
<file path=[Content_Types].xml><?xml version="1.0" encoding="utf-8"?>
<Types xmlns="http://schemas.openxmlformats.org/package/2006/content-types">
  <Default Extension="gif" ContentType="image/gif"/>
  <Default Extension="jpeg" ContentType="image/jpeg"/>
  <Default Extension="m4a" ContentType="audio/mp4"/>
  <Default Extension="mp4" ContentType="video/mp4"/>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57" r:id="rId4"/>
  </p:sldMasterIdLst>
  <p:notesMasterIdLst>
    <p:notesMasterId r:id="rId31"/>
  </p:notesMasterIdLst>
  <p:sldIdLst>
    <p:sldId id="256" r:id="rId5"/>
    <p:sldId id="274" r:id="rId6"/>
    <p:sldId id="302" r:id="rId7"/>
    <p:sldId id="349" r:id="rId8"/>
    <p:sldId id="327" r:id="rId9"/>
    <p:sldId id="328" r:id="rId10"/>
    <p:sldId id="329" r:id="rId11"/>
    <p:sldId id="330" r:id="rId12"/>
    <p:sldId id="350" r:id="rId13"/>
    <p:sldId id="333" r:id="rId14"/>
    <p:sldId id="334" r:id="rId15"/>
    <p:sldId id="352" r:id="rId16"/>
    <p:sldId id="335" r:id="rId17"/>
    <p:sldId id="337" r:id="rId18"/>
    <p:sldId id="336" r:id="rId19"/>
    <p:sldId id="351" r:id="rId20"/>
    <p:sldId id="338" r:id="rId21"/>
    <p:sldId id="339" r:id="rId22"/>
    <p:sldId id="340" r:id="rId23"/>
    <p:sldId id="353" r:id="rId24"/>
    <p:sldId id="354" r:id="rId25"/>
    <p:sldId id="342" r:id="rId26"/>
    <p:sldId id="346" r:id="rId27"/>
    <p:sldId id="344" r:id="rId28"/>
    <p:sldId id="316" r:id="rId29"/>
    <p:sldId id="348" r:id="rId30"/>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Intro &amp; Agenda" id="{35ACF067-B4D9-41EE-BEBE-7F62A1CB85CE}">
          <p14:sldIdLst>
            <p14:sldId id="256"/>
            <p14:sldId id="274"/>
          </p14:sldIdLst>
        </p14:section>
        <p14:section name="Presentation" id="{63D35B93-159B-4F46-B1E5-7431E95526CC}">
          <p14:sldIdLst>
            <p14:sldId id="302"/>
            <p14:sldId id="349"/>
            <p14:sldId id="327"/>
            <p14:sldId id="328"/>
            <p14:sldId id="329"/>
            <p14:sldId id="330"/>
            <p14:sldId id="350"/>
            <p14:sldId id="333"/>
            <p14:sldId id="334"/>
            <p14:sldId id="352"/>
            <p14:sldId id="335"/>
            <p14:sldId id="337"/>
            <p14:sldId id="336"/>
            <p14:sldId id="351"/>
            <p14:sldId id="338"/>
            <p14:sldId id="339"/>
            <p14:sldId id="340"/>
            <p14:sldId id="353"/>
            <p14:sldId id="354"/>
            <p14:sldId id="342"/>
            <p14:sldId id="346"/>
            <p14:sldId id="344"/>
          </p14:sldIdLst>
        </p14:section>
        <p14:section name="Outro" id="{3879C5F0-D57F-4CF1-A129-ABC570D849D1}">
          <p14:sldIdLst>
            <p14:sldId id="316"/>
            <p14:sldId id="348"/>
          </p14:sldIdLst>
        </p14:section>
      </p14:sectionLst>
    </p:ex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024F73B-1098-54DB-8F61-7E53DC6EFF19}" name="Ixius Procopios" initials="IP" userId="S::procopiosixius@cityuniversity.edu::8ba786a0-7a50-4a06-bc70-8d4c4d668cf0" providerId="AD"/>
  <p188:author id="{82C9C43C-A8F4-3E37-B8B5-9F17D2A31243}" name="Jayasudha Kalamegam" initials="JK" userId="S::kalamegamjayasudha@cityuniversity.edu::425d828e-93e5-412b-acd3-c16798a94e33" providerId="AD"/>
  <p188:author id="{72FB5DAC-A926-04D6-4AC1-C7453D3B9475}" name="Veronica Elze" initials="VE" userId="S::elzeveronica@cityuniversity.edu::bea8df63-ede3-466b-b4c9-f797b995d761" providerId="AD"/>
  <p188:author id="{DC8569FF-9014-0F9F-4765-73C71C18FDD9}" name="Vidhyalakshmi Amarnath" initials="VA" userId="S::amarnathvidhyalaksh@cityuniversity.edu::5564caac-6876-4eb4-a9c2-1c682d94a54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9800"/>
    <a:srgbClr val="3F5378"/>
    <a:srgbClr val="C7D3E6"/>
    <a:srgbClr val="FFCC66"/>
    <a:srgbClr val="CC6600"/>
    <a:srgbClr val="FFFF00"/>
    <a:srgbClr val="FFCC00"/>
    <a:srgbClr val="6995B8"/>
    <a:srgbClr val="E9CDAE"/>
    <a:srgbClr val="F0088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24C6FE1-F058-481D-B592-C86CD407DA86}" v="1748" dt="2025-05-05T05:05:22.968"/>
  </p1510:revLst>
</p1510:revInfo>
</file>

<file path=ppt/tableStyles.xml><?xml version="1.0" encoding="utf-8"?>
<a:tblStyleLst xmlns:a="http://schemas.openxmlformats.org/drawingml/2006/main" def="{1FE44F72-D7B3-41EB-977B-2E401710A9A8}">
  <a:tblStyle styleId="{1FE44F72-D7B3-41EB-977B-2E401710A9A8}"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688" autoAdjust="0"/>
    <p:restoredTop sz="73333" autoAdjust="0"/>
  </p:normalViewPr>
  <p:slideViewPr>
    <p:cSldViewPr snapToGrid="0">
      <p:cViewPr varScale="1">
        <p:scale>
          <a:sx n="154" d="100"/>
          <a:sy n="154" d="100"/>
        </p:scale>
        <p:origin x="4542" y="138"/>
      </p:cViewPr>
      <p:guideLst>
        <p:guide orient="horz" pos="1620"/>
        <p:guide pos="2880"/>
      </p:guideLst>
    </p:cSldViewPr>
  </p:slideViewPr>
  <p:notesTextViewPr>
    <p:cViewPr>
      <p:scale>
        <a:sx n="125" d="100"/>
        <a:sy n="125" d="100"/>
      </p:scale>
      <p:origin x="0" y="0"/>
    </p:cViewPr>
  </p:notesTextViewPr>
  <p:sorterViewPr>
    <p:cViewPr>
      <p:scale>
        <a:sx n="120" d="100"/>
        <a:sy n="12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37"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s>
</file>

<file path=ppt/diagrams/_rels/data1.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4.jpeg"/><Relationship Id="rId2" Type="http://schemas.microsoft.com/office/2007/relationships/hdphoto" Target="../media/hdphoto3.wdp"/><Relationship Id="rId1" Type="http://schemas.openxmlformats.org/officeDocument/2006/relationships/image" Target="../media/image11.png"/><Relationship Id="rId6" Type="http://schemas.microsoft.com/office/2007/relationships/hdphoto" Target="../media/hdphoto5.wdp"/><Relationship Id="rId5" Type="http://schemas.openxmlformats.org/officeDocument/2006/relationships/image" Target="../media/image13.png"/><Relationship Id="rId4" Type="http://schemas.microsoft.com/office/2007/relationships/hdphoto" Target="../media/hdphoto4.wdp"/></Relationships>
</file>

<file path=ppt/diagrams/_rels/drawing1.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4.jpeg"/><Relationship Id="rId2" Type="http://schemas.microsoft.com/office/2007/relationships/hdphoto" Target="../media/hdphoto3.wdp"/><Relationship Id="rId1" Type="http://schemas.openxmlformats.org/officeDocument/2006/relationships/image" Target="../media/image11.png"/><Relationship Id="rId6" Type="http://schemas.microsoft.com/office/2007/relationships/hdphoto" Target="../media/hdphoto5.wdp"/><Relationship Id="rId5" Type="http://schemas.openxmlformats.org/officeDocument/2006/relationships/image" Target="../media/image13.png"/><Relationship Id="rId4" Type="http://schemas.microsoft.com/office/2007/relationships/hdphoto" Target="../media/hdphoto4.wdp"/></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8CEFF5F-9148-4FB4-BCFD-85E52B8CAB4D}" type="doc">
      <dgm:prSet loTypeId="urn:microsoft.com/office/officeart/2005/8/layout/vList3" loCatId="list" qsTypeId="urn:microsoft.com/office/officeart/2005/8/quickstyle/simple1" qsCatId="simple" csTypeId="urn:microsoft.com/office/officeart/2005/8/colors/colorful1" csCatId="colorful" phldr="1"/>
      <dgm:spPr/>
      <dgm:t>
        <a:bodyPr/>
        <a:lstStyle/>
        <a:p>
          <a:endParaRPr lang="en-US"/>
        </a:p>
      </dgm:t>
    </dgm:pt>
    <dgm:pt modelId="{3D2DC1BB-4005-45C9-A67C-3B37D4C02E93}">
      <dgm:prSet phldrT="[Text]"/>
      <dgm:spPr/>
      <dgm:t>
        <a:bodyPr/>
        <a:lstStyle/>
        <a:p>
          <a:r>
            <a:rPr lang="en-US" dirty="0"/>
            <a:t>Performance Analytics</a:t>
          </a:r>
        </a:p>
      </dgm:t>
    </dgm:pt>
    <dgm:pt modelId="{93085D04-0219-4CCD-9255-720569804D6D}" type="parTrans" cxnId="{D2C8125E-2A70-464C-AC20-5DDD33C7080D}">
      <dgm:prSet/>
      <dgm:spPr/>
      <dgm:t>
        <a:bodyPr/>
        <a:lstStyle/>
        <a:p>
          <a:endParaRPr lang="en-US"/>
        </a:p>
      </dgm:t>
    </dgm:pt>
    <dgm:pt modelId="{A6684395-4B59-4D93-ABC3-EF1686A08019}" type="sibTrans" cxnId="{D2C8125E-2A70-464C-AC20-5DDD33C7080D}">
      <dgm:prSet/>
      <dgm:spPr/>
      <dgm:t>
        <a:bodyPr/>
        <a:lstStyle/>
        <a:p>
          <a:endParaRPr lang="en-US"/>
        </a:p>
      </dgm:t>
    </dgm:pt>
    <dgm:pt modelId="{EFBB54E3-33F5-4596-849F-9DA08460038E}">
      <dgm:prSet phldrT="[Text]"/>
      <dgm:spPr/>
      <dgm:t>
        <a:bodyPr/>
        <a:lstStyle/>
        <a:p>
          <a:r>
            <a:rPr lang="en-US" dirty="0"/>
            <a:t>Health &amp; Rehab</a:t>
          </a:r>
        </a:p>
      </dgm:t>
    </dgm:pt>
    <dgm:pt modelId="{3B155D86-ED60-4F05-849F-50FC5A821A67}" type="parTrans" cxnId="{F8D2F3D6-E816-4F08-A245-E7F395B13443}">
      <dgm:prSet/>
      <dgm:spPr/>
      <dgm:t>
        <a:bodyPr/>
        <a:lstStyle/>
        <a:p>
          <a:endParaRPr lang="en-US"/>
        </a:p>
      </dgm:t>
    </dgm:pt>
    <dgm:pt modelId="{C288B902-0772-48A4-B1C8-4BB266A3717E}" type="sibTrans" cxnId="{F8D2F3D6-E816-4F08-A245-E7F395B13443}">
      <dgm:prSet/>
      <dgm:spPr/>
      <dgm:t>
        <a:bodyPr/>
        <a:lstStyle/>
        <a:p>
          <a:endParaRPr lang="en-US"/>
        </a:p>
      </dgm:t>
    </dgm:pt>
    <dgm:pt modelId="{6BB6FB5E-EE11-4B79-8414-C8B4AF8199DA}">
      <dgm:prSet phldrT="[Text]"/>
      <dgm:spPr/>
      <dgm:t>
        <a:bodyPr/>
        <a:lstStyle/>
        <a:p>
          <a:r>
            <a:rPr lang="en-US" dirty="0"/>
            <a:t>Drive humanoid robot movements</a:t>
          </a:r>
        </a:p>
      </dgm:t>
    </dgm:pt>
    <dgm:pt modelId="{F5C3C1B3-FAC3-4364-A48A-89ACADFCE7A1}" type="parTrans" cxnId="{DCA810BB-E2AB-42A9-9D08-BFECD53FB6DF}">
      <dgm:prSet/>
      <dgm:spPr/>
      <dgm:t>
        <a:bodyPr/>
        <a:lstStyle/>
        <a:p>
          <a:endParaRPr lang="en-US"/>
        </a:p>
      </dgm:t>
    </dgm:pt>
    <dgm:pt modelId="{94822A1A-7516-47A4-9FA7-3752AF98AFDD}" type="sibTrans" cxnId="{DCA810BB-E2AB-42A9-9D08-BFECD53FB6DF}">
      <dgm:prSet/>
      <dgm:spPr/>
      <dgm:t>
        <a:bodyPr/>
        <a:lstStyle/>
        <a:p>
          <a:endParaRPr lang="en-US"/>
        </a:p>
      </dgm:t>
    </dgm:pt>
    <dgm:pt modelId="{689D48E2-073E-4E25-AD86-24DBCD1BEA5A}">
      <dgm:prSet phldrT="[Text]"/>
      <dgm:spPr/>
      <dgm:t>
        <a:bodyPr/>
        <a:lstStyle/>
        <a:p>
          <a:r>
            <a:rPr lang="en-US" dirty="0"/>
            <a:t>Monitor physical therapy movements</a:t>
          </a:r>
        </a:p>
      </dgm:t>
    </dgm:pt>
    <dgm:pt modelId="{60684088-0634-431F-9CF5-137DB1A57F38}" type="parTrans" cxnId="{63BA2E0B-80E1-483F-9977-8F0DAB2766B7}">
      <dgm:prSet/>
      <dgm:spPr/>
      <dgm:t>
        <a:bodyPr/>
        <a:lstStyle/>
        <a:p>
          <a:endParaRPr lang="en-US"/>
        </a:p>
      </dgm:t>
    </dgm:pt>
    <dgm:pt modelId="{D36722EA-2935-47AF-9E50-5EC5023B2C37}" type="sibTrans" cxnId="{63BA2E0B-80E1-483F-9977-8F0DAB2766B7}">
      <dgm:prSet/>
      <dgm:spPr/>
      <dgm:t>
        <a:bodyPr/>
        <a:lstStyle/>
        <a:p>
          <a:endParaRPr lang="en-US"/>
        </a:p>
      </dgm:t>
    </dgm:pt>
    <dgm:pt modelId="{9BDB6FF6-4129-40CE-B277-EFA719EB8680}">
      <dgm:prSet phldrT="[Text]"/>
      <dgm:spPr/>
      <dgm:t>
        <a:bodyPr/>
        <a:lstStyle/>
        <a:p>
          <a:r>
            <a:rPr lang="en-US" dirty="0"/>
            <a:t>Visual feedback and classification for dancers or athletes</a:t>
          </a:r>
        </a:p>
      </dgm:t>
    </dgm:pt>
    <dgm:pt modelId="{634C811D-0ADE-48E8-B801-DFD2A860701C}" type="parTrans" cxnId="{E17AEEFF-40A0-434F-8F78-1C6FB0A342C4}">
      <dgm:prSet/>
      <dgm:spPr/>
      <dgm:t>
        <a:bodyPr/>
        <a:lstStyle/>
        <a:p>
          <a:endParaRPr lang="en-US"/>
        </a:p>
      </dgm:t>
    </dgm:pt>
    <dgm:pt modelId="{8BACF1BC-6633-4C69-9C41-995BE0993C12}" type="sibTrans" cxnId="{E17AEEFF-40A0-434F-8F78-1C6FB0A342C4}">
      <dgm:prSet/>
      <dgm:spPr/>
      <dgm:t>
        <a:bodyPr/>
        <a:lstStyle/>
        <a:p>
          <a:endParaRPr lang="en-US"/>
        </a:p>
      </dgm:t>
    </dgm:pt>
    <dgm:pt modelId="{D9735371-2622-4AC4-B3CF-89A53DDFD94E}">
      <dgm:prSet phldrT="[Text]"/>
      <dgm:spPr/>
      <dgm:t>
        <a:bodyPr/>
        <a:lstStyle/>
        <a:p>
          <a:r>
            <a:rPr lang="en-US"/>
            <a:t>Robotics </a:t>
          </a:r>
          <a:r>
            <a:rPr lang="en-US" dirty="0"/>
            <a:t>UX</a:t>
          </a:r>
        </a:p>
      </dgm:t>
    </dgm:pt>
    <dgm:pt modelId="{CB9A7F27-C833-4C0D-BD77-F1FFCC5B31F0}" type="parTrans" cxnId="{D9E71898-EF01-44B0-BF97-E9C46222F3C7}">
      <dgm:prSet/>
      <dgm:spPr/>
      <dgm:t>
        <a:bodyPr/>
        <a:lstStyle/>
        <a:p>
          <a:endParaRPr lang="en-US"/>
        </a:p>
      </dgm:t>
    </dgm:pt>
    <dgm:pt modelId="{BD5984B9-67B1-4ECA-A10A-162E46BBA1C8}" type="sibTrans" cxnId="{D9E71898-EF01-44B0-BF97-E9C46222F3C7}">
      <dgm:prSet/>
      <dgm:spPr/>
      <dgm:t>
        <a:bodyPr/>
        <a:lstStyle/>
        <a:p>
          <a:endParaRPr lang="en-US"/>
        </a:p>
      </dgm:t>
    </dgm:pt>
    <dgm:pt modelId="{522D3AF9-E971-4827-9280-9108E74FA84C}">
      <dgm:prSet phldrT="[Text]"/>
      <dgm:spPr/>
      <dgm:t>
        <a:bodyPr/>
        <a:lstStyle/>
        <a:p>
          <a:r>
            <a:rPr lang="en-US"/>
            <a:t>STEM Education</a:t>
          </a:r>
          <a:endParaRPr lang="en-US" dirty="0"/>
        </a:p>
      </dgm:t>
    </dgm:pt>
    <dgm:pt modelId="{19D9830B-85D6-4CC1-BE56-8E26F99E251C}" type="parTrans" cxnId="{96DC8C5A-42C7-42B8-95A1-4774314E0EBE}">
      <dgm:prSet/>
      <dgm:spPr/>
      <dgm:t>
        <a:bodyPr/>
        <a:lstStyle/>
        <a:p>
          <a:endParaRPr lang="en-US"/>
        </a:p>
      </dgm:t>
    </dgm:pt>
    <dgm:pt modelId="{6134CC33-4866-4B06-B519-910473E0B4C3}" type="sibTrans" cxnId="{96DC8C5A-42C7-42B8-95A1-4774314E0EBE}">
      <dgm:prSet/>
      <dgm:spPr/>
      <dgm:t>
        <a:bodyPr/>
        <a:lstStyle/>
        <a:p>
          <a:endParaRPr lang="en-US"/>
        </a:p>
      </dgm:t>
    </dgm:pt>
    <dgm:pt modelId="{58B92A6D-F30C-450F-8CF1-C4AF4362A4A8}">
      <dgm:prSet phldrT="[Text]"/>
      <dgm:spPr/>
      <dgm:t>
        <a:bodyPr/>
        <a:lstStyle/>
        <a:p>
          <a:r>
            <a:rPr lang="en-US" dirty="0"/>
            <a:t>Motion science via data-driven recognition</a:t>
          </a:r>
        </a:p>
      </dgm:t>
    </dgm:pt>
    <dgm:pt modelId="{7DC2AB30-A92C-4676-A7DB-0C785B81A051}" type="parTrans" cxnId="{14AE3979-643E-4802-A560-6262A68F9834}">
      <dgm:prSet/>
      <dgm:spPr/>
      <dgm:t>
        <a:bodyPr/>
        <a:lstStyle/>
        <a:p>
          <a:endParaRPr lang="en-US"/>
        </a:p>
      </dgm:t>
    </dgm:pt>
    <dgm:pt modelId="{D085CD12-A97A-49CB-B3BF-767347042DC8}" type="sibTrans" cxnId="{14AE3979-643E-4802-A560-6262A68F9834}">
      <dgm:prSet/>
      <dgm:spPr/>
      <dgm:t>
        <a:bodyPr/>
        <a:lstStyle/>
        <a:p>
          <a:endParaRPr lang="en-US"/>
        </a:p>
      </dgm:t>
    </dgm:pt>
    <dgm:pt modelId="{11E555C6-47BA-4F1D-97CC-6FD96F5C0668}" type="pres">
      <dgm:prSet presAssocID="{F8CEFF5F-9148-4FB4-BCFD-85E52B8CAB4D}" presName="linearFlow" presStyleCnt="0">
        <dgm:presLayoutVars>
          <dgm:dir/>
          <dgm:resizeHandles val="exact"/>
        </dgm:presLayoutVars>
      </dgm:prSet>
      <dgm:spPr/>
    </dgm:pt>
    <dgm:pt modelId="{882A26D5-A7D7-45A7-97B9-7F68ED984777}" type="pres">
      <dgm:prSet presAssocID="{3D2DC1BB-4005-45C9-A67C-3B37D4C02E93}" presName="composite" presStyleCnt="0"/>
      <dgm:spPr/>
    </dgm:pt>
    <dgm:pt modelId="{1C40D2A6-C94E-4C78-B420-70BA96DC95CE}" type="pres">
      <dgm:prSet presAssocID="{3D2DC1BB-4005-45C9-A67C-3B37D4C02E93}" presName="imgShp" presStyleLbl="fgImgPlace1" presStyleIdx="0" presStyleCnt="4"/>
      <dgm:spPr>
        <a:blipFill rotWithShape="1">
          <a:blip xmlns:r="http://schemas.openxmlformats.org/officeDocument/2006/relationships" r:embed="rId1" cstate="screen">
            <a:duotone>
              <a:prstClr val="black"/>
              <a:schemeClr val="accent2">
                <a:tint val="45000"/>
                <a:satMod val="400000"/>
              </a:schemeClr>
            </a:duotone>
            <a:extLst>
              <a:ext uri="{BEBA8EAE-BF5A-486C-A8C5-ECC9F3942E4B}">
                <a14:imgProps xmlns:a14="http://schemas.microsoft.com/office/drawing/2010/main">
                  <a14:imgLayer r:embed="rId2">
                    <a14:imgEffect>
                      <a14:brightnessContrast bright="40000" contrast="20000"/>
                    </a14:imgEffect>
                  </a14:imgLayer>
                </a14:imgProps>
              </a:ext>
              <a:ext uri="{28A0092B-C50C-407E-A947-70E740481C1C}">
                <a14:useLocalDpi xmlns:a14="http://schemas.microsoft.com/office/drawing/2010/main"/>
              </a:ext>
            </a:extLst>
          </a:blip>
          <a:srcRect/>
          <a:stretch>
            <a:fillRect/>
          </a:stretch>
        </a:blipFill>
      </dgm:spPr>
    </dgm:pt>
    <dgm:pt modelId="{5898E4A4-CEF1-4BB8-9DC8-BB28B4D25B70}" type="pres">
      <dgm:prSet presAssocID="{3D2DC1BB-4005-45C9-A67C-3B37D4C02E93}" presName="txShp" presStyleLbl="node1" presStyleIdx="0" presStyleCnt="4">
        <dgm:presLayoutVars>
          <dgm:bulletEnabled val="1"/>
        </dgm:presLayoutVars>
      </dgm:prSet>
      <dgm:spPr/>
    </dgm:pt>
    <dgm:pt modelId="{2AA88007-7F75-4D12-9E85-C22F6534604C}" type="pres">
      <dgm:prSet presAssocID="{A6684395-4B59-4D93-ABC3-EF1686A08019}" presName="spacing" presStyleCnt="0"/>
      <dgm:spPr/>
    </dgm:pt>
    <dgm:pt modelId="{7284D0C4-7A11-4890-AFF5-8D44B9ED93B9}" type="pres">
      <dgm:prSet presAssocID="{D9735371-2622-4AC4-B3CF-89A53DDFD94E}" presName="composite" presStyleCnt="0"/>
      <dgm:spPr/>
    </dgm:pt>
    <dgm:pt modelId="{746C2AF7-A51F-4DDE-8AAC-7A9CE7476B5C}" type="pres">
      <dgm:prSet presAssocID="{D9735371-2622-4AC4-B3CF-89A53DDFD94E}" presName="imgShp" presStyleLbl="fgImgPlace1" presStyleIdx="1" presStyleCnt="4"/>
      <dgm:spPr>
        <a:blipFill rotWithShape="1">
          <a:blip xmlns:r="http://schemas.openxmlformats.org/officeDocument/2006/relationships" r:embed="rId3" cstate="screen">
            <a:duotone>
              <a:prstClr val="black"/>
              <a:schemeClr val="accent3">
                <a:tint val="45000"/>
                <a:satMod val="400000"/>
              </a:schemeClr>
            </a:duotone>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a:ext>
            </a:extLst>
          </a:blip>
          <a:srcRect/>
          <a:stretch>
            <a:fillRect/>
          </a:stretch>
        </a:blipFill>
      </dgm:spPr>
    </dgm:pt>
    <dgm:pt modelId="{B1CF95A8-8B46-411B-BF47-6D0D523816AA}" type="pres">
      <dgm:prSet presAssocID="{D9735371-2622-4AC4-B3CF-89A53DDFD94E}" presName="txShp" presStyleLbl="node1" presStyleIdx="1" presStyleCnt="4">
        <dgm:presLayoutVars>
          <dgm:bulletEnabled val="1"/>
        </dgm:presLayoutVars>
      </dgm:prSet>
      <dgm:spPr/>
    </dgm:pt>
    <dgm:pt modelId="{7D459B9C-58D2-43FF-89CE-62EB1AE0B63E}" type="pres">
      <dgm:prSet presAssocID="{BD5984B9-67B1-4ECA-A10A-162E46BBA1C8}" presName="spacing" presStyleCnt="0"/>
      <dgm:spPr/>
    </dgm:pt>
    <dgm:pt modelId="{17ECBE7E-8C99-4A32-AAB5-5D538DB83984}" type="pres">
      <dgm:prSet presAssocID="{EFBB54E3-33F5-4596-849F-9DA08460038E}" presName="composite" presStyleCnt="0"/>
      <dgm:spPr/>
    </dgm:pt>
    <dgm:pt modelId="{DC534B70-4E6D-4CAF-A363-C86DC05F614D}" type="pres">
      <dgm:prSet presAssocID="{EFBB54E3-33F5-4596-849F-9DA08460038E}" presName="imgShp" presStyleLbl="fgImgPlace1" presStyleIdx="2" presStyleCnt="4"/>
      <dgm:spPr>
        <a:blipFill rotWithShape="1">
          <a:blip xmlns:r="http://schemas.openxmlformats.org/officeDocument/2006/relationships" r:embed="rId5" cstate="screen">
            <a:extLst>
              <a:ext uri="{BEBA8EAE-BF5A-486C-A8C5-ECC9F3942E4B}">
                <a14:imgProps xmlns:a14="http://schemas.microsoft.com/office/drawing/2010/main">
                  <a14:imgLayer r:embed="rId6">
                    <a14:imgEffect>
                      <a14:sharpenSoften amount="-25000"/>
                    </a14:imgEffect>
                    <a14:imgEffect>
                      <a14:saturation sat="400000"/>
                    </a14:imgEffect>
                  </a14:imgLayer>
                </a14:imgProps>
              </a:ext>
              <a:ext uri="{28A0092B-C50C-407E-A947-70E740481C1C}">
                <a14:useLocalDpi xmlns:a14="http://schemas.microsoft.com/office/drawing/2010/main"/>
              </a:ext>
            </a:extLst>
          </a:blip>
          <a:srcRect/>
          <a:stretch>
            <a:fillRect/>
          </a:stretch>
        </a:blipFill>
      </dgm:spPr>
    </dgm:pt>
    <dgm:pt modelId="{80B92BBE-D3AD-4E1F-8787-ABD5D2D5B41F}" type="pres">
      <dgm:prSet presAssocID="{EFBB54E3-33F5-4596-849F-9DA08460038E}" presName="txShp" presStyleLbl="node1" presStyleIdx="2" presStyleCnt="4">
        <dgm:presLayoutVars>
          <dgm:bulletEnabled val="1"/>
        </dgm:presLayoutVars>
      </dgm:prSet>
      <dgm:spPr/>
    </dgm:pt>
    <dgm:pt modelId="{1909E1A9-302D-45B7-97DF-6F2B263C8EE4}" type="pres">
      <dgm:prSet presAssocID="{C288B902-0772-48A4-B1C8-4BB266A3717E}" presName="spacing" presStyleCnt="0"/>
      <dgm:spPr/>
    </dgm:pt>
    <dgm:pt modelId="{27A2F35A-C349-4CBD-B6C9-055F77CDAADC}" type="pres">
      <dgm:prSet presAssocID="{522D3AF9-E971-4827-9280-9108E74FA84C}" presName="composite" presStyleCnt="0"/>
      <dgm:spPr/>
    </dgm:pt>
    <dgm:pt modelId="{091E433C-53F1-4C42-A653-0E4871219D76}" type="pres">
      <dgm:prSet presAssocID="{522D3AF9-E971-4827-9280-9108E74FA84C}" presName="imgShp" presStyleLbl="fgImgPlace1" presStyleIdx="3" presStyleCnt="4"/>
      <dgm:spPr>
        <a:blipFill rotWithShape="1">
          <a:blip xmlns:r="http://schemas.openxmlformats.org/officeDocument/2006/relationships" r:embed="rId7" cstate="screen">
            <a:extLst>
              <a:ext uri="{28A0092B-C50C-407E-A947-70E740481C1C}">
                <a14:useLocalDpi xmlns:a14="http://schemas.microsoft.com/office/drawing/2010/main"/>
              </a:ext>
            </a:extLst>
          </a:blip>
          <a:srcRect/>
          <a:stretch>
            <a:fillRect/>
          </a:stretch>
        </a:blipFill>
      </dgm:spPr>
    </dgm:pt>
    <dgm:pt modelId="{B735DE63-D6EB-4A33-BA01-2618CE8ABD55}" type="pres">
      <dgm:prSet presAssocID="{522D3AF9-E971-4827-9280-9108E74FA84C}" presName="txShp" presStyleLbl="node1" presStyleIdx="3" presStyleCnt="4">
        <dgm:presLayoutVars>
          <dgm:bulletEnabled val="1"/>
        </dgm:presLayoutVars>
      </dgm:prSet>
      <dgm:spPr/>
    </dgm:pt>
  </dgm:ptLst>
  <dgm:cxnLst>
    <dgm:cxn modelId="{CE180F01-ECAD-413B-AA06-7FC68C96C068}" type="presOf" srcId="{6BB6FB5E-EE11-4B79-8414-C8B4AF8199DA}" destId="{B1CF95A8-8B46-411B-BF47-6D0D523816AA}" srcOrd="0" destOrd="1" presId="urn:microsoft.com/office/officeart/2005/8/layout/vList3"/>
    <dgm:cxn modelId="{63BA2E0B-80E1-483F-9977-8F0DAB2766B7}" srcId="{EFBB54E3-33F5-4596-849F-9DA08460038E}" destId="{689D48E2-073E-4E25-AD86-24DBCD1BEA5A}" srcOrd="0" destOrd="0" parTransId="{60684088-0634-431F-9CF5-137DB1A57F38}" sibTransId="{D36722EA-2935-47AF-9E50-5EC5023B2C37}"/>
    <dgm:cxn modelId="{62898A2E-F3BC-47A6-8BA2-D2A350525839}" type="presOf" srcId="{3D2DC1BB-4005-45C9-A67C-3B37D4C02E93}" destId="{5898E4A4-CEF1-4BB8-9DC8-BB28B4D25B70}" srcOrd="0" destOrd="0" presId="urn:microsoft.com/office/officeart/2005/8/layout/vList3"/>
    <dgm:cxn modelId="{D2C8125E-2A70-464C-AC20-5DDD33C7080D}" srcId="{F8CEFF5F-9148-4FB4-BCFD-85E52B8CAB4D}" destId="{3D2DC1BB-4005-45C9-A67C-3B37D4C02E93}" srcOrd="0" destOrd="0" parTransId="{93085D04-0219-4CCD-9255-720569804D6D}" sibTransId="{A6684395-4B59-4D93-ABC3-EF1686A08019}"/>
    <dgm:cxn modelId="{96BEEB4B-8457-4F66-9E7A-E858FFF399C1}" type="presOf" srcId="{F8CEFF5F-9148-4FB4-BCFD-85E52B8CAB4D}" destId="{11E555C6-47BA-4F1D-97CC-6FD96F5C0668}" srcOrd="0" destOrd="0" presId="urn:microsoft.com/office/officeart/2005/8/layout/vList3"/>
    <dgm:cxn modelId="{DE470A51-0A5B-4E3C-A69F-C09879511D36}" type="presOf" srcId="{D9735371-2622-4AC4-B3CF-89A53DDFD94E}" destId="{B1CF95A8-8B46-411B-BF47-6D0D523816AA}" srcOrd="0" destOrd="0" presId="urn:microsoft.com/office/officeart/2005/8/layout/vList3"/>
    <dgm:cxn modelId="{3CDCA276-C359-4B74-BC60-B1F4F8401F10}" type="presOf" srcId="{58B92A6D-F30C-450F-8CF1-C4AF4362A4A8}" destId="{B735DE63-D6EB-4A33-BA01-2618CE8ABD55}" srcOrd="0" destOrd="1" presId="urn:microsoft.com/office/officeart/2005/8/layout/vList3"/>
    <dgm:cxn modelId="{14AE3979-643E-4802-A560-6262A68F9834}" srcId="{522D3AF9-E971-4827-9280-9108E74FA84C}" destId="{58B92A6D-F30C-450F-8CF1-C4AF4362A4A8}" srcOrd="0" destOrd="0" parTransId="{7DC2AB30-A92C-4676-A7DB-0C785B81A051}" sibTransId="{D085CD12-A97A-49CB-B3BF-767347042DC8}"/>
    <dgm:cxn modelId="{3D0ECE59-F6B2-4BAC-97D1-8E6F2608A385}" type="presOf" srcId="{9BDB6FF6-4129-40CE-B277-EFA719EB8680}" destId="{5898E4A4-CEF1-4BB8-9DC8-BB28B4D25B70}" srcOrd="0" destOrd="1" presId="urn:microsoft.com/office/officeart/2005/8/layout/vList3"/>
    <dgm:cxn modelId="{96DC8C5A-42C7-42B8-95A1-4774314E0EBE}" srcId="{F8CEFF5F-9148-4FB4-BCFD-85E52B8CAB4D}" destId="{522D3AF9-E971-4827-9280-9108E74FA84C}" srcOrd="3" destOrd="0" parTransId="{19D9830B-85D6-4CC1-BE56-8E26F99E251C}" sibTransId="{6134CC33-4866-4B06-B519-910473E0B4C3}"/>
    <dgm:cxn modelId="{D9E71898-EF01-44B0-BF97-E9C46222F3C7}" srcId="{F8CEFF5F-9148-4FB4-BCFD-85E52B8CAB4D}" destId="{D9735371-2622-4AC4-B3CF-89A53DDFD94E}" srcOrd="1" destOrd="0" parTransId="{CB9A7F27-C833-4C0D-BD77-F1FFCC5B31F0}" sibTransId="{BD5984B9-67B1-4ECA-A10A-162E46BBA1C8}"/>
    <dgm:cxn modelId="{D407D39E-8B1C-4B06-8041-F945BD003B4A}" type="presOf" srcId="{522D3AF9-E971-4827-9280-9108E74FA84C}" destId="{B735DE63-D6EB-4A33-BA01-2618CE8ABD55}" srcOrd="0" destOrd="0" presId="urn:microsoft.com/office/officeart/2005/8/layout/vList3"/>
    <dgm:cxn modelId="{5ACB929F-60DF-4DE7-9FF1-5524402DA0C8}" type="presOf" srcId="{EFBB54E3-33F5-4596-849F-9DA08460038E}" destId="{80B92BBE-D3AD-4E1F-8787-ABD5D2D5B41F}" srcOrd="0" destOrd="0" presId="urn:microsoft.com/office/officeart/2005/8/layout/vList3"/>
    <dgm:cxn modelId="{04DF05A5-A4B5-4F55-B962-08AC1AAE2D83}" type="presOf" srcId="{689D48E2-073E-4E25-AD86-24DBCD1BEA5A}" destId="{80B92BBE-D3AD-4E1F-8787-ABD5D2D5B41F}" srcOrd="0" destOrd="1" presId="urn:microsoft.com/office/officeart/2005/8/layout/vList3"/>
    <dgm:cxn modelId="{DCA810BB-E2AB-42A9-9D08-BFECD53FB6DF}" srcId="{D9735371-2622-4AC4-B3CF-89A53DDFD94E}" destId="{6BB6FB5E-EE11-4B79-8414-C8B4AF8199DA}" srcOrd="0" destOrd="0" parTransId="{F5C3C1B3-FAC3-4364-A48A-89ACADFCE7A1}" sibTransId="{94822A1A-7516-47A4-9FA7-3752AF98AFDD}"/>
    <dgm:cxn modelId="{F8D2F3D6-E816-4F08-A245-E7F395B13443}" srcId="{F8CEFF5F-9148-4FB4-BCFD-85E52B8CAB4D}" destId="{EFBB54E3-33F5-4596-849F-9DA08460038E}" srcOrd="2" destOrd="0" parTransId="{3B155D86-ED60-4F05-849F-50FC5A821A67}" sibTransId="{C288B902-0772-48A4-B1C8-4BB266A3717E}"/>
    <dgm:cxn modelId="{E17AEEFF-40A0-434F-8F78-1C6FB0A342C4}" srcId="{3D2DC1BB-4005-45C9-A67C-3B37D4C02E93}" destId="{9BDB6FF6-4129-40CE-B277-EFA719EB8680}" srcOrd="0" destOrd="0" parTransId="{634C811D-0ADE-48E8-B801-DFD2A860701C}" sibTransId="{8BACF1BC-6633-4C69-9C41-995BE0993C12}"/>
    <dgm:cxn modelId="{850D3844-1D9F-4B14-B4C3-45ED797960F3}" type="presParOf" srcId="{11E555C6-47BA-4F1D-97CC-6FD96F5C0668}" destId="{882A26D5-A7D7-45A7-97B9-7F68ED984777}" srcOrd="0" destOrd="0" presId="urn:microsoft.com/office/officeart/2005/8/layout/vList3"/>
    <dgm:cxn modelId="{53164F1A-6638-440C-8989-201562F5C2D2}" type="presParOf" srcId="{882A26D5-A7D7-45A7-97B9-7F68ED984777}" destId="{1C40D2A6-C94E-4C78-B420-70BA96DC95CE}" srcOrd="0" destOrd="0" presId="urn:microsoft.com/office/officeart/2005/8/layout/vList3"/>
    <dgm:cxn modelId="{3F54E737-E05E-4DFF-A244-6F35C461174D}" type="presParOf" srcId="{882A26D5-A7D7-45A7-97B9-7F68ED984777}" destId="{5898E4A4-CEF1-4BB8-9DC8-BB28B4D25B70}" srcOrd="1" destOrd="0" presId="urn:microsoft.com/office/officeart/2005/8/layout/vList3"/>
    <dgm:cxn modelId="{4701B404-6805-409B-9DD5-66234BF4F14E}" type="presParOf" srcId="{11E555C6-47BA-4F1D-97CC-6FD96F5C0668}" destId="{2AA88007-7F75-4D12-9E85-C22F6534604C}" srcOrd="1" destOrd="0" presId="urn:microsoft.com/office/officeart/2005/8/layout/vList3"/>
    <dgm:cxn modelId="{6C63024A-6479-4B9E-854A-B20D83DA1233}" type="presParOf" srcId="{11E555C6-47BA-4F1D-97CC-6FD96F5C0668}" destId="{7284D0C4-7A11-4890-AFF5-8D44B9ED93B9}" srcOrd="2" destOrd="0" presId="urn:microsoft.com/office/officeart/2005/8/layout/vList3"/>
    <dgm:cxn modelId="{29CB555B-E88A-4A96-8BF2-B47098F091F4}" type="presParOf" srcId="{7284D0C4-7A11-4890-AFF5-8D44B9ED93B9}" destId="{746C2AF7-A51F-4DDE-8AAC-7A9CE7476B5C}" srcOrd="0" destOrd="0" presId="urn:microsoft.com/office/officeart/2005/8/layout/vList3"/>
    <dgm:cxn modelId="{2E92834A-62CB-499F-8BF5-9DCCE840D229}" type="presParOf" srcId="{7284D0C4-7A11-4890-AFF5-8D44B9ED93B9}" destId="{B1CF95A8-8B46-411B-BF47-6D0D523816AA}" srcOrd="1" destOrd="0" presId="urn:microsoft.com/office/officeart/2005/8/layout/vList3"/>
    <dgm:cxn modelId="{BA02DE00-176C-4F3C-8AC9-0F5F6934DE6C}" type="presParOf" srcId="{11E555C6-47BA-4F1D-97CC-6FD96F5C0668}" destId="{7D459B9C-58D2-43FF-89CE-62EB1AE0B63E}" srcOrd="3" destOrd="0" presId="urn:microsoft.com/office/officeart/2005/8/layout/vList3"/>
    <dgm:cxn modelId="{A40B157D-0C07-4764-B097-F16417799CDD}" type="presParOf" srcId="{11E555C6-47BA-4F1D-97CC-6FD96F5C0668}" destId="{17ECBE7E-8C99-4A32-AAB5-5D538DB83984}" srcOrd="4" destOrd="0" presId="urn:microsoft.com/office/officeart/2005/8/layout/vList3"/>
    <dgm:cxn modelId="{CAFEDC8C-26D7-4A39-8C50-8BF26F92F339}" type="presParOf" srcId="{17ECBE7E-8C99-4A32-AAB5-5D538DB83984}" destId="{DC534B70-4E6D-4CAF-A363-C86DC05F614D}" srcOrd="0" destOrd="0" presId="urn:microsoft.com/office/officeart/2005/8/layout/vList3"/>
    <dgm:cxn modelId="{152CD74B-BEB0-4AC5-8D80-21724333CD86}" type="presParOf" srcId="{17ECBE7E-8C99-4A32-AAB5-5D538DB83984}" destId="{80B92BBE-D3AD-4E1F-8787-ABD5D2D5B41F}" srcOrd="1" destOrd="0" presId="urn:microsoft.com/office/officeart/2005/8/layout/vList3"/>
    <dgm:cxn modelId="{0CA1BAA9-A11C-44BD-A5F8-2B98A353AB6D}" type="presParOf" srcId="{11E555C6-47BA-4F1D-97CC-6FD96F5C0668}" destId="{1909E1A9-302D-45B7-97DF-6F2B263C8EE4}" srcOrd="5" destOrd="0" presId="urn:microsoft.com/office/officeart/2005/8/layout/vList3"/>
    <dgm:cxn modelId="{5B48866D-4F8C-41A5-8BB7-39ADFDF8D063}" type="presParOf" srcId="{11E555C6-47BA-4F1D-97CC-6FD96F5C0668}" destId="{27A2F35A-C349-4CBD-B6C9-055F77CDAADC}" srcOrd="6" destOrd="0" presId="urn:microsoft.com/office/officeart/2005/8/layout/vList3"/>
    <dgm:cxn modelId="{6E03334E-72C3-478D-81A6-0D2F4D3B409E}" type="presParOf" srcId="{27A2F35A-C349-4CBD-B6C9-055F77CDAADC}" destId="{091E433C-53F1-4C42-A653-0E4871219D76}" srcOrd="0" destOrd="0" presId="urn:microsoft.com/office/officeart/2005/8/layout/vList3"/>
    <dgm:cxn modelId="{C0F211F3-62AC-41E6-AE3C-3D6580B9189C}" type="presParOf" srcId="{27A2F35A-C349-4CBD-B6C9-055F77CDAADC}" destId="{B735DE63-D6EB-4A33-BA01-2618CE8ABD55}" srcOrd="1" destOrd="0" presId="urn:microsoft.com/office/officeart/2005/8/layout/vList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7E7F726-BC48-402B-8D7A-8A42BF293510}" type="doc">
      <dgm:prSet loTypeId="urn:microsoft.com/office/officeart/2005/8/layout/hList6" loCatId="list" qsTypeId="urn:microsoft.com/office/officeart/2005/8/quickstyle/simple1" qsCatId="simple" csTypeId="urn:microsoft.com/office/officeart/2005/8/colors/colorful1" csCatId="colorful" phldr="1"/>
      <dgm:spPr/>
      <dgm:t>
        <a:bodyPr/>
        <a:lstStyle/>
        <a:p>
          <a:endParaRPr lang="en-US"/>
        </a:p>
      </dgm:t>
    </dgm:pt>
    <dgm:pt modelId="{AB55FEB2-D8FF-4397-B8D5-6DDA652DA90A}">
      <dgm:prSet phldrT="[Text]" custT="1"/>
      <dgm:spPr/>
      <dgm:t>
        <a:bodyPr/>
        <a:lstStyle/>
        <a:p>
          <a:pPr>
            <a:buNone/>
          </a:pPr>
          <a:r>
            <a:rPr lang="en-US" sz="1800"/>
            <a:t>Open-source Python library</a:t>
          </a:r>
        </a:p>
      </dgm:t>
    </dgm:pt>
    <dgm:pt modelId="{31422253-E813-436E-9A3F-3CA24D9DFCDE}" type="parTrans" cxnId="{CFCC689A-47FB-418F-9210-0D56E8E0E5A6}">
      <dgm:prSet/>
      <dgm:spPr/>
      <dgm:t>
        <a:bodyPr/>
        <a:lstStyle/>
        <a:p>
          <a:endParaRPr lang="en-US" sz="1800"/>
        </a:p>
      </dgm:t>
    </dgm:pt>
    <dgm:pt modelId="{2F937241-4EED-40EF-8BA8-5345FDAA158D}" type="sibTrans" cxnId="{CFCC689A-47FB-418F-9210-0D56E8E0E5A6}">
      <dgm:prSet/>
      <dgm:spPr/>
      <dgm:t>
        <a:bodyPr/>
        <a:lstStyle/>
        <a:p>
          <a:endParaRPr lang="en-US" sz="1800"/>
        </a:p>
      </dgm:t>
    </dgm:pt>
    <dgm:pt modelId="{D49E2C57-9C0C-4BCF-A667-4C6ECA91B0C3}">
      <dgm:prSet custT="1"/>
      <dgm:spPr/>
      <dgm:t>
        <a:bodyPr/>
        <a:lstStyle/>
        <a:p>
          <a:pPr>
            <a:buNone/>
          </a:pPr>
          <a:r>
            <a:rPr lang="en-US" sz="1800"/>
            <a:t>Built on NumPy</a:t>
          </a:r>
        </a:p>
      </dgm:t>
    </dgm:pt>
    <dgm:pt modelId="{5C16AB32-57C7-442E-A5D0-5AB4781E5518}" type="parTrans" cxnId="{5713C868-85FA-4EEA-B506-D90ED47BDBE2}">
      <dgm:prSet/>
      <dgm:spPr/>
      <dgm:t>
        <a:bodyPr/>
        <a:lstStyle/>
        <a:p>
          <a:endParaRPr lang="en-US" sz="1800"/>
        </a:p>
      </dgm:t>
    </dgm:pt>
    <dgm:pt modelId="{8EC1CE1E-6F88-4188-B03E-DA069FAB50D5}" type="sibTrans" cxnId="{5713C868-85FA-4EEA-B506-D90ED47BDBE2}">
      <dgm:prSet/>
      <dgm:spPr/>
      <dgm:t>
        <a:bodyPr/>
        <a:lstStyle/>
        <a:p>
          <a:endParaRPr lang="en-US" sz="1800"/>
        </a:p>
      </dgm:t>
    </dgm:pt>
    <dgm:pt modelId="{32FE7DCE-AAB2-47AC-B612-702B625DCFA1}">
      <dgm:prSet custT="1"/>
      <dgm:spPr/>
      <dgm:t>
        <a:bodyPr/>
        <a:lstStyle/>
        <a:p>
          <a:pPr>
            <a:buNone/>
          </a:pPr>
          <a:r>
            <a:rPr lang="en-US" sz="1800"/>
            <a:t>Great with labeled</a:t>
          </a:r>
        </a:p>
        <a:p>
          <a:pPr>
            <a:buNone/>
          </a:pPr>
          <a:r>
            <a:rPr lang="en-US" sz="1800"/>
            <a:t>&amp;</a:t>
          </a:r>
        </a:p>
        <a:p>
          <a:pPr>
            <a:buNone/>
          </a:pPr>
          <a:r>
            <a:rPr lang="en-US" sz="1800"/>
            <a:t>tabular data</a:t>
          </a:r>
        </a:p>
      </dgm:t>
    </dgm:pt>
    <dgm:pt modelId="{7DAFD091-49FB-4003-9EE4-C4F255995122}" type="parTrans" cxnId="{DEFB8FF6-0E19-4068-8A60-A99DE333B1F3}">
      <dgm:prSet/>
      <dgm:spPr/>
      <dgm:t>
        <a:bodyPr/>
        <a:lstStyle/>
        <a:p>
          <a:endParaRPr lang="en-US" sz="1800"/>
        </a:p>
      </dgm:t>
    </dgm:pt>
    <dgm:pt modelId="{11CAB278-3024-4F8E-B156-59D0CF770AAC}" type="sibTrans" cxnId="{DEFB8FF6-0E19-4068-8A60-A99DE333B1F3}">
      <dgm:prSet/>
      <dgm:spPr/>
      <dgm:t>
        <a:bodyPr/>
        <a:lstStyle/>
        <a:p>
          <a:endParaRPr lang="en-US" sz="1800"/>
        </a:p>
      </dgm:t>
    </dgm:pt>
    <dgm:pt modelId="{3F82528B-5CAB-4D90-AB8B-288B7DE64FF0}">
      <dgm:prSet custT="1"/>
      <dgm:spPr/>
      <dgm:t>
        <a:bodyPr/>
        <a:lstStyle/>
        <a:p>
          <a:pPr>
            <a:buNone/>
          </a:pPr>
          <a:r>
            <a:rPr lang="en-US" sz="1800"/>
            <a:t>Clean, transform, &amp;</a:t>
          </a:r>
        </a:p>
        <a:p>
          <a:pPr>
            <a:buNone/>
          </a:pPr>
          <a:r>
            <a:rPr lang="en-US" sz="1800"/>
            <a:t>explore datasets</a:t>
          </a:r>
        </a:p>
      </dgm:t>
    </dgm:pt>
    <dgm:pt modelId="{D6BE09B5-6A59-4B5D-9DC2-4ABF3EBCC46C}" type="parTrans" cxnId="{2CBA7B69-9E1B-4C71-B0E6-4291A48CD1C5}">
      <dgm:prSet/>
      <dgm:spPr/>
      <dgm:t>
        <a:bodyPr/>
        <a:lstStyle/>
        <a:p>
          <a:endParaRPr lang="en-US" sz="1800"/>
        </a:p>
      </dgm:t>
    </dgm:pt>
    <dgm:pt modelId="{EFD2D48D-6B16-4C5E-8AB4-AE14F622BC29}" type="sibTrans" cxnId="{2CBA7B69-9E1B-4C71-B0E6-4291A48CD1C5}">
      <dgm:prSet/>
      <dgm:spPr/>
      <dgm:t>
        <a:bodyPr/>
        <a:lstStyle/>
        <a:p>
          <a:endParaRPr lang="en-US" sz="1800"/>
        </a:p>
      </dgm:t>
    </dgm:pt>
    <dgm:pt modelId="{711F8D90-259C-41C3-906C-D5142AA63262}">
      <dgm:prSet custT="1"/>
      <dgm:spPr/>
      <dgm:t>
        <a:bodyPr/>
        <a:lstStyle/>
        <a:p>
          <a:r>
            <a:rPr lang="en-US" sz="1800"/>
            <a:t>Structure output</a:t>
          </a:r>
        </a:p>
        <a:p>
          <a:r>
            <a:rPr lang="en-US" sz="1800"/>
            <a:t>Into</a:t>
          </a:r>
        </a:p>
        <a:p>
          <a:r>
            <a:rPr lang="en-US" sz="1800"/>
            <a:t>ML-ready formats</a:t>
          </a:r>
        </a:p>
      </dgm:t>
    </dgm:pt>
    <dgm:pt modelId="{CCD672AC-A86D-49F8-A6EC-260B6CA25CFF}" type="parTrans" cxnId="{376C9BEB-CD86-49C9-AFB2-6C9023CDA2E9}">
      <dgm:prSet/>
      <dgm:spPr/>
      <dgm:t>
        <a:bodyPr/>
        <a:lstStyle/>
        <a:p>
          <a:endParaRPr lang="en-US" sz="1800"/>
        </a:p>
      </dgm:t>
    </dgm:pt>
    <dgm:pt modelId="{BCE335AF-A0B3-46A0-9220-297C945C8A0F}" type="sibTrans" cxnId="{376C9BEB-CD86-49C9-AFB2-6C9023CDA2E9}">
      <dgm:prSet/>
      <dgm:spPr/>
      <dgm:t>
        <a:bodyPr/>
        <a:lstStyle/>
        <a:p>
          <a:endParaRPr lang="en-US" sz="1800"/>
        </a:p>
      </dgm:t>
    </dgm:pt>
    <dgm:pt modelId="{D9B14E38-BAE8-4529-931A-F38CD31BD7AF}" type="pres">
      <dgm:prSet presAssocID="{07E7F726-BC48-402B-8D7A-8A42BF293510}" presName="Name0" presStyleCnt="0">
        <dgm:presLayoutVars>
          <dgm:dir/>
          <dgm:resizeHandles val="exact"/>
        </dgm:presLayoutVars>
      </dgm:prSet>
      <dgm:spPr/>
    </dgm:pt>
    <dgm:pt modelId="{4C5C66B9-628D-40BD-87B5-5732E9C94174}" type="pres">
      <dgm:prSet presAssocID="{AB55FEB2-D8FF-4397-B8D5-6DDA652DA90A}" presName="node" presStyleLbl="node1" presStyleIdx="0" presStyleCnt="5">
        <dgm:presLayoutVars>
          <dgm:bulletEnabled val="1"/>
        </dgm:presLayoutVars>
      </dgm:prSet>
      <dgm:spPr/>
    </dgm:pt>
    <dgm:pt modelId="{B9CE68A6-E1FF-403C-8460-2A704E171890}" type="pres">
      <dgm:prSet presAssocID="{2F937241-4EED-40EF-8BA8-5345FDAA158D}" presName="sibTrans" presStyleCnt="0"/>
      <dgm:spPr/>
    </dgm:pt>
    <dgm:pt modelId="{F332F110-1DF6-4734-A411-A908A15A8335}" type="pres">
      <dgm:prSet presAssocID="{D49E2C57-9C0C-4BCF-A667-4C6ECA91B0C3}" presName="node" presStyleLbl="node1" presStyleIdx="1" presStyleCnt="5" custLinFactX="-8219" custLinFactNeighborX="-100000" custLinFactNeighborY="5224">
        <dgm:presLayoutVars>
          <dgm:bulletEnabled val="1"/>
        </dgm:presLayoutVars>
      </dgm:prSet>
      <dgm:spPr/>
    </dgm:pt>
    <dgm:pt modelId="{BBEF88F7-AE2B-4BB1-A1F2-C5B7F8E7EA7D}" type="pres">
      <dgm:prSet presAssocID="{8EC1CE1E-6F88-4188-B03E-DA069FAB50D5}" presName="sibTrans" presStyleCnt="0"/>
      <dgm:spPr/>
    </dgm:pt>
    <dgm:pt modelId="{5191A007-D7E6-4D83-9991-120B301A0BAE}" type="pres">
      <dgm:prSet presAssocID="{32FE7DCE-AAB2-47AC-B612-702B625DCFA1}" presName="node" presStyleLbl="node1" presStyleIdx="2" presStyleCnt="5" custLinFactX="-26356" custLinFactNeighborX="-100000" custLinFactNeighborY="5224">
        <dgm:presLayoutVars>
          <dgm:bulletEnabled val="1"/>
        </dgm:presLayoutVars>
      </dgm:prSet>
      <dgm:spPr/>
    </dgm:pt>
    <dgm:pt modelId="{680ADA0F-931F-46B5-8275-B0A330DB0558}" type="pres">
      <dgm:prSet presAssocID="{11CAB278-3024-4F8E-B156-59D0CF770AAC}" presName="sibTrans" presStyleCnt="0"/>
      <dgm:spPr/>
    </dgm:pt>
    <dgm:pt modelId="{4E43ECC7-0B5B-4751-8FA8-3FF85EC306FD}" type="pres">
      <dgm:prSet presAssocID="{3F82528B-5CAB-4D90-AB8B-288B7DE64FF0}" presName="node" presStyleLbl="node1" presStyleIdx="3" presStyleCnt="5" custLinFactX="-39289" custLinFactNeighborX="-100000" custLinFactNeighborY="1671">
        <dgm:presLayoutVars>
          <dgm:bulletEnabled val="1"/>
        </dgm:presLayoutVars>
      </dgm:prSet>
      <dgm:spPr/>
    </dgm:pt>
    <dgm:pt modelId="{A77C70BD-CE51-4208-AB6C-7594B12A24CD}" type="pres">
      <dgm:prSet presAssocID="{EFD2D48D-6B16-4C5E-8AB4-AE14F622BC29}" presName="sibTrans" presStyleCnt="0"/>
      <dgm:spPr/>
    </dgm:pt>
    <dgm:pt modelId="{3801C298-C6CA-4460-B7F8-0667E9740644}" type="pres">
      <dgm:prSet presAssocID="{711F8D90-259C-41C3-906C-D5142AA63262}" presName="node" presStyleLbl="node1" presStyleIdx="4" presStyleCnt="5" custLinFactX="-52984" custLinFactNeighborX="-100000" custLinFactNeighborY="-152">
        <dgm:presLayoutVars>
          <dgm:bulletEnabled val="1"/>
        </dgm:presLayoutVars>
      </dgm:prSet>
      <dgm:spPr/>
    </dgm:pt>
  </dgm:ptLst>
  <dgm:cxnLst>
    <dgm:cxn modelId="{DB12893B-7F71-4736-A38C-C59A4F3B49D3}" type="presOf" srcId="{711F8D90-259C-41C3-906C-D5142AA63262}" destId="{3801C298-C6CA-4460-B7F8-0667E9740644}" srcOrd="0" destOrd="0" presId="urn:microsoft.com/office/officeart/2005/8/layout/hList6"/>
    <dgm:cxn modelId="{5713C868-85FA-4EEA-B506-D90ED47BDBE2}" srcId="{07E7F726-BC48-402B-8D7A-8A42BF293510}" destId="{D49E2C57-9C0C-4BCF-A667-4C6ECA91B0C3}" srcOrd="1" destOrd="0" parTransId="{5C16AB32-57C7-442E-A5D0-5AB4781E5518}" sibTransId="{8EC1CE1E-6F88-4188-B03E-DA069FAB50D5}"/>
    <dgm:cxn modelId="{2CBA7B69-9E1B-4C71-B0E6-4291A48CD1C5}" srcId="{07E7F726-BC48-402B-8D7A-8A42BF293510}" destId="{3F82528B-5CAB-4D90-AB8B-288B7DE64FF0}" srcOrd="3" destOrd="0" parTransId="{D6BE09B5-6A59-4B5D-9DC2-4ABF3EBCC46C}" sibTransId="{EFD2D48D-6B16-4C5E-8AB4-AE14F622BC29}"/>
    <dgm:cxn modelId="{CFCC689A-47FB-418F-9210-0D56E8E0E5A6}" srcId="{07E7F726-BC48-402B-8D7A-8A42BF293510}" destId="{AB55FEB2-D8FF-4397-B8D5-6DDA652DA90A}" srcOrd="0" destOrd="0" parTransId="{31422253-E813-436E-9A3F-3CA24D9DFCDE}" sibTransId="{2F937241-4EED-40EF-8BA8-5345FDAA158D}"/>
    <dgm:cxn modelId="{25C1D6A9-70E9-40A4-A3C4-F6058BFDE611}" type="presOf" srcId="{3F82528B-5CAB-4D90-AB8B-288B7DE64FF0}" destId="{4E43ECC7-0B5B-4751-8FA8-3FF85EC306FD}" srcOrd="0" destOrd="0" presId="urn:microsoft.com/office/officeart/2005/8/layout/hList6"/>
    <dgm:cxn modelId="{6F411DD2-1BE7-4DF5-8BB8-1279F41B971C}" type="presOf" srcId="{D49E2C57-9C0C-4BCF-A667-4C6ECA91B0C3}" destId="{F332F110-1DF6-4734-A411-A908A15A8335}" srcOrd="0" destOrd="0" presId="urn:microsoft.com/office/officeart/2005/8/layout/hList6"/>
    <dgm:cxn modelId="{C162A5E0-9B5C-4BB4-93CD-9D93BF7E813A}" type="presOf" srcId="{32FE7DCE-AAB2-47AC-B612-702B625DCFA1}" destId="{5191A007-D7E6-4D83-9991-120B301A0BAE}" srcOrd="0" destOrd="0" presId="urn:microsoft.com/office/officeart/2005/8/layout/hList6"/>
    <dgm:cxn modelId="{376C9BEB-CD86-49C9-AFB2-6C9023CDA2E9}" srcId="{07E7F726-BC48-402B-8D7A-8A42BF293510}" destId="{711F8D90-259C-41C3-906C-D5142AA63262}" srcOrd="4" destOrd="0" parTransId="{CCD672AC-A86D-49F8-A6EC-260B6CA25CFF}" sibTransId="{BCE335AF-A0B3-46A0-9220-297C945C8A0F}"/>
    <dgm:cxn modelId="{0AAEA0EC-ECAD-4A7A-8027-100C91165228}" type="presOf" srcId="{07E7F726-BC48-402B-8D7A-8A42BF293510}" destId="{D9B14E38-BAE8-4529-931A-F38CD31BD7AF}" srcOrd="0" destOrd="0" presId="urn:microsoft.com/office/officeart/2005/8/layout/hList6"/>
    <dgm:cxn modelId="{DEFB8FF6-0E19-4068-8A60-A99DE333B1F3}" srcId="{07E7F726-BC48-402B-8D7A-8A42BF293510}" destId="{32FE7DCE-AAB2-47AC-B612-702B625DCFA1}" srcOrd="2" destOrd="0" parTransId="{7DAFD091-49FB-4003-9EE4-C4F255995122}" sibTransId="{11CAB278-3024-4F8E-B156-59D0CF770AAC}"/>
    <dgm:cxn modelId="{C1FBB1FA-2EFB-478D-B23D-4B487BABE043}" type="presOf" srcId="{AB55FEB2-D8FF-4397-B8D5-6DDA652DA90A}" destId="{4C5C66B9-628D-40BD-87B5-5732E9C94174}" srcOrd="0" destOrd="0" presId="urn:microsoft.com/office/officeart/2005/8/layout/hList6"/>
    <dgm:cxn modelId="{550DBA42-3AA0-433F-8690-892C92F885E9}" type="presParOf" srcId="{D9B14E38-BAE8-4529-931A-F38CD31BD7AF}" destId="{4C5C66B9-628D-40BD-87B5-5732E9C94174}" srcOrd="0" destOrd="0" presId="urn:microsoft.com/office/officeart/2005/8/layout/hList6"/>
    <dgm:cxn modelId="{39DA28D0-3F86-4C69-954E-22A4ACF0DC00}" type="presParOf" srcId="{D9B14E38-BAE8-4529-931A-F38CD31BD7AF}" destId="{B9CE68A6-E1FF-403C-8460-2A704E171890}" srcOrd="1" destOrd="0" presId="urn:microsoft.com/office/officeart/2005/8/layout/hList6"/>
    <dgm:cxn modelId="{D9CFADA8-C7A9-4F6F-8669-B711D61A6425}" type="presParOf" srcId="{D9B14E38-BAE8-4529-931A-F38CD31BD7AF}" destId="{F332F110-1DF6-4734-A411-A908A15A8335}" srcOrd="2" destOrd="0" presId="urn:microsoft.com/office/officeart/2005/8/layout/hList6"/>
    <dgm:cxn modelId="{F8271EA6-A049-4AA7-8A7A-819DCAC86A42}" type="presParOf" srcId="{D9B14E38-BAE8-4529-931A-F38CD31BD7AF}" destId="{BBEF88F7-AE2B-4BB1-A1F2-C5B7F8E7EA7D}" srcOrd="3" destOrd="0" presId="urn:microsoft.com/office/officeart/2005/8/layout/hList6"/>
    <dgm:cxn modelId="{F2FB2452-4100-4812-9ACC-ABF51D9C0F32}" type="presParOf" srcId="{D9B14E38-BAE8-4529-931A-F38CD31BD7AF}" destId="{5191A007-D7E6-4D83-9991-120B301A0BAE}" srcOrd="4" destOrd="0" presId="urn:microsoft.com/office/officeart/2005/8/layout/hList6"/>
    <dgm:cxn modelId="{2030A2E7-C69E-43D1-BA8B-C8448EE57430}" type="presParOf" srcId="{D9B14E38-BAE8-4529-931A-F38CD31BD7AF}" destId="{680ADA0F-931F-46B5-8275-B0A330DB0558}" srcOrd="5" destOrd="0" presId="urn:microsoft.com/office/officeart/2005/8/layout/hList6"/>
    <dgm:cxn modelId="{5B803B65-95CF-455C-AB36-1FFD0EBD5F88}" type="presParOf" srcId="{D9B14E38-BAE8-4529-931A-F38CD31BD7AF}" destId="{4E43ECC7-0B5B-4751-8FA8-3FF85EC306FD}" srcOrd="6" destOrd="0" presId="urn:microsoft.com/office/officeart/2005/8/layout/hList6"/>
    <dgm:cxn modelId="{770FDED4-6847-436B-85C0-9981952982E3}" type="presParOf" srcId="{D9B14E38-BAE8-4529-931A-F38CD31BD7AF}" destId="{A77C70BD-CE51-4208-AB6C-7594B12A24CD}" srcOrd="7" destOrd="0" presId="urn:microsoft.com/office/officeart/2005/8/layout/hList6"/>
    <dgm:cxn modelId="{BE09FF37-DD3C-40EE-85AF-BB68FB9CF86F}" type="presParOf" srcId="{D9B14E38-BAE8-4529-931A-F38CD31BD7AF}" destId="{3801C298-C6CA-4460-B7F8-0667E9740644}" srcOrd="8" destOrd="0" presId="urn:microsoft.com/office/officeart/2005/8/layout/hList6"/>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022F773-4CB8-4FB4-9B79-608EA5071E85}" type="doc">
      <dgm:prSet loTypeId="urn:microsoft.com/office/officeart/2005/8/layout/lProcess2" loCatId="relationship" qsTypeId="urn:microsoft.com/office/officeart/2005/8/quickstyle/simple1" qsCatId="simple" csTypeId="urn:microsoft.com/office/officeart/2005/8/colors/colorful1" csCatId="colorful" phldr="1"/>
      <dgm:spPr/>
      <dgm:t>
        <a:bodyPr/>
        <a:lstStyle/>
        <a:p>
          <a:endParaRPr lang="en-US"/>
        </a:p>
      </dgm:t>
    </dgm:pt>
    <dgm:pt modelId="{DCFF4CBA-38E9-4AFB-BF53-0E465FDEFF1A}">
      <dgm:prSet phldrT="[Text]"/>
      <dgm:spPr>
        <a:solidFill>
          <a:schemeClr val="accent2">
            <a:lumMod val="40000"/>
            <a:lumOff val="60000"/>
          </a:schemeClr>
        </a:solidFill>
      </dgm:spPr>
      <dgm:t>
        <a:bodyPr/>
        <a:lstStyle/>
        <a:p>
          <a:r>
            <a:rPr lang="en-US" err="1"/>
            <a:t>pd.read_json</a:t>
          </a:r>
          <a:r>
            <a:rPr lang="en-US"/>
            <a:t>()</a:t>
          </a:r>
        </a:p>
      </dgm:t>
    </dgm:pt>
    <dgm:pt modelId="{DBD2D404-5DD7-4667-A048-A9F00354E772}" type="parTrans" cxnId="{FD64BA7C-7C3F-45BE-A4D3-34EEFCC05EA7}">
      <dgm:prSet/>
      <dgm:spPr/>
      <dgm:t>
        <a:bodyPr/>
        <a:lstStyle/>
        <a:p>
          <a:endParaRPr lang="en-US"/>
        </a:p>
      </dgm:t>
    </dgm:pt>
    <dgm:pt modelId="{41F80083-2D82-465C-80BA-B92B913EFABA}" type="sibTrans" cxnId="{FD64BA7C-7C3F-45BE-A4D3-34EEFCC05EA7}">
      <dgm:prSet/>
      <dgm:spPr/>
      <dgm:t>
        <a:bodyPr/>
        <a:lstStyle/>
        <a:p>
          <a:endParaRPr lang="en-US"/>
        </a:p>
      </dgm:t>
    </dgm:pt>
    <dgm:pt modelId="{A42DF43A-C5E7-4E5B-B380-CD9BC69B95D4}">
      <dgm:prSet phldrT="[Text]"/>
      <dgm:spPr/>
      <dgm:t>
        <a:bodyPr/>
        <a:lstStyle/>
        <a:p>
          <a:r>
            <a:rPr lang="en-US"/>
            <a:t>Parses </a:t>
          </a:r>
          <a:r>
            <a:rPr lang="en-US" err="1"/>
            <a:t>OpenPose</a:t>
          </a:r>
          <a:r>
            <a:rPr lang="en-US"/>
            <a:t> or </a:t>
          </a:r>
          <a:r>
            <a:rPr lang="en-US" err="1"/>
            <a:t>Mediapipe</a:t>
          </a:r>
          <a:r>
            <a:rPr lang="en-US"/>
            <a:t> JSON frames</a:t>
          </a:r>
        </a:p>
      </dgm:t>
    </dgm:pt>
    <dgm:pt modelId="{AA0E52DE-4522-4F01-8BB2-0FE73800D9A3}" type="parTrans" cxnId="{0B6115B7-19F4-4F7E-99D4-3B53F64DBD4B}">
      <dgm:prSet/>
      <dgm:spPr/>
      <dgm:t>
        <a:bodyPr/>
        <a:lstStyle/>
        <a:p>
          <a:endParaRPr lang="en-US"/>
        </a:p>
      </dgm:t>
    </dgm:pt>
    <dgm:pt modelId="{3223F88D-1FE6-4C2B-A14E-288A77BAA7C6}" type="sibTrans" cxnId="{0B6115B7-19F4-4F7E-99D4-3B53F64DBD4B}">
      <dgm:prSet/>
      <dgm:spPr/>
      <dgm:t>
        <a:bodyPr/>
        <a:lstStyle/>
        <a:p>
          <a:endParaRPr lang="en-US"/>
        </a:p>
      </dgm:t>
    </dgm:pt>
    <dgm:pt modelId="{41386CF3-EBD3-4E20-9B89-5A803600A39E}">
      <dgm:prSet phldrT="[Text]"/>
      <dgm:spPr>
        <a:solidFill>
          <a:schemeClr val="accent3">
            <a:lumMod val="20000"/>
            <a:lumOff val="80000"/>
          </a:schemeClr>
        </a:solidFill>
      </dgm:spPr>
      <dgm:t>
        <a:bodyPr/>
        <a:lstStyle/>
        <a:p>
          <a:r>
            <a:rPr lang="en-US" dirty="0" err="1"/>
            <a:t>pd.read_csv</a:t>
          </a:r>
          <a:r>
            <a:rPr lang="en-US" dirty="0"/>
            <a:t>()</a:t>
          </a:r>
        </a:p>
      </dgm:t>
    </dgm:pt>
    <dgm:pt modelId="{2FB47A83-3CAC-4504-85DE-5CE4CCC65F65}" type="parTrans" cxnId="{4E68C537-5C3D-4B16-93D5-B308682D2300}">
      <dgm:prSet/>
      <dgm:spPr/>
      <dgm:t>
        <a:bodyPr/>
        <a:lstStyle/>
        <a:p>
          <a:endParaRPr lang="en-US"/>
        </a:p>
      </dgm:t>
    </dgm:pt>
    <dgm:pt modelId="{2B57A9CC-783E-44FD-B234-7775DB0AF819}" type="sibTrans" cxnId="{4E68C537-5C3D-4B16-93D5-B308682D2300}">
      <dgm:prSet/>
      <dgm:spPr/>
      <dgm:t>
        <a:bodyPr/>
        <a:lstStyle/>
        <a:p>
          <a:endParaRPr lang="en-US"/>
        </a:p>
      </dgm:t>
    </dgm:pt>
    <dgm:pt modelId="{69E5B96F-F89B-41E0-B5F2-4C643CEDBE93}">
      <dgm:prSet phldrT="[Text]"/>
      <dgm:spPr/>
      <dgm:t>
        <a:bodyPr/>
        <a:lstStyle/>
        <a:p>
          <a:r>
            <a:rPr lang="en-US"/>
            <a:t>Save cleaned sequences for model input</a:t>
          </a:r>
        </a:p>
      </dgm:t>
    </dgm:pt>
    <dgm:pt modelId="{2D2EBA6B-B7B3-4142-97BB-956B0E610EE8}" type="parTrans" cxnId="{90B4269B-642B-4F4C-BC09-F273F37C75A9}">
      <dgm:prSet/>
      <dgm:spPr/>
      <dgm:t>
        <a:bodyPr/>
        <a:lstStyle/>
        <a:p>
          <a:endParaRPr lang="en-US"/>
        </a:p>
      </dgm:t>
    </dgm:pt>
    <dgm:pt modelId="{1F4E25DC-5942-4001-9138-FF76A18E07B0}" type="sibTrans" cxnId="{90B4269B-642B-4F4C-BC09-F273F37C75A9}">
      <dgm:prSet/>
      <dgm:spPr/>
      <dgm:t>
        <a:bodyPr/>
        <a:lstStyle/>
        <a:p>
          <a:endParaRPr lang="en-US"/>
        </a:p>
      </dgm:t>
    </dgm:pt>
    <dgm:pt modelId="{41A89F10-9BE7-43D8-907D-1497A6DB60A1}">
      <dgm:prSet phldrT="[Text]"/>
      <dgm:spPr>
        <a:solidFill>
          <a:schemeClr val="accent5">
            <a:lumMod val="40000"/>
            <a:lumOff val="60000"/>
          </a:schemeClr>
        </a:solidFill>
      </dgm:spPr>
      <dgm:t>
        <a:bodyPr/>
        <a:lstStyle/>
        <a:p>
          <a:r>
            <a:rPr lang="en-US"/>
            <a:t>Common supported</a:t>
          </a:r>
        </a:p>
      </dgm:t>
    </dgm:pt>
    <dgm:pt modelId="{01987003-A9BC-48CD-B6FF-30AA83EF0AE6}" type="parTrans" cxnId="{1BC65107-50CB-4B06-A7C8-BDBEE76A7A8A}">
      <dgm:prSet/>
      <dgm:spPr/>
      <dgm:t>
        <a:bodyPr/>
        <a:lstStyle/>
        <a:p>
          <a:endParaRPr lang="en-US"/>
        </a:p>
      </dgm:t>
    </dgm:pt>
    <dgm:pt modelId="{0EA6C32D-74FA-4A92-A3A6-86C56E9D6A8C}" type="sibTrans" cxnId="{1BC65107-50CB-4B06-A7C8-BDBEE76A7A8A}">
      <dgm:prSet/>
      <dgm:spPr/>
      <dgm:t>
        <a:bodyPr/>
        <a:lstStyle/>
        <a:p>
          <a:endParaRPr lang="en-US"/>
        </a:p>
      </dgm:t>
    </dgm:pt>
    <dgm:pt modelId="{FB75C587-0076-447F-98C0-7CDF33F88E3E}">
      <dgm:prSet phldrT="[Text]">
        <dgm:style>
          <a:lnRef idx="3">
            <a:schemeClr val="lt1"/>
          </a:lnRef>
          <a:fillRef idx="1">
            <a:schemeClr val="accent2"/>
          </a:fillRef>
          <a:effectRef idx="1">
            <a:schemeClr val="accent2"/>
          </a:effectRef>
          <a:fontRef idx="minor">
            <a:schemeClr val="lt1"/>
          </a:fontRef>
        </dgm:style>
      </dgm:prSet>
      <dgm:spPr/>
      <dgm:t>
        <a:bodyPr/>
        <a:lstStyle/>
        <a:p>
          <a:r>
            <a:rPr lang="en-US" dirty="0" err="1"/>
            <a:t>json</a:t>
          </a:r>
          <a:endParaRPr lang="en-US" dirty="0"/>
        </a:p>
      </dgm:t>
    </dgm:pt>
    <dgm:pt modelId="{8C03189B-91B4-437E-B332-025CD5553A67}" type="parTrans" cxnId="{369F599A-606D-4A4D-BC5D-22C896B1DFB1}">
      <dgm:prSet/>
      <dgm:spPr/>
      <dgm:t>
        <a:bodyPr/>
        <a:lstStyle/>
        <a:p>
          <a:endParaRPr lang="en-US"/>
        </a:p>
      </dgm:t>
    </dgm:pt>
    <dgm:pt modelId="{E8980865-056A-47D2-AF10-E02DAA19EF60}" type="sibTrans" cxnId="{369F599A-606D-4A4D-BC5D-22C896B1DFB1}">
      <dgm:prSet/>
      <dgm:spPr/>
      <dgm:t>
        <a:bodyPr/>
        <a:lstStyle/>
        <a:p>
          <a:endParaRPr lang="en-US"/>
        </a:p>
      </dgm:t>
    </dgm:pt>
    <dgm:pt modelId="{B595CD3D-91AC-47EA-9894-0F51A13813DD}">
      <dgm:prSet phldrT="[Text]">
        <dgm:style>
          <a:lnRef idx="3">
            <a:schemeClr val="lt1"/>
          </a:lnRef>
          <a:fillRef idx="1">
            <a:schemeClr val="accent5"/>
          </a:fillRef>
          <a:effectRef idx="1">
            <a:schemeClr val="accent5"/>
          </a:effectRef>
          <a:fontRef idx="minor">
            <a:schemeClr val="lt1"/>
          </a:fontRef>
        </dgm:style>
      </dgm:prSet>
      <dgm:spPr/>
      <dgm:t>
        <a:bodyPr/>
        <a:lstStyle/>
        <a:p>
          <a:r>
            <a:rPr lang="en-US"/>
            <a:t>.xlsx</a:t>
          </a:r>
          <a:endParaRPr lang="en-US" dirty="0"/>
        </a:p>
      </dgm:t>
    </dgm:pt>
    <dgm:pt modelId="{786DE7BB-7283-45FA-8D05-A98796C7882D}" type="parTrans" cxnId="{AC4B7789-9084-4392-BAC3-BBCC93AF95DF}">
      <dgm:prSet/>
      <dgm:spPr/>
      <dgm:t>
        <a:bodyPr/>
        <a:lstStyle/>
        <a:p>
          <a:endParaRPr lang="en-US"/>
        </a:p>
      </dgm:t>
    </dgm:pt>
    <dgm:pt modelId="{3D2EB556-6A1B-451B-8118-F648ED6AC281}" type="sibTrans" cxnId="{AC4B7789-9084-4392-BAC3-BBCC93AF95DF}">
      <dgm:prSet/>
      <dgm:spPr/>
      <dgm:t>
        <a:bodyPr/>
        <a:lstStyle/>
        <a:p>
          <a:endParaRPr lang="en-US"/>
        </a:p>
      </dgm:t>
    </dgm:pt>
    <dgm:pt modelId="{E71F71A1-9F94-4546-A4E9-AA67C1531F81}">
      <dgm:prSet phldrT="[Text]">
        <dgm:style>
          <a:lnRef idx="3">
            <a:schemeClr val="lt1"/>
          </a:lnRef>
          <a:fillRef idx="1">
            <a:schemeClr val="accent6"/>
          </a:fillRef>
          <a:effectRef idx="1">
            <a:schemeClr val="accent6"/>
          </a:effectRef>
          <a:fontRef idx="minor">
            <a:schemeClr val="lt1"/>
          </a:fontRef>
        </dgm:style>
      </dgm:prSet>
      <dgm:spPr/>
      <dgm:t>
        <a:bodyPr/>
        <a:lstStyle/>
        <a:p>
          <a:r>
            <a:rPr lang="en-US"/>
            <a:t>.parquet</a:t>
          </a:r>
        </a:p>
      </dgm:t>
    </dgm:pt>
    <dgm:pt modelId="{B3CDCED1-9E27-4AF5-838D-7FB44F670B7C}" type="parTrans" cxnId="{D09CF57C-6468-40A3-8A66-F36EAF40EA97}">
      <dgm:prSet/>
      <dgm:spPr/>
      <dgm:t>
        <a:bodyPr/>
        <a:lstStyle/>
        <a:p>
          <a:endParaRPr lang="en-US"/>
        </a:p>
      </dgm:t>
    </dgm:pt>
    <dgm:pt modelId="{DA845765-AB23-4C13-AF41-80DA000DD78C}" type="sibTrans" cxnId="{D09CF57C-6468-40A3-8A66-F36EAF40EA97}">
      <dgm:prSet/>
      <dgm:spPr/>
      <dgm:t>
        <a:bodyPr/>
        <a:lstStyle/>
        <a:p>
          <a:endParaRPr lang="en-US"/>
        </a:p>
      </dgm:t>
    </dgm:pt>
    <dgm:pt modelId="{60D81CEB-4939-4BDC-8872-DC6A15EC1B2F}">
      <dgm:prSet phldrT="[Text]"/>
      <dgm:spPr/>
      <dgm:t>
        <a:bodyPr/>
        <a:lstStyle/>
        <a:p>
          <a:r>
            <a:rPr lang="en-US" dirty="0"/>
            <a:t>Loads pose </a:t>
          </a:r>
          <a:r>
            <a:rPr lang="en-US" dirty="0" err="1"/>
            <a:t>keypoints</a:t>
          </a:r>
          <a:r>
            <a:rPr lang="en-US" dirty="0"/>
            <a:t> exported as CSV</a:t>
          </a:r>
        </a:p>
      </dgm:t>
    </dgm:pt>
    <dgm:pt modelId="{13E8965D-C4FC-4B2B-BDF5-C06A38406FFA}" type="parTrans" cxnId="{A4205CA9-8D11-4570-BF86-4F4369D29055}">
      <dgm:prSet/>
      <dgm:spPr/>
      <dgm:t>
        <a:bodyPr/>
        <a:lstStyle/>
        <a:p>
          <a:endParaRPr lang="en-US"/>
        </a:p>
      </dgm:t>
    </dgm:pt>
    <dgm:pt modelId="{9A94D6A1-AB5C-4205-8A31-4E36889C848D}" type="sibTrans" cxnId="{A4205CA9-8D11-4570-BF86-4F4369D29055}">
      <dgm:prSet/>
      <dgm:spPr/>
      <dgm:t>
        <a:bodyPr/>
        <a:lstStyle/>
        <a:p>
          <a:endParaRPr lang="en-US"/>
        </a:p>
      </dgm:t>
    </dgm:pt>
    <dgm:pt modelId="{221415A3-3C13-4E75-A93D-D55EFB6C4B4E}">
      <dgm:prSet phldrT="[Text]"/>
      <dgm:spPr>
        <a:solidFill>
          <a:schemeClr val="accent4">
            <a:lumMod val="40000"/>
            <a:lumOff val="60000"/>
          </a:schemeClr>
        </a:solidFill>
      </dgm:spPr>
      <dgm:t>
        <a:bodyPr/>
        <a:lstStyle/>
        <a:p>
          <a:r>
            <a:rPr lang="en-US"/>
            <a:t>df</a:t>
          </a:r>
          <a:r>
            <a:rPr lang="en-US" dirty="0" err="1"/>
            <a:t>.to_csv</a:t>
          </a:r>
          <a:r>
            <a:rPr lang="en-US" dirty="0"/>
            <a:t>() / </a:t>
          </a:r>
          <a:r>
            <a:rPr lang="en-US" dirty="0" err="1"/>
            <a:t>df.to_json</a:t>
          </a:r>
          <a:r>
            <a:rPr lang="en-US" dirty="0"/>
            <a:t>()</a:t>
          </a:r>
        </a:p>
      </dgm:t>
    </dgm:pt>
    <dgm:pt modelId="{D8000E39-68B5-4BA4-B9E7-F22D81B61470}" type="parTrans" cxnId="{D3F13B45-50E2-497F-AC06-14A5F8ED6427}">
      <dgm:prSet/>
      <dgm:spPr/>
      <dgm:t>
        <a:bodyPr/>
        <a:lstStyle/>
        <a:p>
          <a:endParaRPr lang="en-US"/>
        </a:p>
      </dgm:t>
    </dgm:pt>
    <dgm:pt modelId="{5F76FF6B-7163-454D-BD88-44C78D816142}" type="sibTrans" cxnId="{D3F13B45-50E2-497F-AC06-14A5F8ED6427}">
      <dgm:prSet/>
      <dgm:spPr/>
      <dgm:t>
        <a:bodyPr/>
        <a:lstStyle/>
        <a:p>
          <a:endParaRPr lang="en-US"/>
        </a:p>
      </dgm:t>
    </dgm:pt>
    <dgm:pt modelId="{70DFBC3C-ACCE-417A-9F70-0893DBFD5421}">
      <dgm:prSet phldrT="[Text]">
        <dgm:style>
          <a:lnRef idx="3">
            <a:schemeClr val="lt1"/>
          </a:lnRef>
          <a:fillRef idx="1">
            <a:schemeClr val="accent3"/>
          </a:fillRef>
          <a:effectRef idx="1">
            <a:schemeClr val="accent3"/>
          </a:effectRef>
          <a:fontRef idx="minor">
            <a:schemeClr val="lt1"/>
          </a:fontRef>
        </dgm:style>
      </dgm:prSet>
      <dgm:spPr/>
      <dgm:t>
        <a:bodyPr/>
        <a:lstStyle/>
        <a:p>
          <a:r>
            <a:rPr lang="en-US"/>
            <a:t>.</a:t>
          </a:r>
          <a:r>
            <a:rPr lang="en-US" dirty="0"/>
            <a:t>csv</a:t>
          </a:r>
        </a:p>
      </dgm:t>
    </dgm:pt>
    <dgm:pt modelId="{15005A6A-AAFF-483D-B692-64983C5D6216}" type="parTrans" cxnId="{1A33769B-8D89-4A4B-B15E-1EC422E6B045}">
      <dgm:prSet/>
      <dgm:spPr/>
      <dgm:t>
        <a:bodyPr/>
        <a:lstStyle/>
        <a:p>
          <a:endParaRPr lang="en-US"/>
        </a:p>
      </dgm:t>
    </dgm:pt>
    <dgm:pt modelId="{655D4DA8-112E-474C-8FAE-A1973DBC10CE}" type="sibTrans" cxnId="{1A33769B-8D89-4A4B-B15E-1EC422E6B045}">
      <dgm:prSet/>
      <dgm:spPr/>
      <dgm:t>
        <a:bodyPr/>
        <a:lstStyle/>
        <a:p>
          <a:endParaRPr lang="en-US"/>
        </a:p>
      </dgm:t>
    </dgm:pt>
    <dgm:pt modelId="{679C671C-AF85-4F24-89EE-69AACB3A7AA2}" type="pres">
      <dgm:prSet presAssocID="{C022F773-4CB8-4FB4-9B79-608EA5071E85}" presName="theList" presStyleCnt="0">
        <dgm:presLayoutVars>
          <dgm:dir/>
          <dgm:animLvl val="lvl"/>
          <dgm:resizeHandles val="exact"/>
        </dgm:presLayoutVars>
      </dgm:prSet>
      <dgm:spPr/>
    </dgm:pt>
    <dgm:pt modelId="{D32DC3BC-9C71-4F68-A57A-840CAF126009}" type="pres">
      <dgm:prSet presAssocID="{DCFF4CBA-38E9-4AFB-BF53-0E465FDEFF1A}" presName="compNode" presStyleCnt="0"/>
      <dgm:spPr/>
    </dgm:pt>
    <dgm:pt modelId="{CC315102-E583-4211-9CA9-446192527ADB}" type="pres">
      <dgm:prSet presAssocID="{DCFF4CBA-38E9-4AFB-BF53-0E465FDEFF1A}" presName="aNode" presStyleLbl="bgShp" presStyleIdx="0" presStyleCnt="4"/>
      <dgm:spPr/>
    </dgm:pt>
    <dgm:pt modelId="{978F0F1B-8A85-452B-94A6-1B9BB33A15F6}" type="pres">
      <dgm:prSet presAssocID="{DCFF4CBA-38E9-4AFB-BF53-0E465FDEFF1A}" presName="textNode" presStyleLbl="bgShp" presStyleIdx="0" presStyleCnt="4"/>
      <dgm:spPr/>
    </dgm:pt>
    <dgm:pt modelId="{82A44500-A355-4877-A172-E130E1767AD2}" type="pres">
      <dgm:prSet presAssocID="{DCFF4CBA-38E9-4AFB-BF53-0E465FDEFF1A}" presName="compChildNode" presStyleCnt="0"/>
      <dgm:spPr/>
    </dgm:pt>
    <dgm:pt modelId="{6B5BB302-23A5-40FF-A53E-1E69B50AF8EE}" type="pres">
      <dgm:prSet presAssocID="{DCFF4CBA-38E9-4AFB-BF53-0E465FDEFF1A}" presName="theInnerList" presStyleCnt="0"/>
      <dgm:spPr/>
    </dgm:pt>
    <dgm:pt modelId="{531DE8BB-DCB5-45EB-B94B-1E9E23DA287F}" type="pres">
      <dgm:prSet presAssocID="{A42DF43A-C5E7-4E5B-B380-CD9BC69B95D4}" presName="childNode" presStyleLbl="node1" presStyleIdx="0" presStyleCnt="7">
        <dgm:presLayoutVars>
          <dgm:bulletEnabled val="1"/>
        </dgm:presLayoutVars>
      </dgm:prSet>
      <dgm:spPr/>
    </dgm:pt>
    <dgm:pt modelId="{9808AE19-2C70-469C-934B-D0C0510D32B8}" type="pres">
      <dgm:prSet presAssocID="{DCFF4CBA-38E9-4AFB-BF53-0E465FDEFF1A}" presName="aSpace" presStyleCnt="0"/>
      <dgm:spPr/>
    </dgm:pt>
    <dgm:pt modelId="{BE47595A-E416-4445-A4B8-B9D013D3BBA1}" type="pres">
      <dgm:prSet presAssocID="{41386CF3-EBD3-4E20-9B89-5A803600A39E}" presName="compNode" presStyleCnt="0"/>
      <dgm:spPr/>
    </dgm:pt>
    <dgm:pt modelId="{AC222A42-A1AD-41E7-A61A-37A279C79E85}" type="pres">
      <dgm:prSet presAssocID="{41386CF3-EBD3-4E20-9B89-5A803600A39E}" presName="aNode" presStyleLbl="bgShp" presStyleIdx="1" presStyleCnt="4"/>
      <dgm:spPr/>
    </dgm:pt>
    <dgm:pt modelId="{B9B22E9C-AB0D-4F0C-9C65-F6564F293B08}" type="pres">
      <dgm:prSet presAssocID="{41386CF3-EBD3-4E20-9B89-5A803600A39E}" presName="textNode" presStyleLbl="bgShp" presStyleIdx="1" presStyleCnt="4"/>
      <dgm:spPr/>
    </dgm:pt>
    <dgm:pt modelId="{29C51D8A-A2F4-4C9F-B363-1D28C8265AB6}" type="pres">
      <dgm:prSet presAssocID="{41386CF3-EBD3-4E20-9B89-5A803600A39E}" presName="compChildNode" presStyleCnt="0"/>
      <dgm:spPr/>
    </dgm:pt>
    <dgm:pt modelId="{633C4166-FBFA-4B59-8495-475F88933570}" type="pres">
      <dgm:prSet presAssocID="{41386CF3-EBD3-4E20-9B89-5A803600A39E}" presName="theInnerList" presStyleCnt="0"/>
      <dgm:spPr/>
    </dgm:pt>
    <dgm:pt modelId="{950C0372-B7A8-43BC-8A5D-B7B372826408}" type="pres">
      <dgm:prSet presAssocID="{60D81CEB-4939-4BDC-8872-DC6A15EC1B2F}" presName="childNode" presStyleLbl="node1" presStyleIdx="1" presStyleCnt="7">
        <dgm:presLayoutVars>
          <dgm:bulletEnabled val="1"/>
        </dgm:presLayoutVars>
      </dgm:prSet>
      <dgm:spPr/>
    </dgm:pt>
    <dgm:pt modelId="{19D2ABE5-B207-4C7D-A722-A755674452A6}" type="pres">
      <dgm:prSet presAssocID="{41386CF3-EBD3-4E20-9B89-5A803600A39E}" presName="aSpace" presStyleCnt="0"/>
      <dgm:spPr/>
    </dgm:pt>
    <dgm:pt modelId="{9038F017-43C2-46C8-98E0-9F016E8A6FF8}" type="pres">
      <dgm:prSet presAssocID="{221415A3-3C13-4E75-A93D-D55EFB6C4B4E}" presName="compNode" presStyleCnt="0"/>
      <dgm:spPr/>
    </dgm:pt>
    <dgm:pt modelId="{2F5E4E46-ACC8-4165-AC13-4FDE4673662B}" type="pres">
      <dgm:prSet presAssocID="{221415A3-3C13-4E75-A93D-D55EFB6C4B4E}" presName="aNode" presStyleLbl="bgShp" presStyleIdx="2" presStyleCnt="4"/>
      <dgm:spPr/>
    </dgm:pt>
    <dgm:pt modelId="{F6982FA1-BC4B-4699-8127-790605D455B1}" type="pres">
      <dgm:prSet presAssocID="{221415A3-3C13-4E75-A93D-D55EFB6C4B4E}" presName="textNode" presStyleLbl="bgShp" presStyleIdx="2" presStyleCnt="4"/>
      <dgm:spPr/>
    </dgm:pt>
    <dgm:pt modelId="{D08F99CF-CD23-413B-923E-82FDF18C5667}" type="pres">
      <dgm:prSet presAssocID="{221415A3-3C13-4E75-A93D-D55EFB6C4B4E}" presName="compChildNode" presStyleCnt="0"/>
      <dgm:spPr/>
    </dgm:pt>
    <dgm:pt modelId="{AA8176CD-D8CE-421B-AFE9-B8CE57BF7090}" type="pres">
      <dgm:prSet presAssocID="{221415A3-3C13-4E75-A93D-D55EFB6C4B4E}" presName="theInnerList" presStyleCnt="0"/>
      <dgm:spPr/>
    </dgm:pt>
    <dgm:pt modelId="{04E9A1CD-C6BE-479F-8B95-5C502003BD16}" type="pres">
      <dgm:prSet presAssocID="{69E5B96F-F89B-41E0-B5F2-4C643CEDBE93}" presName="childNode" presStyleLbl="node1" presStyleIdx="2" presStyleCnt="7">
        <dgm:presLayoutVars>
          <dgm:bulletEnabled val="1"/>
        </dgm:presLayoutVars>
      </dgm:prSet>
      <dgm:spPr/>
    </dgm:pt>
    <dgm:pt modelId="{9ECB6B99-85C7-413C-AB40-89785735C7A9}" type="pres">
      <dgm:prSet presAssocID="{221415A3-3C13-4E75-A93D-D55EFB6C4B4E}" presName="aSpace" presStyleCnt="0"/>
      <dgm:spPr/>
    </dgm:pt>
    <dgm:pt modelId="{EDBA8605-70E8-4AF2-A5EE-4ACC346CDCF8}" type="pres">
      <dgm:prSet presAssocID="{41A89F10-9BE7-43D8-907D-1497A6DB60A1}" presName="compNode" presStyleCnt="0"/>
      <dgm:spPr/>
    </dgm:pt>
    <dgm:pt modelId="{90B42059-2685-4B4D-BF57-C721686141A3}" type="pres">
      <dgm:prSet presAssocID="{41A89F10-9BE7-43D8-907D-1497A6DB60A1}" presName="aNode" presStyleLbl="bgShp" presStyleIdx="3" presStyleCnt="4"/>
      <dgm:spPr/>
    </dgm:pt>
    <dgm:pt modelId="{C169CAC1-595B-47F1-B840-032535B12E9C}" type="pres">
      <dgm:prSet presAssocID="{41A89F10-9BE7-43D8-907D-1497A6DB60A1}" presName="textNode" presStyleLbl="bgShp" presStyleIdx="3" presStyleCnt="4"/>
      <dgm:spPr/>
    </dgm:pt>
    <dgm:pt modelId="{E5D855EE-949E-4786-9695-6FD30B168A3E}" type="pres">
      <dgm:prSet presAssocID="{41A89F10-9BE7-43D8-907D-1497A6DB60A1}" presName="compChildNode" presStyleCnt="0"/>
      <dgm:spPr/>
    </dgm:pt>
    <dgm:pt modelId="{188A60AD-7C3E-4F58-A731-506B2ADA2606}" type="pres">
      <dgm:prSet presAssocID="{41A89F10-9BE7-43D8-907D-1497A6DB60A1}" presName="theInnerList" presStyleCnt="0"/>
      <dgm:spPr/>
    </dgm:pt>
    <dgm:pt modelId="{5D501842-DC8E-4442-A317-EB434BC135C0}" type="pres">
      <dgm:prSet presAssocID="{FB75C587-0076-447F-98C0-7CDF33F88E3E}" presName="childNode" presStyleLbl="node1" presStyleIdx="3" presStyleCnt="7">
        <dgm:presLayoutVars>
          <dgm:bulletEnabled val="1"/>
        </dgm:presLayoutVars>
      </dgm:prSet>
      <dgm:spPr/>
    </dgm:pt>
    <dgm:pt modelId="{A249D34B-3B94-4836-AB1F-3EDABFAC2AF0}" type="pres">
      <dgm:prSet presAssocID="{FB75C587-0076-447F-98C0-7CDF33F88E3E}" presName="aSpace2" presStyleCnt="0"/>
      <dgm:spPr/>
    </dgm:pt>
    <dgm:pt modelId="{CA419F52-CCD3-4273-BEFF-AFA46024352C}" type="pres">
      <dgm:prSet presAssocID="{70DFBC3C-ACCE-417A-9F70-0893DBFD5421}" presName="childNode" presStyleLbl="node1" presStyleIdx="4" presStyleCnt="7">
        <dgm:presLayoutVars>
          <dgm:bulletEnabled val="1"/>
        </dgm:presLayoutVars>
      </dgm:prSet>
      <dgm:spPr/>
    </dgm:pt>
    <dgm:pt modelId="{3C3475AA-5794-45C9-8C77-C2456870B515}" type="pres">
      <dgm:prSet presAssocID="{70DFBC3C-ACCE-417A-9F70-0893DBFD5421}" presName="aSpace2" presStyleCnt="0"/>
      <dgm:spPr/>
    </dgm:pt>
    <dgm:pt modelId="{D9477700-6F41-498C-8CA3-6F43EF06035E}" type="pres">
      <dgm:prSet presAssocID="{B595CD3D-91AC-47EA-9894-0F51A13813DD}" presName="childNode" presStyleLbl="node1" presStyleIdx="5" presStyleCnt="7">
        <dgm:presLayoutVars>
          <dgm:bulletEnabled val="1"/>
        </dgm:presLayoutVars>
      </dgm:prSet>
      <dgm:spPr/>
    </dgm:pt>
    <dgm:pt modelId="{21F9F354-63DF-4567-859A-9F40EBBEB186}" type="pres">
      <dgm:prSet presAssocID="{B595CD3D-91AC-47EA-9894-0F51A13813DD}" presName="aSpace2" presStyleCnt="0"/>
      <dgm:spPr/>
    </dgm:pt>
    <dgm:pt modelId="{65FBFD8F-4D29-4D76-9FD1-55E469895A6F}" type="pres">
      <dgm:prSet presAssocID="{E71F71A1-9F94-4546-A4E9-AA67C1531F81}" presName="childNode" presStyleLbl="node1" presStyleIdx="6" presStyleCnt="7">
        <dgm:presLayoutVars>
          <dgm:bulletEnabled val="1"/>
        </dgm:presLayoutVars>
      </dgm:prSet>
      <dgm:spPr/>
    </dgm:pt>
  </dgm:ptLst>
  <dgm:cxnLst>
    <dgm:cxn modelId="{1BC65107-50CB-4B06-A7C8-BDBEE76A7A8A}" srcId="{C022F773-4CB8-4FB4-9B79-608EA5071E85}" destId="{41A89F10-9BE7-43D8-907D-1497A6DB60A1}" srcOrd="3" destOrd="0" parTransId="{01987003-A9BC-48CD-B6FF-30AA83EF0AE6}" sibTransId="{0EA6C32D-74FA-4A92-A3A6-86C56E9D6A8C}"/>
    <dgm:cxn modelId="{E4540F29-DFF8-4A5A-95FE-74A41ED10E09}" type="presOf" srcId="{70DFBC3C-ACCE-417A-9F70-0893DBFD5421}" destId="{CA419F52-CCD3-4273-BEFF-AFA46024352C}" srcOrd="0" destOrd="0" presId="urn:microsoft.com/office/officeart/2005/8/layout/lProcess2"/>
    <dgm:cxn modelId="{4E68C537-5C3D-4B16-93D5-B308682D2300}" srcId="{C022F773-4CB8-4FB4-9B79-608EA5071E85}" destId="{41386CF3-EBD3-4E20-9B89-5A803600A39E}" srcOrd="1" destOrd="0" parTransId="{2FB47A83-3CAC-4504-85DE-5CE4CCC65F65}" sibTransId="{2B57A9CC-783E-44FD-B234-7775DB0AF819}"/>
    <dgm:cxn modelId="{8EA31A3C-4190-4433-8CEB-8CB9A2E4ACAA}" type="presOf" srcId="{221415A3-3C13-4E75-A93D-D55EFB6C4B4E}" destId="{2F5E4E46-ACC8-4165-AC13-4FDE4673662B}" srcOrd="0" destOrd="0" presId="urn:microsoft.com/office/officeart/2005/8/layout/lProcess2"/>
    <dgm:cxn modelId="{5034F85C-E1DA-42AC-97C5-5B916AB19498}" type="presOf" srcId="{DCFF4CBA-38E9-4AFB-BF53-0E465FDEFF1A}" destId="{978F0F1B-8A85-452B-94A6-1B9BB33A15F6}" srcOrd="1" destOrd="0" presId="urn:microsoft.com/office/officeart/2005/8/layout/lProcess2"/>
    <dgm:cxn modelId="{D3F13B45-50E2-497F-AC06-14A5F8ED6427}" srcId="{C022F773-4CB8-4FB4-9B79-608EA5071E85}" destId="{221415A3-3C13-4E75-A93D-D55EFB6C4B4E}" srcOrd="2" destOrd="0" parTransId="{D8000E39-68B5-4BA4-B9E7-F22D81B61470}" sibTransId="{5F76FF6B-7163-454D-BD88-44C78D816142}"/>
    <dgm:cxn modelId="{3FF1AC4B-D0B5-4F14-9D3D-3C7B586DB138}" type="presOf" srcId="{69E5B96F-F89B-41E0-B5F2-4C643CEDBE93}" destId="{04E9A1CD-C6BE-479F-8B95-5C502003BD16}" srcOrd="0" destOrd="0" presId="urn:microsoft.com/office/officeart/2005/8/layout/lProcess2"/>
    <dgm:cxn modelId="{785A764E-D886-4BC3-A9CD-352BF5FA95D8}" type="presOf" srcId="{60D81CEB-4939-4BDC-8872-DC6A15EC1B2F}" destId="{950C0372-B7A8-43BC-8A5D-B7B372826408}" srcOrd="0" destOrd="0" presId="urn:microsoft.com/office/officeart/2005/8/layout/lProcess2"/>
    <dgm:cxn modelId="{5CF27173-2DB5-4EA9-A2D6-123BBCDB3C80}" type="presOf" srcId="{221415A3-3C13-4E75-A93D-D55EFB6C4B4E}" destId="{F6982FA1-BC4B-4699-8127-790605D455B1}" srcOrd="1" destOrd="0" presId="urn:microsoft.com/office/officeart/2005/8/layout/lProcess2"/>
    <dgm:cxn modelId="{7D5AA353-EA48-4FFE-8ADC-81CBC329602A}" type="presOf" srcId="{DCFF4CBA-38E9-4AFB-BF53-0E465FDEFF1A}" destId="{CC315102-E583-4211-9CA9-446192527ADB}" srcOrd="0" destOrd="0" presId="urn:microsoft.com/office/officeart/2005/8/layout/lProcess2"/>
    <dgm:cxn modelId="{C232CB58-9263-4D14-938C-A6D46737450A}" type="presOf" srcId="{41386CF3-EBD3-4E20-9B89-5A803600A39E}" destId="{B9B22E9C-AB0D-4F0C-9C65-F6564F293B08}" srcOrd="1" destOrd="0" presId="urn:microsoft.com/office/officeart/2005/8/layout/lProcess2"/>
    <dgm:cxn modelId="{599A247C-7287-4D4D-BE14-5AD4729B334C}" type="presOf" srcId="{B595CD3D-91AC-47EA-9894-0F51A13813DD}" destId="{D9477700-6F41-498C-8CA3-6F43EF06035E}" srcOrd="0" destOrd="0" presId="urn:microsoft.com/office/officeart/2005/8/layout/lProcess2"/>
    <dgm:cxn modelId="{FD64BA7C-7C3F-45BE-A4D3-34EEFCC05EA7}" srcId="{C022F773-4CB8-4FB4-9B79-608EA5071E85}" destId="{DCFF4CBA-38E9-4AFB-BF53-0E465FDEFF1A}" srcOrd="0" destOrd="0" parTransId="{DBD2D404-5DD7-4667-A048-A9F00354E772}" sibTransId="{41F80083-2D82-465C-80BA-B92B913EFABA}"/>
    <dgm:cxn modelId="{D09CF57C-6468-40A3-8A66-F36EAF40EA97}" srcId="{41A89F10-9BE7-43D8-907D-1497A6DB60A1}" destId="{E71F71A1-9F94-4546-A4E9-AA67C1531F81}" srcOrd="3" destOrd="0" parTransId="{B3CDCED1-9E27-4AF5-838D-7FB44F670B7C}" sibTransId="{DA845765-AB23-4C13-AF41-80DA000DD78C}"/>
    <dgm:cxn modelId="{AC4B7789-9084-4392-BAC3-BBCC93AF95DF}" srcId="{41A89F10-9BE7-43D8-907D-1497A6DB60A1}" destId="{B595CD3D-91AC-47EA-9894-0F51A13813DD}" srcOrd="2" destOrd="0" parTransId="{786DE7BB-7283-45FA-8D05-A98796C7882D}" sibTransId="{3D2EB556-6A1B-451B-8118-F648ED6AC281}"/>
    <dgm:cxn modelId="{F20B6C8C-4806-4EAF-A790-80132FA16508}" type="presOf" srcId="{A42DF43A-C5E7-4E5B-B380-CD9BC69B95D4}" destId="{531DE8BB-DCB5-45EB-B94B-1E9E23DA287F}" srcOrd="0" destOrd="0" presId="urn:microsoft.com/office/officeart/2005/8/layout/lProcess2"/>
    <dgm:cxn modelId="{369F599A-606D-4A4D-BC5D-22C896B1DFB1}" srcId="{41A89F10-9BE7-43D8-907D-1497A6DB60A1}" destId="{FB75C587-0076-447F-98C0-7CDF33F88E3E}" srcOrd="0" destOrd="0" parTransId="{8C03189B-91B4-437E-B332-025CD5553A67}" sibTransId="{E8980865-056A-47D2-AF10-E02DAA19EF60}"/>
    <dgm:cxn modelId="{90B4269B-642B-4F4C-BC09-F273F37C75A9}" srcId="{221415A3-3C13-4E75-A93D-D55EFB6C4B4E}" destId="{69E5B96F-F89B-41E0-B5F2-4C643CEDBE93}" srcOrd="0" destOrd="0" parTransId="{2D2EBA6B-B7B3-4142-97BB-956B0E610EE8}" sibTransId="{1F4E25DC-5942-4001-9138-FF76A18E07B0}"/>
    <dgm:cxn modelId="{1A33769B-8D89-4A4B-B15E-1EC422E6B045}" srcId="{41A89F10-9BE7-43D8-907D-1497A6DB60A1}" destId="{70DFBC3C-ACCE-417A-9F70-0893DBFD5421}" srcOrd="1" destOrd="0" parTransId="{15005A6A-AAFF-483D-B692-64983C5D6216}" sibTransId="{655D4DA8-112E-474C-8FAE-A1973DBC10CE}"/>
    <dgm:cxn modelId="{96F069A7-C2CF-474A-855E-BAA538923421}" type="presOf" srcId="{41A89F10-9BE7-43D8-907D-1497A6DB60A1}" destId="{90B42059-2685-4B4D-BF57-C721686141A3}" srcOrd="0" destOrd="0" presId="urn:microsoft.com/office/officeart/2005/8/layout/lProcess2"/>
    <dgm:cxn modelId="{A4205CA9-8D11-4570-BF86-4F4369D29055}" srcId="{41386CF3-EBD3-4E20-9B89-5A803600A39E}" destId="{60D81CEB-4939-4BDC-8872-DC6A15EC1B2F}" srcOrd="0" destOrd="0" parTransId="{13E8965D-C4FC-4B2B-BDF5-C06A38406FFA}" sibTransId="{9A94D6A1-AB5C-4205-8A31-4E36889C848D}"/>
    <dgm:cxn modelId="{38D46BAA-784D-41DC-BD66-A203CB72732D}" type="presOf" srcId="{FB75C587-0076-447F-98C0-7CDF33F88E3E}" destId="{5D501842-DC8E-4442-A317-EB434BC135C0}" srcOrd="0" destOrd="0" presId="urn:microsoft.com/office/officeart/2005/8/layout/lProcess2"/>
    <dgm:cxn modelId="{0B6115B7-19F4-4F7E-99D4-3B53F64DBD4B}" srcId="{DCFF4CBA-38E9-4AFB-BF53-0E465FDEFF1A}" destId="{A42DF43A-C5E7-4E5B-B380-CD9BC69B95D4}" srcOrd="0" destOrd="0" parTransId="{AA0E52DE-4522-4F01-8BB2-0FE73800D9A3}" sibTransId="{3223F88D-1FE6-4C2B-A14E-288A77BAA7C6}"/>
    <dgm:cxn modelId="{1E6FBCE3-CF2D-440E-848F-A72018FB5CDB}" type="presOf" srcId="{41A89F10-9BE7-43D8-907D-1497A6DB60A1}" destId="{C169CAC1-595B-47F1-B840-032535B12E9C}" srcOrd="1" destOrd="0" presId="urn:microsoft.com/office/officeart/2005/8/layout/lProcess2"/>
    <dgm:cxn modelId="{0298E2E4-BD1B-44D8-A45B-1A3B4E3CD353}" type="presOf" srcId="{E71F71A1-9F94-4546-A4E9-AA67C1531F81}" destId="{65FBFD8F-4D29-4D76-9FD1-55E469895A6F}" srcOrd="0" destOrd="0" presId="urn:microsoft.com/office/officeart/2005/8/layout/lProcess2"/>
    <dgm:cxn modelId="{210D43EC-F2FF-4DEA-A9DE-AC26DEBC5B3F}" type="presOf" srcId="{41386CF3-EBD3-4E20-9B89-5A803600A39E}" destId="{AC222A42-A1AD-41E7-A61A-37A279C79E85}" srcOrd="0" destOrd="0" presId="urn:microsoft.com/office/officeart/2005/8/layout/lProcess2"/>
    <dgm:cxn modelId="{98CE2BFB-BCFC-4268-873A-12A0D6BCA0FD}" type="presOf" srcId="{C022F773-4CB8-4FB4-9B79-608EA5071E85}" destId="{679C671C-AF85-4F24-89EE-69AACB3A7AA2}" srcOrd="0" destOrd="0" presId="urn:microsoft.com/office/officeart/2005/8/layout/lProcess2"/>
    <dgm:cxn modelId="{C3D9CCC1-E663-44D6-9FCC-AEA25EE3D710}" type="presParOf" srcId="{679C671C-AF85-4F24-89EE-69AACB3A7AA2}" destId="{D32DC3BC-9C71-4F68-A57A-840CAF126009}" srcOrd="0" destOrd="0" presId="urn:microsoft.com/office/officeart/2005/8/layout/lProcess2"/>
    <dgm:cxn modelId="{0974F9E9-F767-4964-8E7B-C0787A78CC57}" type="presParOf" srcId="{D32DC3BC-9C71-4F68-A57A-840CAF126009}" destId="{CC315102-E583-4211-9CA9-446192527ADB}" srcOrd="0" destOrd="0" presId="urn:microsoft.com/office/officeart/2005/8/layout/lProcess2"/>
    <dgm:cxn modelId="{D37592D3-5964-4292-B14E-7D45DD171040}" type="presParOf" srcId="{D32DC3BC-9C71-4F68-A57A-840CAF126009}" destId="{978F0F1B-8A85-452B-94A6-1B9BB33A15F6}" srcOrd="1" destOrd="0" presId="urn:microsoft.com/office/officeart/2005/8/layout/lProcess2"/>
    <dgm:cxn modelId="{6DE89493-69CF-49F5-B3C3-A0D13EF51B17}" type="presParOf" srcId="{D32DC3BC-9C71-4F68-A57A-840CAF126009}" destId="{82A44500-A355-4877-A172-E130E1767AD2}" srcOrd="2" destOrd="0" presId="urn:microsoft.com/office/officeart/2005/8/layout/lProcess2"/>
    <dgm:cxn modelId="{1623F07C-C6A6-454F-A118-DC96FED6F8B9}" type="presParOf" srcId="{82A44500-A355-4877-A172-E130E1767AD2}" destId="{6B5BB302-23A5-40FF-A53E-1E69B50AF8EE}" srcOrd="0" destOrd="0" presId="urn:microsoft.com/office/officeart/2005/8/layout/lProcess2"/>
    <dgm:cxn modelId="{C3163491-7C5E-4F41-9BC2-8780BCEF3813}" type="presParOf" srcId="{6B5BB302-23A5-40FF-A53E-1E69B50AF8EE}" destId="{531DE8BB-DCB5-45EB-B94B-1E9E23DA287F}" srcOrd="0" destOrd="0" presId="urn:microsoft.com/office/officeart/2005/8/layout/lProcess2"/>
    <dgm:cxn modelId="{E51BA8DF-139E-47E3-9FC6-BD5BAF81A7DA}" type="presParOf" srcId="{679C671C-AF85-4F24-89EE-69AACB3A7AA2}" destId="{9808AE19-2C70-469C-934B-D0C0510D32B8}" srcOrd="1" destOrd="0" presId="urn:microsoft.com/office/officeart/2005/8/layout/lProcess2"/>
    <dgm:cxn modelId="{00BF1A8C-91FC-44C0-A9E8-5E4F320C80E7}" type="presParOf" srcId="{679C671C-AF85-4F24-89EE-69AACB3A7AA2}" destId="{BE47595A-E416-4445-A4B8-B9D013D3BBA1}" srcOrd="2" destOrd="0" presId="urn:microsoft.com/office/officeart/2005/8/layout/lProcess2"/>
    <dgm:cxn modelId="{1AFE2857-8805-478B-A392-2BE68B83A46B}" type="presParOf" srcId="{BE47595A-E416-4445-A4B8-B9D013D3BBA1}" destId="{AC222A42-A1AD-41E7-A61A-37A279C79E85}" srcOrd="0" destOrd="0" presId="urn:microsoft.com/office/officeart/2005/8/layout/lProcess2"/>
    <dgm:cxn modelId="{B19924B6-1E27-412F-8003-351F022BA37F}" type="presParOf" srcId="{BE47595A-E416-4445-A4B8-B9D013D3BBA1}" destId="{B9B22E9C-AB0D-4F0C-9C65-F6564F293B08}" srcOrd="1" destOrd="0" presId="urn:microsoft.com/office/officeart/2005/8/layout/lProcess2"/>
    <dgm:cxn modelId="{22FE961E-3B0F-4253-848B-6FE777E73B35}" type="presParOf" srcId="{BE47595A-E416-4445-A4B8-B9D013D3BBA1}" destId="{29C51D8A-A2F4-4C9F-B363-1D28C8265AB6}" srcOrd="2" destOrd="0" presId="urn:microsoft.com/office/officeart/2005/8/layout/lProcess2"/>
    <dgm:cxn modelId="{0D3F673B-70C5-491B-AA28-8CBA60CB7944}" type="presParOf" srcId="{29C51D8A-A2F4-4C9F-B363-1D28C8265AB6}" destId="{633C4166-FBFA-4B59-8495-475F88933570}" srcOrd="0" destOrd="0" presId="urn:microsoft.com/office/officeart/2005/8/layout/lProcess2"/>
    <dgm:cxn modelId="{43E730CE-BAE3-4286-AAD3-3E53833111C8}" type="presParOf" srcId="{633C4166-FBFA-4B59-8495-475F88933570}" destId="{950C0372-B7A8-43BC-8A5D-B7B372826408}" srcOrd="0" destOrd="0" presId="urn:microsoft.com/office/officeart/2005/8/layout/lProcess2"/>
    <dgm:cxn modelId="{C8921F3B-6723-4B21-BD70-EB7EFD0EDCFB}" type="presParOf" srcId="{679C671C-AF85-4F24-89EE-69AACB3A7AA2}" destId="{19D2ABE5-B207-4C7D-A722-A755674452A6}" srcOrd="3" destOrd="0" presId="urn:microsoft.com/office/officeart/2005/8/layout/lProcess2"/>
    <dgm:cxn modelId="{A1F7FB11-7EEE-4B4E-BBBF-E2B59C258EF3}" type="presParOf" srcId="{679C671C-AF85-4F24-89EE-69AACB3A7AA2}" destId="{9038F017-43C2-46C8-98E0-9F016E8A6FF8}" srcOrd="4" destOrd="0" presId="urn:microsoft.com/office/officeart/2005/8/layout/lProcess2"/>
    <dgm:cxn modelId="{4B929690-D064-4872-936C-DDB8DB6BDBCB}" type="presParOf" srcId="{9038F017-43C2-46C8-98E0-9F016E8A6FF8}" destId="{2F5E4E46-ACC8-4165-AC13-4FDE4673662B}" srcOrd="0" destOrd="0" presId="urn:microsoft.com/office/officeart/2005/8/layout/lProcess2"/>
    <dgm:cxn modelId="{AFE03008-C86C-4935-A4BA-A857D7258EDC}" type="presParOf" srcId="{9038F017-43C2-46C8-98E0-9F016E8A6FF8}" destId="{F6982FA1-BC4B-4699-8127-790605D455B1}" srcOrd="1" destOrd="0" presId="urn:microsoft.com/office/officeart/2005/8/layout/lProcess2"/>
    <dgm:cxn modelId="{BE8CDA26-3152-4095-AA8F-7C84D5CBCCC3}" type="presParOf" srcId="{9038F017-43C2-46C8-98E0-9F016E8A6FF8}" destId="{D08F99CF-CD23-413B-923E-82FDF18C5667}" srcOrd="2" destOrd="0" presId="urn:microsoft.com/office/officeart/2005/8/layout/lProcess2"/>
    <dgm:cxn modelId="{4772761D-3527-46F4-BCD8-7BBF77E330C6}" type="presParOf" srcId="{D08F99CF-CD23-413B-923E-82FDF18C5667}" destId="{AA8176CD-D8CE-421B-AFE9-B8CE57BF7090}" srcOrd="0" destOrd="0" presId="urn:microsoft.com/office/officeart/2005/8/layout/lProcess2"/>
    <dgm:cxn modelId="{27BFCF35-059F-4E07-9EE5-826DA150283D}" type="presParOf" srcId="{AA8176CD-D8CE-421B-AFE9-B8CE57BF7090}" destId="{04E9A1CD-C6BE-479F-8B95-5C502003BD16}" srcOrd="0" destOrd="0" presId="urn:microsoft.com/office/officeart/2005/8/layout/lProcess2"/>
    <dgm:cxn modelId="{74E5715D-0748-4E54-91D6-8DCC6401B542}" type="presParOf" srcId="{679C671C-AF85-4F24-89EE-69AACB3A7AA2}" destId="{9ECB6B99-85C7-413C-AB40-89785735C7A9}" srcOrd="5" destOrd="0" presId="urn:microsoft.com/office/officeart/2005/8/layout/lProcess2"/>
    <dgm:cxn modelId="{CD755FDA-01B6-430D-8EB5-C07F08E4AD5D}" type="presParOf" srcId="{679C671C-AF85-4F24-89EE-69AACB3A7AA2}" destId="{EDBA8605-70E8-4AF2-A5EE-4ACC346CDCF8}" srcOrd="6" destOrd="0" presId="urn:microsoft.com/office/officeart/2005/8/layout/lProcess2"/>
    <dgm:cxn modelId="{3ECF5126-A5B7-45BA-B240-09D986356CB0}" type="presParOf" srcId="{EDBA8605-70E8-4AF2-A5EE-4ACC346CDCF8}" destId="{90B42059-2685-4B4D-BF57-C721686141A3}" srcOrd="0" destOrd="0" presId="urn:microsoft.com/office/officeart/2005/8/layout/lProcess2"/>
    <dgm:cxn modelId="{18E3382E-C0CF-4BFC-88BD-BF2A03DED114}" type="presParOf" srcId="{EDBA8605-70E8-4AF2-A5EE-4ACC346CDCF8}" destId="{C169CAC1-595B-47F1-B840-032535B12E9C}" srcOrd="1" destOrd="0" presId="urn:microsoft.com/office/officeart/2005/8/layout/lProcess2"/>
    <dgm:cxn modelId="{B271421A-DF67-47F7-8BA9-5EDC8C4E5EC8}" type="presParOf" srcId="{EDBA8605-70E8-4AF2-A5EE-4ACC346CDCF8}" destId="{E5D855EE-949E-4786-9695-6FD30B168A3E}" srcOrd="2" destOrd="0" presId="urn:microsoft.com/office/officeart/2005/8/layout/lProcess2"/>
    <dgm:cxn modelId="{0C513383-CA16-4188-AF41-EB68F8B00B7D}" type="presParOf" srcId="{E5D855EE-949E-4786-9695-6FD30B168A3E}" destId="{188A60AD-7C3E-4F58-A731-506B2ADA2606}" srcOrd="0" destOrd="0" presId="urn:microsoft.com/office/officeart/2005/8/layout/lProcess2"/>
    <dgm:cxn modelId="{16132C5D-23CC-4DAD-820B-4C77B3450636}" type="presParOf" srcId="{188A60AD-7C3E-4F58-A731-506B2ADA2606}" destId="{5D501842-DC8E-4442-A317-EB434BC135C0}" srcOrd="0" destOrd="0" presId="urn:microsoft.com/office/officeart/2005/8/layout/lProcess2"/>
    <dgm:cxn modelId="{00100B05-A95C-459B-AD95-B381212D2652}" type="presParOf" srcId="{188A60AD-7C3E-4F58-A731-506B2ADA2606}" destId="{A249D34B-3B94-4836-AB1F-3EDABFAC2AF0}" srcOrd="1" destOrd="0" presId="urn:microsoft.com/office/officeart/2005/8/layout/lProcess2"/>
    <dgm:cxn modelId="{990C0CBF-C3C5-49B8-8169-095DE2860BAC}" type="presParOf" srcId="{188A60AD-7C3E-4F58-A731-506B2ADA2606}" destId="{CA419F52-CCD3-4273-BEFF-AFA46024352C}" srcOrd="2" destOrd="0" presId="urn:microsoft.com/office/officeart/2005/8/layout/lProcess2"/>
    <dgm:cxn modelId="{BDDEAF47-FE3D-4524-8DE3-383E7DC0B10E}" type="presParOf" srcId="{188A60AD-7C3E-4F58-A731-506B2ADA2606}" destId="{3C3475AA-5794-45C9-8C77-C2456870B515}" srcOrd="3" destOrd="0" presId="urn:microsoft.com/office/officeart/2005/8/layout/lProcess2"/>
    <dgm:cxn modelId="{347EE81E-E8D5-4835-B9C0-020778920D66}" type="presParOf" srcId="{188A60AD-7C3E-4F58-A731-506B2ADA2606}" destId="{D9477700-6F41-498C-8CA3-6F43EF06035E}" srcOrd="4" destOrd="0" presId="urn:microsoft.com/office/officeart/2005/8/layout/lProcess2"/>
    <dgm:cxn modelId="{488BE8FE-214C-4A2D-B0D5-5370C8160FA6}" type="presParOf" srcId="{188A60AD-7C3E-4F58-A731-506B2ADA2606}" destId="{21F9F354-63DF-4567-859A-9F40EBBEB186}" srcOrd="5" destOrd="0" presId="urn:microsoft.com/office/officeart/2005/8/layout/lProcess2"/>
    <dgm:cxn modelId="{87D281EA-8F23-472C-9440-A0AB8C8051FA}" type="presParOf" srcId="{188A60AD-7C3E-4F58-A731-506B2ADA2606}" destId="{65FBFD8F-4D29-4D76-9FD1-55E469895A6F}" srcOrd="6" destOrd="0" presId="urn:microsoft.com/office/officeart/2005/8/layout/lProcess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EDE1EE0-5A92-4F3B-BDC2-7369144712FD}" type="doc">
      <dgm:prSet loTypeId="urn:microsoft.com/office/officeart/2005/8/layout/chevron1" loCatId="process" qsTypeId="urn:microsoft.com/office/officeart/2005/8/quickstyle/simple1" qsCatId="simple" csTypeId="urn:microsoft.com/office/officeart/2005/8/colors/colorful1" csCatId="colorful" phldr="1"/>
      <dgm:spPr/>
    </dgm:pt>
    <dgm:pt modelId="{99AC4F67-77CF-4CCA-AF3B-57F928AE4096}">
      <dgm:prSet phldrT="[Text]" phldr="0" custT="1"/>
      <dgm:spPr/>
      <dgm:t>
        <a:bodyPr lIns="0" tIns="0" rIns="0" bIns="0"/>
        <a:lstStyle/>
        <a:p>
          <a:pPr rtl="0"/>
          <a:r>
            <a:rPr lang="en-US" sz="1400" dirty="0">
              <a:latin typeface="Arial"/>
            </a:rPr>
            <a:t> Load and Examine Pose Data</a:t>
          </a:r>
          <a:endParaRPr lang="en-US" sz="1400" dirty="0"/>
        </a:p>
      </dgm:t>
    </dgm:pt>
    <dgm:pt modelId="{F936791F-D80F-48EF-831D-83228C56E3CC}" type="parTrans" cxnId="{C663AF48-6D2A-4042-B95C-4E6C73D21E14}">
      <dgm:prSet/>
      <dgm:spPr/>
      <dgm:t>
        <a:bodyPr/>
        <a:lstStyle/>
        <a:p>
          <a:endParaRPr lang="en-US"/>
        </a:p>
      </dgm:t>
    </dgm:pt>
    <dgm:pt modelId="{CBAFDD06-89E4-40F1-9862-A9CC3F3D442F}" type="sibTrans" cxnId="{C663AF48-6D2A-4042-B95C-4E6C73D21E14}">
      <dgm:prSet/>
      <dgm:spPr/>
      <dgm:t>
        <a:bodyPr/>
        <a:lstStyle/>
        <a:p>
          <a:endParaRPr lang="en-US"/>
        </a:p>
      </dgm:t>
    </dgm:pt>
    <dgm:pt modelId="{3763BEF1-97E8-44D1-BD65-F8B73F801A7D}">
      <dgm:prSet phldrT="[Text]" phldr="0" custT="1"/>
      <dgm:spPr/>
      <dgm:t>
        <a:bodyPr lIns="0" tIns="0" rIns="0" bIns="0"/>
        <a:lstStyle/>
        <a:p>
          <a:pPr algn="ctr" rtl="0"/>
          <a:r>
            <a:rPr lang="en-US" sz="1400" dirty="0">
              <a:latin typeface="Arial"/>
            </a:rPr>
            <a:t>Convert To DataFrames</a:t>
          </a:r>
          <a:endParaRPr lang="en-US" sz="1400" dirty="0"/>
        </a:p>
      </dgm:t>
    </dgm:pt>
    <dgm:pt modelId="{48C130E7-DE49-47F9-86AB-EED1A2A1304F}" type="parTrans" cxnId="{7E567F6D-802A-4A63-B447-8EF909422DFA}">
      <dgm:prSet/>
      <dgm:spPr/>
      <dgm:t>
        <a:bodyPr/>
        <a:lstStyle/>
        <a:p>
          <a:endParaRPr lang="en-US"/>
        </a:p>
      </dgm:t>
    </dgm:pt>
    <dgm:pt modelId="{3048620F-5167-47F3-BCD9-8D46F571685E}" type="sibTrans" cxnId="{7E567F6D-802A-4A63-B447-8EF909422DFA}">
      <dgm:prSet/>
      <dgm:spPr/>
      <dgm:t>
        <a:bodyPr/>
        <a:lstStyle/>
        <a:p>
          <a:endParaRPr lang="en-US"/>
        </a:p>
      </dgm:t>
    </dgm:pt>
    <dgm:pt modelId="{E26AD8A1-52FD-4D5F-B724-4D950FFA1AC8}">
      <dgm:prSet phldrT="[Text]" phldr="0" custT="1"/>
      <dgm:spPr/>
      <dgm:t>
        <a:bodyPr lIns="0" tIns="0" rIns="0" bIns="0"/>
        <a:lstStyle/>
        <a:p>
          <a:pPr rtl="0"/>
          <a:r>
            <a:rPr lang="en-US" sz="1400" dirty="0">
              <a:latin typeface="Arial"/>
            </a:rPr>
            <a:t> Clean Data</a:t>
          </a:r>
          <a:endParaRPr lang="en-US" sz="1400" dirty="0"/>
        </a:p>
      </dgm:t>
    </dgm:pt>
    <dgm:pt modelId="{999A1357-0D51-4BEC-9820-1E075B9A7801}" type="parTrans" cxnId="{01E213BF-11E1-480F-A2A6-8EEFABDFFB56}">
      <dgm:prSet/>
      <dgm:spPr/>
      <dgm:t>
        <a:bodyPr/>
        <a:lstStyle/>
        <a:p>
          <a:endParaRPr lang="en-US"/>
        </a:p>
      </dgm:t>
    </dgm:pt>
    <dgm:pt modelId="{72F7A23B-B04C-421E-9A74-A4974714F367}" type="sibTrans" cxnId="{01E213BF-11E1-480F-A2A6-8EEFABDFFB56}">
      <dgm:prSet/>
      <dgm:spPr/>
      <dgm:t>
        <a:bodyPr/>
        <a:lstStyle/>
        <a:p>
          <a:endParaRPr lang="en-US"/>
        </a:p>
      </dgm:t>
    </dgm:pt>
    <dgm:pt modelId="{09DDBCB7-3D94-40F4-A50B-71D30F265E7C}">
      <dgm:prSet phldr="0" custT="1"/>
      <dgm:spPr/>
      <dgm:t>
        <a:bodyPr lIns="0" tIns="0" rIns="0" bIns="0"/>
        <a:lstStyle/>
        <a:p>
          <a:pPr rtl="0"/>
          <a:r>
            <a:rPr lang="en-US" sz="1400" dirty="0">
              <a:latin typeface="Arial"/>
            </a:rPr>
            <a:t> Create Derived Features</a:t>
          </a:r>
        </a:p>
      </dgm:t>
    </dgm:pt>
    <dgm:pt modelId="{7CB4EB9E-EEC1-4841-8D38-4739EBB7135D}" type="parTrans" cxnId="{98A7ED29-7A6D-4EA3-AA8B-CDF4D3CB2C16}">
      <dgm:prSet/>
      <dgm:spPr/>
      <dgm:t>
        <a:bodyPr/>
        <a:lstStyle/>
        <a:p>
          <a:endParaRPr lang="en-US"/>
        </a:p>
      </dgm:t>
    </dgm:pt>
    <dgm:pt modelId="{27611776-6018-4040-A87D-D354C18604F6}" type="sibTrans" cxnId="{98A7ED29-7A6D-4EA3-AA8B-CDF4D3CB2C16}">
      <dgm:prSet/>
      <dgm:spPr/>
      <dgm:t>
        <a:bodyPr/>
        <a:lstStyle/>
        <a:p>
          <a:endParaRPr lang="en-US"/>
        </a:p>
      </dgm:t>
    </dgm:pt>
    <dgm:pt modelId="{BBE965D4-C973-4F3E-B5E5-AD196430543E}">
      <dgm:prSet phldr="0" custT="1"/>
      <dgm:spPr/>
      <dgm:t>
        <a:bodyPr lIns="0" tIns="0" rIns="0" bIns="0"/>
        <a:lstStyle/>
        <a:p>
          <a:pPr rtl="0"/>
          <a:r>
            <a:rPr lang="en-US" sz="1400" dirty="0">
              <a:latin typeface="Arial"/>
            </a:rPr>
            <a:t>Create Diagram</a:t>
          </a:r>
        </a:p>
      </dgm:t>
    </dgm:pt>
    <dgm:pt modelId="{7ECD0AF9-9EAE-4353-9BDD-6EDB54ADF64A}" type="parTrans" cxnId="{E59011D1-888B-4709-9AE0-BAA55A3AA278}">
      <dgm:prSet/>
      <dgm:spPr/>
      <dgm:t>
        <a:bodyPr/>
        <a:lstStyle/>
        <a:p>
          <a:endParaRPr lang="en-US"/>
        </a:p>
      </dgm:t>
    </dgm:pt>
    <dgm:pt modelId="{4F30CB47-0EDD-4A3D-9310-011156642E22}" type="sibTrans" cxnId="{E59011D1-888B-4709-9AE0-BAA55A3AA278}">
      <dgm:prSet/>
      <dgm:spPr/>
      <dgm:t>
        <a:bodyPr/>
        <a:lstStyle/>
        <a:p>
          <a:endParaRPr lang="en-US"/>
        </a:p>
      </dgm:t>
    </dgm:pt>
    <dgm:pt modelId="{D3BEA9E4-E1DD-4225-B3A2-D7503F9A77C2}" type="pres">
      <dgm:prSet presAssocID="{DEDE1EE0-5A92-4F3B-BDC2-7369144712FD}" presName="Name0" presStyleCnt="0">
        <dgm:presLayoutVars>
          <dgm:dir/>
          <dgm:animLvl val="lvl"/>
          <dgm:resizeHandles val="exact"/>
        </dgm:presLayoutVars>
      </dgm:prSet>
      <dgm:spPr/>
    </dgm:pt>
    <dgm:pt modelId="{CC69D822-EDCD-447D-AD47-E7432F6ED8CE}" type="pres">
      <dgm:prSet presAssocID="{99AC4F67-77CF-4CCA-AF3B-57F928AE4096}" presName="parTxOnly" presStyleLbl="node1" presStyleIdx="0" presStyleCnt="5" custScaleX="103189" custScaleY="135307" custLinFactNeighborX="-17713" custLinFactNeighborY="21509">
        <dgm:presLayoutVars>
          <dgm:chMax val="0"/>
          <dgm:chPref val="0"/>
          <dgm:bulletEnabled val="1"/>
        </dgm:presLayoutVars>
      </dgm:prSet>
      <dgm:spPr/>
    </dgm:pt>
    <dgm:pt modelId="{0B93CD20-3373-4B49-8602-D848A4F50255}" type="pres">
      <dgm:prSet presAssocID="{CBAFDD06-89E4-40F1-9862-A9CC3F3D442F}" presName="parTxOnlySpace" presStyleCnt="0"/>
      <dgm:spPr/>
    </dgm:pt>
    <dgm:pt modelId="{AF9F8B2D-6C36-4A02-B7C6-FDCE3DEC4A8D}" type="pres">
      <dgm:prSet presAssocID="{3763BEF1-97E8-44D1-BD65-F8B73F801A7D}" presName="parTxOnly" presStyleLbl="node1" presStyleIdx="1" presStyleCnt="5" custScaleX="105633" custScaleY="135307" custLinFactNeighborX="-17713" custLinFactNeighborY="21509">
        <dgm:presLayoutVars>
          <dgm:chMax val="0"/>
          <dgm:chPref val="0"/>
          <dgm:bulletEnabled val="1"/>
        </dgm:presLayoutVars>
      </dgm:prSet>
      <dgm:spPr/>
    </dgm:pt>
    <dgm:pt modelId="{16EBA8E0-7C4C-441D-A402-6AFAEF82D7BD}" type="pres">
      <dgm:prSet presAssocID="{3048620F-5167-47F3-BCD9-8D46F571685E}" presName="parTxOnlySpace" presStyleCnt="0"/>
      <dgm:spPr/>
    </dgm:pt>
    <dgm:pt modelId="{54983997-67F0-4C46-AC30-1EB28BF92103}" type="pres">
      <dgm:prSet presAssocID="{E26AD8A1-52FD-4D5F-B724-4D950FFA1AC8}" presName="parTxOnly" presStyleLbl="node1" presStyleIdx="2" presStyleCnt="5" custScaleX="103574" custScaleY="135307" custLinFactNeighborX="-17713" custLinFactNeighborY="21509">
        <dgm:presLayoutVars>
          <dgm:chMax val="0"/>
          <dgm:chPref val="0"/>
          <dgm:bulletEnabled val="1"/>
        </dgm:presLayoutVars>
      </dgm:prSet>
      <dgm:spPr/>
    </dgm:pt>
    <dgm:pt modelId="{38AC8DE3-A364-4555-BABA-745AEE66AD08}" type="pres">
      <dgm:prSet presAssocID="{72F7A23B-B04C-421E-9A74-A4974714F367}" presName="parTxOnlySpace" presStyleCnt="0"/>
      <dgm:spPr/>
    </dgm:pt>
    <dgm:pt modelId="{AF0C1718-DA18-4738-A420-251BD39463B6}" type="pres">
      <dgm:prSet presAssocID="{09DDBCB7-3D94-40F4-A50B-71D30F265E7C}" presName="parTxOnly" presStyleLbl="node1" presStyleIdx="3" presStyleCnt="5" custScaleX="101958" custScaleY="135307" custLinFactNeighborX="-17713" custLinFactNeighborY="21509">
        <dgm:presLayoutVars>
          <dgm:chMax val="0"/>
          <dgm:chPref val="0"/>
          <dgm:bulletEnabled val="1"/>
        </dgm:presLayoutVars>
      </dgm:prSet>
      <dgm:spPr/>
    </dgm:pt>
    <dgm:pt modelId="{EF821412-F280-4F6F-A9D1-633545B7614F}" type="pres">
      <dgm:prSet presAssocID="{27611776-6018-4040-A87D-D354C18604F6}" presName="parTxOnlySpace" presStyleCnt="0"/>
      <dgm:spPr/>
    </dgm:pt>
    <dgm:pt modelId="{31E17B5F-68B4-4E98-9143-7F86FC18914F}" type="pres">
      <dgm:prSet presAssocID="{BBE965D4-C973-4F3E-B5E5-AD196430543E}" presName="parTxOnly" presStyleLbl="node1" presStyleIdx="4" presStyleCnt="5" custScaleX="102079" custScaleY="135307" custLinFactNeighborX="-17713" custLinFactNeighborY="21509">
        <dgm:presLayoutVars>
          <dgm:chMax val="0"/>
          <dgm:chPref val="0"/>
          <dgm:bulletEnabled val="1"/>
        </dgm:presLayoutVars>
      </dgm:prSet>
      <dgm:spPr/>
    </dgm:pt>
  </dgm:ptLst>
  <dgm:cxnLst>
    <dgm:cxn modelId="{98A7ED29-7A6D-4EA3-AA8B-CDF4D3CB2C16}" srcId="{DEDE1EE0-5A92-4F3B-BDC2-7369144712FD}" destId="{09DDBCB7-3D94-40F4-A50B-71D30F265E7C}" srcOrd="3" destOrd="0" parTransId="{7CB4EB9E-EEC1-4841-8D38-4739EBB7135D}" sibTransId="{27611776-6018-4040-A87D-D354C18604F6}"/>
    <dgm:cxn modelId="{C663AF48-6D2A-4042-B95C-4E6C73D21E14}" srcId="{DEDE1EE0-5A92-4F3B-BDC2-7369144712FD}" destId="{99AC4F67-77CF-4CCA-AF3B-57F928AE4096}" srcOrd="0" destOrd="0" parTransId="{F936791F-D80F-48EF-831D-83228C56E3CC}" sibTransId="{CBAFDD06-89E4-40F1-9862-A9CC3F3D442F}"/>
    <dgm:cxn modelId="{7E567F6D-802A-4A63-B447-8EF909422DFA}" srcId="{DEDE1EE0-5A92-4F3B-BDC2-7369144712FD}" destId="{3763BEF1-97E8-44D1-BD65-F8B73F801A7D}" srcOrd="1" destOrd="0" parTransId="{48C130E7-DE49-47F9-86AB-EED1A2A1304F}" sibTransId="{3048620F-5167-47F3-BCD9-8D46F571685E}"/>
    <dgm:cxn modelId="{633D1C71-624F-4765-93D9-9E4441B23BE6}" type="presOf" srcId="{E26AD8A1-52FD-4D5F-B724-4D950FFA1AC8}" destId="{54983997-67F0-4C46-AC30-1EB28BF92103}" srcOrd="0" destOrd="0" presId="urn:microsoft.com/office/officeart/2005/8/layout/chevron1"/>
    <dgm:cxn modelId="{AC15CE86-740F-46AF-82A9-924FE1DC91D1}" type="presOf" srcId="{99AC4F67-77CF-4CCA-AF3B-57F928AE4096}" destId="{CC69D822-EDCD-447D-AD47-E7432F6ED8CE}" srcOrd="0" destOrd="0" presId="urn:microsoft.com/office/officeart/2005/8/layout/chevron1"/>
    <dgm:cxn modelId="{FB114B89-6674-4DC0-A8BC-9AF04B653910}" type="presOf" srcId="{DEDE1EE0-5A92-4F3B-BDC2-7369144712FD}" destId="{D3BEA9E4-E1DD-4225-B3A2-D7503F9A77C2}" srcOrd="0" destOrd="0" presId="urn:microsoft.com/office/officeart/2005/8/layout/chevron1"/>
    <dgm:cxn modelId="{6FA8C099-C4D8-4B03-A0E1-8E3581480980}" type="presOf" srcId="{BBE965D4-C973-4F3E-B5E5-AD196430543E}" destId="{31E17B5F-68B4-4E98-9143-7F86FC18914F}" srcOrd="0" destOrd="0" presId="urn:microsoft.com/office/officeart/2005/8/layout/chevron1"/>
    <dgm:cxn modelId="{769B90B6-1744-47E5-807F-36D2DBEFCB1A}" type="presOf" srcId="{09DDBCB7-3D94-40F4-A50B-71D30F265E7C}" destId="{AF0C1718-DA18-4738-A420-251BD39463B6}" srcOrd="0" destOrd="0" presId="urn:microsoft.com/office/officeart/2005/8/layout/chevron1"/>
    <dgm:cxn modelId="{01E213BF-11E1-480F-A2A6-8EEFABDFFB56}" srcId="{DEDE1EE0-5A92-4F3B-BDC2-7369144712FD}" destId="{E26AD8A1-52FD-4D5F-B724-4D950FFA1AC8}" srcOrd="2" destOrd="0" parTransId="{999A1357-0D51-4BEC-9820-1E075B9A7801}" sibTransId="{72F7A23B-B04C-421E-9A74-A4974714F367}"/>
    <dgm:cxn modelId="{E59011D1-888B-4709-9AE0-BAA55A3AA278}" srcId="{DEDE1EE0-5A92-4F3B-BDC2-7369144712FD}" destId="{BBE965D4-C973-4F3E-B5E5-AD196430543E}" srcOrd="4" destOrd="0" parTransId="{7ECD0AF9-9EAE-4353-9BDD-6EDB54ADF64A}" sibTransId="{4F30CB47-0EDD-4A3D-9310-011156642E22}"/>
    <dgm:cxn modelId="{76AD93D8-C5F4-4C04-B3F4-FEC981077346}" type="presOf" srcId="{3763BEF1-97E8-44D1-BD65-F8B73F801A7D}" destId="{AF9F8B2D-6C36-4A02-B7C6-FDCE3DEC4A8D}" srcOrd="0" destOrd="0" presId="urn:microsoft.com/office/officeart/2005/8/layout/chevron1"/>
    <dgm:cxn modelId="{20C06315-9AD5-4625-8A9C-52E06CB68CB6}" type="presParOf" srcId="{D3BEA9E4-E1DD-4225-B3A2-D7503F9A77C2}" destId="{CC69D822-EDCD-447D-AD47-E7432F6ED8CE}" srcOrd="0" destOrd="0" presId="urn:microsoft.com/office/officeart/2005/8/layout/chevron1"/>
    <dgm:cxn modelId="{90E5554C-7C13-4058-A43B-1FF303607C2C}" type="presParOf" srcId="{D3BEA9E4-E1DD-4225-B3A2-D7503F9A77C2}" destId="{0B93CD20-3373-4B49-8602-D848A4F50255}" srcOrd="1" destOrd="0" presId="urn:microsoft.com/office/officeart/2005/8/layout/chevron1"/>
    <dgm:cxn modelId="{0C7316B8-5C85-447F-8164-38006950CC04}" type="presParOf" srcId="{D3BEA9E4-E1DD-4225-B3A2-D7503F9A77C2}" destId="{AF9F8B2D-6C36-4A02-B7C6-FDCE3DEC4A8D}" srcOrd="2" destOrd="0" presId="urn:microsoft.com/office/officeart/2005/8/layout/chevron1"/>
    <dgm:cxn modelId="{2A3F2C5E-FC51-44EC-A656-8AA9FE63A7AE}" type="presParOf" srcId="{D3BEA9E4-E1DD-4225-B3A2-D7503F9A77C2}" destId="{16EBA8E0-7C4C-441D-A402-6AFAEF82D7BD}" srcOrd="3" destOrd="0" presId="urn:microsoft.com/office/officeart/2005/8/layout/chevron1"/>
    <dgm:cxn modelId="{E7E80BDE-BEC4-4314-9420-4EFA0C1FE9FD}" type="presParOf" srcId="{D3BEA9E4-E1DD-4225-B3A2-D7503F9A77C2}" destId="{54983997-67F0-4C46-AC30-1EB28BF92103}" srcOrd="4" destOrd="0" presId="urn:microsoft.com/office/officeart/2005/8/layout/chevron1"/>
    <dgm:cxn modelId="{B098A7C5-D1E1-49C7-8A4C-48398977A266}" type="presParOf" srcId="{D3BEA9E4-E1DD-4225-B3A2-D7503F9A77C2}" destId="{38AC8DE3-A364-4555-BABA-745AEE66AD08}" srcOrd="5" destOrd="0" presId="urn:microsoft.com/office/officeart/2005/8/layout/chevron1"/>
    <dgm:cxn modelId="{6EDC63C1-7FBD-4290-BF7F-B4B0E655F46F}" type="presParOf" srcId="{D3BEA9E4-E1DD-4225-B3A2-D7503F9A77C2}" destId="{AF0C1718-DA18-4738-A420-251BD39463B6}" srcOrd="6" destOrd="0" presId="urn:microsoft.com/office/officeart/2005/8/layout/chevron1"/>
    <dgm:cxn modelId="{773116E4-45BC-4C1D-B275-458479D39243}" type="presParOf" srcId="{D3BEA9E4-E1DD-4225-B3A2-D7503F9A77C2}" destId="{EF821412-F280-4F6F-A9D1-633545B7614F}" srcOrd="7" destOrd="0" presId="urn:microsoft.com/office/officeart/2005/8/layout/chevron1"/>
    <dgm:cxn modelId="{74DEED63-0155-467F-B797-608DD91E00A5}" type="presParOf" srcId="{D3BEA9E4-E1DD-4225-B3A2-D7503F9A77C2}" destId="{31E17B5F-68B4-4E98-9143-7F86FC18914F}" srcOrd="8" destOrd="0" presId="urn:microsoft.com/office/officeart/2005/8/layout/chevron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98E4A4-CEF1-4BB8-9DC8-BB28B4D25B70}">
      <dsp:nvSpPr>
        <dsp:cNvPr id="0" name=""/>
        <dsp:cNvSpPr/>
      </dsp:nvSpPr>
      <dsp:spPr>
        <a:xfrm rot="10800000">
          <a:off x="1446463" y="945"/>
          <a:ext cx="5032521" cy="715495"/>
        </a:xfrm>
        <a:prstGeom prst="homePlat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5513" tIns="64770" rIns="120904" bIns="64770" numCol="1" spcCol="1270" anchor="t" anchorCtr="0">
          <a:noAutofit/>
        </a:bodyPr>
        <a:lstStyle/>
        <a:p>
          <a:pPr marL="0" lvl="0" indent="0" algn="l" defTabSz="755650">
            <a:lnSpc>
              <a:spcPct val="90000"/>
            </a:lnSpc>
            <a:spcBef>
              <a:spcPct val="0"/>
            </a:spcBef>
            <a:spcAft>
              <a:spcPct val="35000"/>
            </a:spcAft>
            <a:buNone/>
          </a:pPr>
          <a:r>
            <a:rPr lang="en-US" sz="1700" kern="1200" dirty="0"/>
            <a:t>Performance Analytics</a:t>
          </a:r>
        </a:p>
        <a:p>
          <a:pPr marL="114300" lvl="1" indent="-114300" algn="l" defTabSz="577850">
            <a:lnSpc>
              <a:spcPct val="90000"/>
            </a:lnSpc>
            <a:spcBef>
              <a:spcPct val="0"/>
            </a:spcBef>
            <a:spcAft>
              <a:spcPct val="15000"/>
            </a:spcAft>
            <a:buChar char="•"/>
          </a:pPr>
          <a:r>
            <a:rPr lang="en-US" sz="1300" kern="1200" dirty="0"/>
            <a:t>Visual feedback and classification for dancers or athletes</a:t>
          </a:r>
        </a:p>
      </dsp:txBody>
      <dsp:txXfrm rot="10800000">
        <a:off x="1625337" y="945"/>
        <a:ext cx="4853647" cy="715495"/>
      </dsp:txXfrm>
    </dsp:sp>
    <dsp:sp modelId="{1C40D2A6-C94E-4C78-B420-70BA96DC95CE}">
      <dsp:nvSpPr>
        <dsp:cNvPr id="0" name=""/>
        <dsp:cNvSpPr/>
      </dsp:nvSpPr>
      <dsp:spPr>
        <a:xfrm>
          <a:off x="1088716" y="945"/>
          <a:ext cx="715495" cy="715495"/>
        </a:xfrm>
        <a:prstGeom prst="ellipse">
          <a:avLst/>
        </a:prstGeom>
        <a:blipFill rotWithShape="1">
          <a:blip xmlns:r="http://schemas.openxmlformats.org/officeDocument/2006/relationships" r:embed="rId1" cstate="screen">
            <a:duotone>
              <a:prstClr val="black"/>
              <a:schemeClr val="accent2">
                <a:tint val="45000"/>
                <a:satMod val="400000"/>
              </a:schemeClr>
            </a:duotone>
            <a:extLst>
              <a:ext uri="{BEBA8EAE-BF5A-486C-A8C5-ECC9F3942E4B}">
                <a14:imgProps xmlns:a14="http://schemas.microsoft.com/office/drawing/2010/main">
                  <a14:imgLayer r:embed="rId2">
                    <a14:imgEffect>
                      <a14:brightnessContrast bright="40000" contrast="20000"/>
                    </a14:imgEffect>
                  </a14:imgLayer>
                </a14:imgProps>
              </a:ex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1CF95A8-8B46-411B-BF47-6D0D523816AA}">
      <dsp:nvSpPr>
        <dsp:cNvPr id="0" name=""/>
        <dsp:cNvSpPr/>
      </dsp:nvSpPr>
      <dsp:spPr>
        <a:xfrm rot="10800000">
          <a:off x="1446463" y="930021"/>
          <a:ext cx="5032521" cy="715495"/>
        </a:xfrm>
        <a:prstGeom prst="homePlat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5513" tIns="64770" rIns="120904" bIns="64770" numCol="1" spcCol="1270" anchor="t" anchorCtr="0">
          <a:noAutofit/>
        </a:bodyPr>
        <a:lstStyle/>
        <a:p>
          <a:pPr marL="0" lvl="0" indent="0" algn="l" defTabSz="755650">
            <a:lnSpc>
              <a:spcPct val="90000"/>
            </a:lnSpc>
            <a:spcBef>
              <a:spcPct val="0"/>
            </a:spcBef>
            <a:spcAft>
              <a:spcPct val="35000"/>
            </a:spcAft>
            <a:buNone/>
          </a:pPr>
          <a:r>
            <a:rPr lang="en-US" sz="1700" kern="1200"/>
            <a:t>Robotics </a:t>
          </a:r>
          <a:r>
            <a:rPr lang="en-US" sz="1700" kern="1200" dirty="0"/>
            <a:t>UX</a:t>
          </a:r>
        </a:p>
        <a:p>
          <a:pPr marL="114300" lvl="1" indent="-114300" algn="l" defTabSz="577850">
            <a:lnSpc>
              <a:spcPct val="90000"/>
            </a:lnSpc>
            <a:spcBef>
              <a:spcPct val="0"/>
            </a:spcBef>
            <a:spcAft>
              <a:spcPct val="15000"/>
            </a:spcAft>
            <a:buChar char="•"/>
          </a:pPr>
          <a:r>
            <a:rPr lang="en-US" sz="1300" kern="1200" dirty="0"/>
            <a:t>Drive humanoid robot movements</a:t>
          </a:r>
        </a:p>
      </dsp:txBody>
      <dsp:txXfrm rot="10800000">
        <a:off x="1625337" y="930021"/>
        <a:ext cx="4853647" cy="715495"/>
      </dsp:txXfrm>
    </dsp:sp>
    <dsp:sp modelId="{746C2AF7-A51F-4DDE-8AAC-7A9CE7476B5C}">
      <dsp:nvSpPr>
        <dsp:cNvPr id="0" name=""/>
        <dsp:cNvSpPr/>
      </dsp:nvSpPr>
      <dsp:spPr>
        <a:xfrm>
          <a:off x="1088716" y="930021"/>
          <a:ext cx="715495" cy="715495"/>
        </a:xfrm>
        <a:prstGeom prst="ellipse">
          <a:avLst/>
        </a:prstGeom>
        <a:blipFill rotWithShape="1">
          <a:blip xmlns:r="http://schemas.openxmlformats.org/officeDocument/2006/relationships" r:embed="rId3" cstate="screen">
            <a:duotone>
              <a:prstClr val="black"/>
              <a:schemeClr val="accent3">
                <a:tint val="45000"/>
                <a:satMod val="400000"/>
              </a:schemeClr>
            </a:duotone>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0B92BBE-D3AD-4E1F-8787-ABD5D2D5B41F}">
      <dsp:nvSpPr>
        <dsp:cNvPr id="0" name=""/>
        <dsp:cNvSpPr/>
      </dsp:nvSpPr>
      <dsp:spPr>
        <a:xfrm rot="10800000">
          <a:off x="1446463" y="1859096"/>
          <a:ext cx="5032521" cy="715495"/>
        </a:xfrm>
        <a:prstGeom prst="homePlat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5513" tIns="64770" rIns="120904" bIns="64770" numCol="1" spcCol="1270" anchor="t" anchorCtr="0">
          <a:noAutofit/>
        </a:bodyPr>
        <a:lstStyle/>
        <a:p>
          <a:pPr marL="0" lvl="0" indent="0" algn="l" defTabSz="755650">
            <a:lnSpc>
              <a:spcPct val="90000"/>
            </a:lnSpc>
            <a:spcBef>
              <a:spcPct val="0"/>
            </a:spcBef>
            <a:spcAft>
              <a:spcPct val="35000"/>
            </a:spcAft>
            <a:buNone/>
          </a:pPr>
          <a:r>
            <a:rPr lang="en-US" sz="1700" kern="1200" dirty="0"/>
            <a:t>Health &amp; Rehab</a:t>
          </a:r>
        </a:p>
        <a:p>
          <a:pPr marL="114300" lvl="1" indent="-114300" algn="l" defTabSz="577850">
            <a:lnSpc>
              <a:spcPct val="90000"/>
            </a:lnSpc>
            <a:spcBef>
              <a:spcPct val="0"/>
            </a:spcBef>
            <a:spcAft>
              <a:spcPct val="15000"/>
            </a:spcAft>
            <a:buChar char="•"/>
          </a:pPr>
          <a:r>
            <a:rPr lang="en-US" sz="1300" kern="1200" dirty="0"/>
            <a:t>Monitor physical therapy movements</a:t>
          </a:r>
        </a:p>
      </dsp:txBody>
      <dsp:txXfrm rot="10800000">
        <a:off x="1625337" y="1859096"/>
        <a:ext cx="4853647" cy="715495"/>
      </dsp:txXfrm>
    </dsp:sp>
    <dsp:sp modelId="{DC534B70-4E6D-4CAF-A363-C86DC05F614D}">
      <dsp:nvSpPr>
        <dsp:cNvPr id="0" name=""/>
        <dsp:cNvSpPr/>
      </dsp:nvSpPr>
      <dsp:spPr>
        <a:xfrm>
          <a:off x="1088716" y="1859096"/>
          <a:ext cx="715495" cy="715495"/>
        </a:xfrm>
        <a:prstGeom prst="ellipse">
          <a:avLst/>
        </a:prstGeom>
        <a:blipFill rotWithShape="1">
          <a:blip xmlns:r="http://schemas.openxmlformats.org/officeDocument/2006/relationships" r:embed="rId5" cstate="screen">
            <a:extLst>
              <a:ext uri="{BEBA8EAE-BF5A-486C-A8C5-ECC9F3942E4B}">
                <a14:imgProps xmlns:a14="http://schemas.microsoft.com/office/drawing/2010/main">
                  <a14:imgLayer r:embed="rId6">
                    <a14:imgEffect>
                      <a14:sharpenSoften amount="-25000"/>
                    </a14:imgEffect>
                    <a14:imgEffect>
                      <a14:saturation sat="400000"/>
                    </a14:imgEffect>
                  </a14:imgLayer>
                </a14:imgProps>
              </a:ex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735DE63-D6EB-4A33-BA01-2618CE8ABD55}">
      <dsp:nvSpPr>
        <dsp:cNvPr id="0" name=""/>
        <dsp:cNvSpPr/>
      </dsp:nvSpPr>
      <dsp:spPr>
        <a:xfrm rot="10800000">
          <a:off x="1446463" y="2788172"/>
          <a:ext cx="5032521" cy="715495"/>
        </a:xfrm>
        <a:prstGeom prst="homePlate">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5513" tIns="64770" rIns="120904" bIns="64770" numCol="1" spcCol="1270" anchor="t" anchorCtr="0">
          <a:noAutofit/>
        </a:bodyPr>
        <a:lstStyle/>
        <a:p>
          <a:pPr marL="0" lvl="0" indent="0" algn="l" defTabSz="755650">
            <a:lnSpc>
              <a:spcPct val="90000"/>
            </a:lnSpc>
            <a:spcBef>
              <a:spcPct val="0"/>
            </a:spcBef>
            <a:spcAft>
              <a:spcPct val="35000"/>
            </a:spcAft>
            <a:buNone/>
          </a:pPr>
          <a:r>
            <a:rPr lang="en-US" sz="1700" kern="1200"/>
            <a:t>STEM Education</a:t>
          </a:r>
          <a:endParaRPr lang="en-US" sz="1700" kern="1200" dirty="0"/>
        </a:p>
        <a:p>
          <a:pPr marL="114300" lvl="1" indent="-114300" algn="l" defTabSz="577850">
            <a:lnSpc>
              <a:spcPct val="90000"/>
            </a:lnSpc>
            <a:spcBef>
              <a:spcPct val="0"/>
            </a:spcBef>
            <a:spcAft>
              <a:spcPct val="15000"/>
            </a:spcAft>
            <a:buChar char="•"/>
          </a:pPr>
          <a:r>
            <a:rPr lang="en-US" sz="1300" kern="1200" dirty="0"/>
            <a:t>Motion science via data-driven recognition</a:t>
          </a:r>
        </a:p>
      </dsp:txBody>
      <dsp:txXfrm rot="10800000">
        <a:off x="1625337" y="2788172"/>
        <a:ext cx="4853647" cy="715495"/>
      </dsp:txXfrm>
    </dsp:sp>
    <dsp:sp modelId="{091E433C-53F1-4C42-A653-0E4871219D76}">
      <dsp:nvSpPr>
        <dsp:cNvPr id="0" name=""/>
        <dsp:cNvSpPr/>
      </dsp:nvSpPr>
      <dsp:spPr>
        <a:xfrm>
          <a:off x="1088716" y="2788172"/>
          <a:ext cx="715495" cy="715495"/>
        </a:xfrm>
        <a:prstGeom prst="ellipse">
          <a:avLst/>
        </a:prstGeom>
        <a:blipFill rotWithShape="1">
          <a:blip xmlns:r="http://schemas.openxmlformats.org/officeDocument/2006/relationships" r:embed="rId7" cstate="screen">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5C66B9-628D-40BD-87B5-5732E9C94174}">
      <dsp:nvSpPr>
        <dsp:cNvPr id="0" name=""/>
        <dsp:cNvSpPr/>
      </dsp:nvSpPr>
      <dsp:spPr>
        <a:xfrm rot="16200000">
          <a:off x="-963500" y="967163"/>
          <a:ext cx="3219772" cy="1285445"/>
        </a:xfrm>
        <a:prstGeom prst="flowChartManualOperation">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0" rIns="114300" bIns="0" numCol="1" spcCol="1270" anchor="ctr" anchorCtr="0">
          <a:noAutofit/>
        </a:bodyPr>
        <a:lstStyle/>
        <a:p>
          <a:pPr marL="0" lvl="0" indent="0" algn="ctr" defTabSz="800100">
            <a:lnSpc>
              <a:spcPct val="90000"/>
            </a:lnSpc>
            <a:spcBef>
              <a:spcPct val="0"/>
            </a:spcBef>
            <a:spcAft>
              <a:spcPct val="35000"/>
            </a:spcAft>
            <a:buNone/>
          </a:pPr>
          <a:r>
            <a:rPr lang="en-US" sz="1800" kern="1200"/>
            <a:t>Open-source Python library</a:t>
          </a:r>
        </a:p>
      </dsp:txBody>
      <dsp:txXfrm rot="5400000">
        <a:off x="3663" y="643954"/>
        <a:ext cx="1285445" cy="1931864"/>
      </dsp:txXfrm>
    </dsp:sp>
    <dsp:sp modelId="{F332F110-1DF6-4734-A411-A908A15A8335}">
      <dsp:nvSpPr>
        <dsp:cNvPr id="0" name=""/>
        <dsp:cNvSpPr/>
      </dsp:nvSpPr>
      <dsp:spPr>
        <a:xfrm rot="16200000">
          <a:off x="216294" y="967163"/>
          <a:ext cx="3219772" cy="1285445"/>
        </a:xfrm>
        <a:prstGeom prst="flowChartManualOperation">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0" rIns="114300" bIns="0" numCol="1" spcCol="1270" anchor="ctr" anchorCtr="0">
          <a:noAutofit/>
        </a:bodyPr>
        <a:lstStyle/>
        <a:p>
          <a:pPr marL="0" lvl="0" indent="0" algn="ctr" defTabSz="800100">
            <a:lnSpc>
              <a:spcPct val="90000"/>
            </a:lnSpc>
            <a:spcBef>
              <a:spcPct val="0"/>
            </a:spcBef>
            <a:spcAft>
              <a:spcPct val="35000"/>
            </a:spcAft>
            <a:buNone/>
          </a:pPr>
          <a:r>
            <a:rPr lang="en-US" sz="1800" kern="1200"/>
            <a:t>Built on NumPy</a:t>
          </a:r>
        </a:p>
      </dsp:txBody>
      <dsp:txXfrm rot="5400000">
        <a:off x="1183457" y="643954"/>
        <a:ext cx="1285445" cy="1931864"/>
      </dsp:txXfrm>
    </dsp:sp>
    <dsp:sp modelId="{5191A007-D7E6-4D83-9991-120B301A0BAE}">
      <dsp:nvSpPr>
        <dsp:cNvPr id="0" name=""/>
        <dsp:cNvSpPr/>
      </dsp:nvSpPr>
      <dsp:spPr>
        <a:xfrm rot="16200000">
          <a:off x="1365006" y="967163"/>
          <a:ext cx="3219772" cy="1285445"/>
        </a:xfrm>
        <a:prstGeom prst="flowChartManualOperation">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0" rIns="114300" bIns="0" numCol="1" spcCol="1270" anchor="ctr" anchorCtr="0">
          <a:noAutofit/>
        </a:bodyPr>
        <a:lstStyle/>
        <a:p>
          <a:pPr marL="0" lvl="0" indent="0" algn="ctr" defTabSz="800100">
            <a:lnSpc>
              <a:spcPct val="90000"/>
            </a:lnSpc>
            <a:spcBef>
              <a:spcPct val="0"/>
            </a:spcBef>
            <a:spcAft>
              <a:spcPct val="35000"/>
            </a:spcAft>
            <a:buNone/>
          </a:pPr>
          <a:r>
            <a:rPr lang="en-US" sz="1800" kern="1200"/>
            <a:t>Great with labeled</a:t>
          </a:r>
        </a:p>
        <a:p>
          <a:pPr marL="0" lvl="0" indent="0" algn="ctr" defTabSz="800100">
            <a:lnSpc>
              <a:spcPct val="90000"/>
            </a:lnSpc>
            <a:spcBef>
              <a:spcPct val="0"/>
            </a:spcBef>
            <a:spcAft>
              <a:spcPct val="35000"/>
            </a:spcAft>
            <a:buNone/>
          </a:pPr>
          <a:r>
            <a:rPr lang="en-US" sz="1800" kern="1200"/>
            <a:t>&amp;</a:t>
          </a:r>
        </a:p>
        <a:p>
          <a:pPr marL="0" lvl="0" indent="0" algn="ctr" defTabSz="800100">
            <a:lnSpc>
              <a:spcPct val="90000"/>
            </a:lnSpc>
            <a:spcBef>
              <a:spcPct val="0"/>
            </a:spcBef>
            <a:spcAft>
              <a:spcPct val="35000"/>
            </a:spcAft>
            <a:buNone/>
          </a:pPr>
          <a:r>
            <a:rPr lang="en-US" sz="1800" kern="1200"/>
            <a:t>tabular data</a:t>
          </a:r>
        </a:p>
      </dsp:txBody>
      <dsp:txXfrm rot="5400000">
        <a:off x="2332169" y="643954"/>
        <a:ext cx="1285445" cy="1931864"/>
      </dsp:txXfrm>
    </dsp:sp>
    <dsp:sp modelId="{4E43ECC7-0B5B-4751-8FA8-3FF85EC306FD}">
      <dsp:nvSpPr>
        <dsp:cNvPr id="0" name=""/>
        <dsp:cNvSpPr/>
      </dsp:nvSpPr>
      <dsp:spPr>
        <a:xfrm rot="16200000">
          <a:off x="2580613" y="967163"/>
          <a:ext cx="3219772" cy="1285445"/>
        </a:xfrm>
        <a:prstGeom prst="flowChartManualOperation">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0" rIns="114300" bIns="0" numCol="1" spcCol="1270" anchor="ctr" anchorCtr="0">
          <a:noAutofit/>
        </a:bodyPr>
        <a:lstStyle/>
        <a:p>
          <a:pPr marL="0" lvl="0" indent="0" algn="ctr" defTabSz="800100">
            <a:lnSpc>
              <a:spcPct val="90000"/>
            </a:lnSpc>
            <a:spcBef>
              <a:spcPct val="0"/>
            </a:spcBef>
            <a:spcAft>
              <a:spcPct val="35000"/>
            </a:spcAft>
            <a:buNone/>
          </a:pPr>
          <a:r>
            <a:rPr lang="en-US" sz="1800" kern="1200"/>
            <a:t>Clean, transform, &amp;</a:t>
          </a:r>
        </a:p>
        <a:p>
          <a:pPr marL="0" lvl="0" indent="0" algn="ctr" defTabSz="800100">
            <a:lnSpc>
              <a:spcPct val="90000"/>
            </a:lnSpc>
            <a:spcBef>
              <a:spcPct val="0"/>
            </a:spcBef>
            <a:spcAft>
              <a:spcPct val="35000"/>
            </a:spcAft>
            <a:buNone/>
          </a:pPr>
          <a:r>
            <a:rPr lang="en-US" sz="1800" kern="1200"/>
            <a:t>explore datasets</a:t>
          </a:r>
        </a:p>
      </dsp:txBody>
      <dsp:txXfrm rot="5400000">
        <a:off x="3547776" y="643954"/>
        <a:ext cx="1285445" cy="1931864"/>
      </dsp:txXfrm>
    </dsp:sp>
    <dsp:sp modelId="{3801C298-C6CA-4460-B7F8-0667E9740644}">
      <dsp:nvSpPr>
        <dsp:cNvPr id="0" name=""/>
        <dsp:cNvSpPr/>
      </dsp:nvSpPr>
      <dsp:spPr>
        <a:xfrm rot="16200000">
          <a:off x="3786425" y="967163"/>
          <a:ext cx="3219772" cy="1285445"/>
        </a:xfrm>
        <a:prstGeom prst="flowChartManualOperation">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0" rIns="114300" bIns="0" numCol="1" spcCol="1270" anchor="ctr" anchorCtr="0">
          <a:noAutofit/>
        </a:bodyPr>
        <a:lstStyle/>
        <a:p>
          <a:pPr marL="0" lvl="0" indent="0" algn="ctr" defTabSz="800100">
            <a:lnSpc>
              <a:spcPct val="90000"/>
            </a:lnSpc>
            <a:spcBef>
              <a:spcPct val="0"/>
            </a:spcBef>
            <a:spcAft>
              <a:spcPct val="35000"/>
            </a:spcAft>
            <a:buNone/>
          </a:pPr>
          <a:r>
            <a:rPr lang="en-US" sz="1800" kern="1200"/>
            <a:t>Structure output</a:t>
          </a:r>
        </a:p>
        <a:p>
          <a:pPr marL="0" lvl="0" indent="0" algn="ctr" defTabSz="800100">
            <a:lnSpc>
              <a:spcPct val="90000"/>
            </a:lnSpc>
            <a:spcBef>
              <a:spcPct val="0"/>
            </a:spcBef>
            <a:spcAft>
              <a:spcPct val="35000"/>
            </a:spcAft>
            <a:buNone/>
          </a:pPr>
          <a:r>
            <a:rPr lang="en-US" sz="1800" kern="1200"/>
            <a:t>Into</a:t>
          </a:r>
        </a:p>
        <a:p>
          <a:pPr marL="0" lvl="0" indent="0" algn="ctr" defTabSz="800100">
            <a:lnSpc>
              <a:spcPct val="90000"/>
            </a:lnSpc>
            <a:spcBef>
              <a:spcPct val="0"/>
            </a:spcBef>
            <a:spcAft>
              <a:spcPct val="35000"/>
            </a:spcAft>
            <a:buNone/>
          </a:pPr>
          <a:r>
            <a:rPr lang="en-US" sz="1800" kern="1200"/>
            <a:t>ML-ready formats</a:t>
          </a:r>
        </a:p>
      </dsp:txBody>
      <dsp:txXfrm rot="5400000">
        <a:off x="4753588" y="643954"/>
        <a:ext cx="1285445" cy="193186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315102-E583-4211-9CA9-446192527ADB}">
      <dsp:nvSpPr>
        <dsp:cNvPr id="0" name=""/>
        <dsp:cNvSpPr/>
      </dsp:nvSpPr>
      <dsp:spPr>
        <a:xfrm>
          <a:off x="1405" y="0"/>
          <a:ext cx="1378743" cy="3255433"/>
        </a:xfrm>
        <a:prstGeom prst="roundRect">
          <a:avLst>
            <a:gd name="adj" fmla="val 10000"/>
          </a:avLst>
        </a:prstGeom>
        <a:solidFill>
          <a:schemeClr val="accent2">
            <a:lumMod val="40000"/>
            <a:lumOff val="60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err="1"/>
            <a:t>pd.read_json</a:t>
          </a:r>
          <a:r>
            <a:rPr lang="en-US" sz="1500" kern="1200"/>
            <a:t>()</a:t>
          </a:r>
        </a:p>
      </dsp:txBody>
      <dsp:txXfrm>
        <a:off x="1405" y="0"/>
        <a:ext cx="1378743" cy="976629"/>
      </dsp:txXfrm>
    </dsp:sp>
    <dsp:sp modelId="{531DE8BB-DCB5-45EB-B94B-1E9E23DA287F}">
      <dsp:nvSpPr>
        <dsp:cNvPr id="0" name=""/>
        <dsp:cNvSpPr/>
      </dsp:nvSpPr>
      <dsp:spPr>
        <a:xfrm>
          <a:off x="139279" y="976629"/>
          <a:ext cx="1102994" cy="2116031"/>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8575" rIns="38100" bIns="28575" numCol="1" spcCol="1270" anchor="ctr" anchorCtr="0">
          <a:noAutofit/>
        </a:bodyPr>
        <a:lstStyle/>
        <a:p>
          <a:pPr marL="0" lvl="0" indent="0" algn="ctr" defTabSz="666750">
            <a:lnSpc>
              <a:spcPct val="90000"/>
            </a:lnSpc>
            <a:spcBef>
              <a:spcPct val="0"/>
            </a:spcBef>
            <a:spcAft>
              <a:spcPct val="35000"/>
            </a:spcAft>
            <a:buNone/>
          </a:pPr>
          <a:r>
            <a:rPr lang="en-US" sz="1500" kern="1200"/>
            <a:t>Parses </a:t>
          </a:r>
          <a:r>
            <a:rPr lang="en-US" sz="1500" kern="1200" err="1"/>
            <a:t>OpenPose</a:t>
          </a:r>
          <a:r>
            <a:rPr lang="en-US" sz="1500" kern="1200"/>
            <a:t> or </a:t>
          </a:r>
          <a:r>
            <a:rPr lang="en-US" sz="1500" kern="1200" err="1"/>
            <a:t>Mediapipe</a:t>
          </a:r>
          <a:r>
            <a:rPr lang="en-US" sz="1500" kern="1200"/>
            <a:t> JSON frames</a:t>
          </a:r>
        </a:p>
      </dsp:txBody>
      <dsp:txXfrm>
        <a:off x="171585" y="1008935"/>
        <a:ext cx="1038382" cy="2051419"/>
      </dsp:txXfrm>
    </dsp:sp>
    <dsp:sp modelId="{AC222A42-A1AD-41E7-A61A-37A279C79E85}">
      <dsp:nvSpPr>
        <dsp:cNvPr id="0" name=""/>
        <dsp:cNvSpPr/>
      </dsp:nvSpPr>
      <dsp:spPr>
        <a:xfrm>
          <a:off x="1483553" y="0"/>
          <a:ext cx="1378743" cy="3255433"/>
        </a:xfrm>
        <a:prstGeom prst="roundRect">
          <a:avLst>
            <a:gd name="adj" fmla="val 10000"/>
          </a:avLst>
        </a:prstGeom>
        <a:solidFill>
          <a:schemeClr val="accent3">
            <a:lumMod val="20000"/>
            <a:lumOff val="80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err="1"/>
            <a:t>pd.read_csv</a:t>
          </a:r>
          <a:r>
            <a:rPr lang="en-US" sz="1500" kern="1200" dirty="0"/>
            <a:t>()</a:t>
          </a:r>
        </a:p>
      </dsp:txBody>
      <dsp:txXfrm>
        <a:off x="1483553" y="0"/>
        <a:ext cx="1378743" cy="976629"/>
      </dsp:txXfrm>
    </dsp:sp>
    <dsp:sp modelId="{950C0372-B7A8-43BC-8A5D-B7B372826408}">
      <dsp:nvSpPr>
        <dsp:cNvPr id="0" name=""/>
        <dsp:cNvSpPr/>
      </dsp:nvSpPr>
      <dsp:spPr>
        <a:xfrm>
          <a:off x="1621428" y="976629"/>
          <a:ext cx="1102994" cy="2116031"/>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8575" rIns="38100" bIns="28575" numCol="1" spcCol="1270" anchor="ctr" anchorCtr="0">
          <a:noAutofit/>
        </a:bodyPr>
        <a:lstStyle/>
        <a:p>
          <a:pPr marL="0" lvl="0" indent="0" algn="ctr" defTabSz="666750">
            <a:lnSpc>
              <a:spcPct val="90000"/>
            </a:lnSpc>
            <a:spcBef>
              <a:spcPct val="0"/>
            </a:spcBef>
            <a:spcAft>
              <a:spcPct val="35000"/>
            </a:spcAft>
            <a:buNone/>
          </a:pPr>
          <a:r>
            <a:rPr lang="en-US" sz="1500" kern="1200" dirty="0"/>
            <a:t>Loads pose </a:t>
          </a:r>
          <a:r>
            <a:rPr lang="en-US" sz="1500" kern="1200" dirty="0" err="1"/>
            <a:t>keypoints</a:t>
          </a:r>
          <a:r>
            <a:rPr lang="en-US" sz="1500" kern="1200" dirty="0"/>
            <a:t> exported as CSV</a:t>
          </a:r>
        </a:p>
      </dsp:txBody>
      <dsp:txXfrm>
        <a:off x="1653734" y="1008935"/>
        <a:ext cx="1038382" cy="2051419"/>
      </dsp:txXfrm>
    </dsp:sp>
    <dsp:sp modelId="{2F5E4E46-ACC8-4165-AC13-4FDE4673662B}">
      <dsp:nvSpPr>
        <dsp:cNvPr id="0" name=""/>
        <dsp:cNvSpPr/>
      </dsp:nvSpPr>
      <dsp:spPr>
        <a:xfrm>
          <a:off x="2965702" y="0"/>
          <a:ext cx="1378743" cy="3255433"/>
        </a:xfrm>
        <a:prstGeom prst="roundRect">
          <a:avLst>
            <a:gd name="adj" fmla="val 10000"/>
          </a:avLst>
        </a:prstGeom>
        <a:solidFill>
          <a:schemeClr val="accent4">
            <a:lumMod val="40000"/>
            <a:lumOff val="60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df</a:t>
          </a:r>
          <a:r>
            <a:rPr lang="en-US" sz="1500" kern="1200" dirty="0" err="1"/>
            <a:t>.to_csv</a:t>
          </a:r>
          <a:r>
            <a:rPr lang="en-US" sz="1500" kern="1200" dirty="0"/>
            <a:t>() / </a:t>
          </a:r>
          <a:r>
            <a:rPr lang="en-US" sz="1500" kern="1200" dirty="0" err="1"/>
            <a:t>df.to_json</a:t>
          </a:r>
          <a:r>
            <a:rPr lang="en-US" sz="1500" kern="1200" dirty="0"/>
            <a:t>()</a:t>
          </a:r>
        </a:p>
      </dsp:txBody>
      <dsp:txXfrm>
        <a:off x="2965702" y="0"/>
        <a:ext cx="1378743" cy="976629"/>
      </dsp:txXfrm>
    </dsp:sp>
    <dsp:sp modelId="{04E9A1CD-C6BE-479F-8B95-5C502003BD16}">
      <dsp:nvSpPr>
        <dsp:cNvPr id="0" name=""/>
        <dsp:cNvSpPr/>
      </dsp:nvSpPr>
      <dsp:spPr>
        <a:xfrm>
          <a:off x="3103577" y="976629"/>
          <a:ext cx="1102994" cy="2116031"/>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8575" rIns="38100" bIns="28575" numCol="1" spcCol="1270" anchor="ctr" anchorCtr="0">
          <a:noAutofit/>
        </a:bodyPr>
        <a:lstStyle/>
        <a:p>
          <a:pPr marL="0" lvl="0" indent="0" algn="ctr" defTabSz="666750">
            <a:lnSpc>
              <a:spcPct val="90000"/>
            </a:lnSpc>
            <a:spcBef>
              <a:spcPct val="0"/>
            </a:spcBef>
            <a:spcAft>
              <a:spcPct val="35000"/>
            </a:spcAft>
            <a:buNone/>
          </a:pPr>
          <a:r>
            <a:rPr lang="en-US" sz="1500" kern="1200"/>
            <a:t>Save cleaned sequences for model input</a:t>
          </a:r>
        </a:p>
      </dsp:txBody>
      <dsp:txXfrm>
        <a:off x="3135883" y="1008935"/>
        <a:ext cx="1038382" cy="2051419"/>
      </dsp:txXfrm>
    </dsp:sp>
    <dsp:sp modelId="{90B42059-2685-4B4D-BF57-C721686141A3}">
      <dsp:nvSpPr>
        <dsp:cNvPr id="0" name=""/>
        <dsp:cNvSpPr/>
      </dsp:nvSpPr>
      <dsp:spPr>
        <a:xfrm>
          <a:off x="4447851" y="0"/>
          <a:ext cx="1378743" cy="3255433"/>
        </a:xfrm>
        <a:prstGeom prst="roundRect">
          <a:avLst>
            <a:gd name="adj" fmla="val 10000"/>
          </a:avLst>
        </a:prstGeom>
        <a:solidFill>
          <a:schemeClr val="accent5">
            <a:lumMod val="40000"/>
            <a:lumOff val="60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Common supported</a:t>
          </a:r>
        </a:p>
      </dsp:txBody>
      <dsp:txXfrm>
        <a:off x="4447851" y="0"/>
        <a:ext cx="1378743" cy="976629"/>
      </dsp:txXfrm>
    </dsp:sp>
    <dsp:sp modelId="{5D501842-DC8E-4442-A317-EB434BC135C0}">
      <dsp:nvSpPr>
        <dsp:cNvPr id="0" name=""/>
        <dsp:cNvSpPr/>
      </dsp:nvSpPr>
      <dsp:spPr>
        <a:xfrm>
          <a:off x="4585726" y="976709"/>
          <a:ext cx="1102994" cy="474247"/>
        </a:xfrm>
        <a:prstGeom prst="roundRect">
          <a:avLst>
            <a:gd name="adj" fmla="val 10000"/>
          </a:avLst>
        </a:prstGeom>
        <a:solidFill>
          <a:schemeClr val="accent2"/>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2"/>
        </a:fillRef>
        <a:effectRef idx="1">
          <a:schemeClr val="accent2"/>
        </a:effectRef>
        <a:fontRef idx="minor">
          <a:schemeClr val="lt1"/>
        </a:fontRef>
      </dsp:style>
      <dsp:txBody>
        <a:bodyPr spcFirstLastPara="0" vert="horz" wrap="square" lIns="38100" tIns="28575" rIns="38100" bIns="28575" numCol="1" spcCol="1270" anchor="ctr" anchorCtr="0">
          <a:noAutofit/>
        </a:bodyPr>
        <a:lstStyle/>
        <a:p>
          <a:pPr marL="0" lvl="0" indent="0" algn="ctr" defTabSz="666750">
            <a:lnSpc>
              <a:spcPct val="90000"/>
            </a:lnSpc>
            <a:spcBef>
              <a:spcPct val="0"/>
            </a:spcBef>
            <a:spcAft>
              <a:spcPct val="35000"/>
            </a:spcAft>
            <a:buNone/>
          </a:pPr>
          <a:r>
            <a:rPr lang="en-US" sz="1500" kern="1200" dirty="0" err="1"/>
            <a:t>json</a:t>
          </a:r>
          <a:endParaRPr lang="en-US" sz="1500" kern="1200" dirty="0"/>
        </a:p>
      </dsp:txBody>
      <dsp:txXfrm>
        <a:off x="4599616" y="990599"/>
        <a:ext cx="1075214" cy="446467"/>
      </dsp:txXfrm>
    </dsp:sp>
    <dsp:sp modelId="{CA419F52-CCD3-4273-BEFF-AFA46024352C}">
      <dsp:nvSpPr>
        <dsp:cNvPr id="0" name=""/>
        <dsp:cNvSpPr/>
      </dsp:nvSpPr>
      <dsp:spPr>
        <a:xfrm>
          <a:off x="4585726" y="1523917"/>
          <a:ext cx="1102994" cy="474247"/>
        </a:xfrm>
        <a:prstGeom prst="roundRect">
          <a:avLst>
            <a:gd name="adj" fmla="val 10000"/>
          </a:avLst>
        </a:prstGeom>
        <a:solidFill>
          <a:schemeClr val="accent3"/>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3"/>
        </a:fillRef>
        <a:effectRef idx="1">
          <a:schemeClr val="accent3"/>
        </a:effectRef>
        <a:fontRef idx="minor">
          <a:schemeClr val="lt1"/>
        </a:fontRef>
      </dsp:style>
      <dsp:txBody>
        <a:bodyPr spcFirstLastPara="0" vert="horz" wrap="square" lIns="38100" tIns="28575" rIns="38100" bIns="28575" numCol="1" spcCol="1270" anchor="ctr" anchorCtr="0">
          <a:noAutofit/>
        </a:bodyPr>
        <a:lstStyle/>
        <a:p>
          <a:pPr marL="0" lvl="0" indent="0" algn="ctr" defTabSz="666750">
            <a:lnSpc>
              <a:spcPct val="90000"/>
            </a:lnSpc>
            <a:spcBef>
              <a:spcPct val="0"/>
            </a:spcBef>
            <a:spcAft>
              <a:spcPct val="35000"/>
            </a:spcAft>
            <a:buNone/>
          </a:pPr>
          <a:r>
            <a:rPr lang="en-US" sz="1500" kern="1200"/>
            <a:t>.</a:t>
          </a:r>
          <a:r>
            <a:rPr lang="en-US" sz="1500" kern="1200" dirty="0"/>
            <a:t>csv</a:t>
          </a:r>
        </a:p>
      </dsp:txBody>
      <dsp:txXfrm>
        <a:off x="4599616" y="1537807"/>
        <a:ext cx="1075214" cy="446467"/>
      </dsp:txXfrm>
    </dsp:sp>
    <dsp:sp modelId="{D9477700-6F41-498C-8CA3-6F43EF06035E}">
      <dsp:nvSpPr>
        <dsp:cNvPr id="0" name=""/>
        <dsp:cNvSpPr/>
      </dsp:nvSpPr>
      <dsp:spPr>
        <a:xfrm>
          <a:off x="4585726" y="2071126"/>
          <a:ext cx="1102994" cy="474247"/>
        </a:xfrm>
        <a:prstGeom prst="roundRect">
          <a:avLst>
            <a:gd name="adj" fmla="val 10000"/>
          </a:avLst>
        </a:prstGeom>
        <a:solidFill>
          <a:schemeClr val="accent5"/>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5"/>
        </a:fillRef>
        <a:effectRef idx="1">
          <a:schemeClr val="accent5"/>
        </a:effectRef>
        <a:fontRef idx="minor">
          <a:schemeClr val="lt1"/>
        </a:fontRef>
      </dsp:style>
      <dsp:txBody>
        <a:bodyPr spcFirstLastPara="0" vert="horz" wrap="square" lIns="38100" tIns="28575" rIns="38100" bIns="28575" numCol="1" spcCol="1270" anchor="ctr" anchorCtr="0">
          <a:noAutofit/>
        </a:bodyPr>
        <a:lstStyle/>
        <a:p>
          <a:pPr marL="0" lvl="0" indent="0" algn="ctr" defTabSz="666750">
            <a:lnSpc>
              <a:spcPct val="90000"/>
            </a:lnSpc>
            <a:spcBef>
              <a:spcPct val="0"/>
            </a:spcBef>
            <a:spcAft>
              <a:spcPct val="35000"/>
            </a:spcAft>
            <a:buNone/>
          </a:pPr>
          <a:r>
            <a:rPr lang="en-US" sz="1500" kern="1200"/>
            <a:t>.xlsx</a:t>
          </a:r>
          <a:endParaRPr lang="en-US" sz="1500" kern="1200" dirty="0"/>
        </a:p>
      </dsp:txBody>
      <dsp:txXfrm>
        <a:off x="4599616" y="2085016"/>
        <a:ext cx="1075214" cy="446467"/>
      </dsp:txXfrm>
    </dsp:sp>
    <dsp:sp modelId="{65FBFD8F-4D29-4D76-9FD1-55E469895A6F}">
      <dsp:nvSpPr>
        <dsp:cNvPr id="0" name=""/>
        <dsp:cNvSpPr/>
      </dsp:nvSpPr>
      <dsp:spPr>
        <a:xfrm>
          <a:off x="4585726" y="2618334"/>
          <a:ext cx="1102994" cy="474247"/>
        </a:xfrm>
        <a:prstGeom prst="roundRect">
          <a:avLst>
            <a:gd name="adj" fmla="val 10000"/>
          </a:avLst>
        </a:prstGeom>
        <a:solidFill>
          <a:schemeClr val="accent6"/>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6"/>
        </a:fillRef>
        <a:effectRef idx="1">
          <a:schemeClr val="accent6"/>
        </a:effectRef>
        <a:fontRef idx="minor">
          <a:schemeClr val="lt1"/>
        </a:fontRef>
      </dsp:style>
      <dsp:txBody>
        <a:bodyPr spcFirstLastPara="0" vert="horz" wrap="square" lIns="38100" tIns="28575" rIns="38100" bIns="28575" numCol="1" spcCol="1270" anchor="ctr" anchorCtr="0">
          <a:noAutofit/>
        </a:bodyPr>
        <a:lstStyle/>
        <a:p>
          <a:pPr marL="0" lvl="0" indent="0" algn="ctr" defTabSz="666750">
            <a:lnSpc>
              <a:spcPct val="90000"/>
            </a:lnSpc>
            <a:spcBef>
              <a:spcPct val="0"/>
            </a:spcBef>
            <a:spcAft>
              <a:spcPct val="35000"/>
            </a:spcAft>
            <a:buNone/>
          </a:pPr>
          <a:r>
            <a:rPr lang="en-US" sz="1500" kern="1200"/>
            <a:t>.parquet</a:t>
          </a:r>
        </a:p>
      </dsp:txBody>
      <dsp:txXfrm>
        <a:off x="4599616" y="2632224"/>
        <a:ext cx="1075214" cy="44646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69D822-EDCD-447D-AD47-E7432F6ED8CE}">
      <dsp:nvSpPr>
        <dsp:cNvPr id="0" name=""/>
        <dsp:cNvSpPr/>
      </dsp:nvSpPr>
      <dsp:spPr>
        <a:xfrm>
          <a:off x="0" y="2204191"/>
          <a:ext cx="1970451" cy="1033504"/>
        </a:xfrm>
        <a:prstGeom prst="chevron">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rtl="0">
            <a:lnSpc>
              <a:spcPct val="90000"/>
            </a:lnSpc>
            <a:spcBef>
              <a:spcPct val="0"/>
            </a:spcBef>
            <a:spcAft>
              <a:spcPct val="35000"/>
            </a:spcAft>
            <a:buNone/>
          </a:pPr>
          <a:r>
            <a:rPr lang="en-US" sz="1400" kern="1200" dirty="0">
              <a:latin typeface="Arial"/>
            </a:rPr>
            <a:t> Load and Examine Pose Data</a:t>
          </a:r>
          <a:endParaRPr lang="en-US" sz="1400" kern="1200" dirty="0"/>
        </a:p>
      </dsp:txBody>
      <dsp:txXfrm>
        <a:off x="516752" y="2204191"/>
        <a:ext cx="936947" cy="1033504"/>
      </dsp:txXfrm>
    </dsp:sp>
    <dsp:sp modelId="{AF9F8B2D-6C36-4A02-B7C6-FDCE3DEC4A8D}">
      <dsp:nvSpPr>
        <dsp:cNvPr id="0" name=""/>
        <dsp:cNvSpPr/>
      </dsp:nvSpPr>
      <dsp:spPr>
        <a:xfrm>
          <a:off x="1749495" y="2204191"/>
          <a:ext cx="2017120" cy="1033504"/>
        </a:xfrm>
        <a:prstGeom prst="chevron">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rtl="0">
            <a:lnSpc>
              <a:spcPct val="90000"/>
            </a:lnSpc>
            <a:spcBef>
              <a:spcPct val="0"/>
            </a:spcBef>
            <a:spcAft>
              <a:spcPct val="35000"/>
            </a:spcAft>
            <a:buNone/>
          </a:pPr>
          <a:r>
            <a:rPr lang="en-US" sz="1400" kern="1200" dirty="0">
              <a:latin typeface="Arial"/>
            </a:rPr>
            <a:t>Convert To DataFrames</a:t>
          </a:r>
          <a:endParaRPr lang="en-US" sz="1400" kern="1200" dirty="0"/>
        </a:p>
      </dsp:txBody>
      <dsp:txXfrm>
        <a:off x="2266247" y="2204191"/>
        <a:ext cx="983616" cy="1033504"/>
      </dsp:txXfrm>
    </dsp:sp>
    <dsp:sp modelId="{54983997-67F0-4C46-AC30-1EB28BF92103}">
      <dsp:nvSpPr>
        <dsp:cNvPr id="0" name=""/>
        <dsp:cNvSpPr/>
      </dsp:nvSpPr>
      <dsp:spPr>
        <a:xfrm>
          <a:off x="3575660" y="2204191"/>
          <a:ext cx="1977802" cy="1033504"/>
        </a:xfrm>
        <a:prstGeom prst="chevron">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rtl="0">
            <a:lnSpc>
              <a:spcPct val="90000"/>
            </a:lnSpc>
            <a:spcBef>
              <a:spcPct val="0"/>
            </a:spcBef>
            <a:spcAft>
              <a:spcPct val="35000"/>
            </a:spcAft>
            <a:buNone/>
          </a:pPr>
          <a:r>
            <a:rPr lang="en-US" sz="1400" kern="1200" dirty="0">
              <a:latin typeface="Arial"/>
            </a:rPr>
            <a:t> Clean Data</a:t>
          </a:r>
          <a:endParaRPr lang="en-US" sz="1400" kern="1200" dirty="0"/>
        </a:p>
      </dsp:txBody>
      <dsp:txXfrm>
        <a:off x="4092412" y="2204191"/>
        <a:ext cx="944298" cy="1033504"/>
      </dsp:txXfrm>
    </dsp:sp>
    <dsp:sp modelId="{AF0C1718-DA18-4738-A420-251BD39463B6}">
      <dsp:nvSpPr>
        <dsp:cNvPr id="0" name=""/>
        <dsp:cNvSpPr/>
      </dsp:nvSpPr>
      <dsp:spPr>
        <a:xfrm>
          <a:off x="5362508" y="2204191"/>
          <a:ext cx="1946944" cy="1033504"/>
        </a:xfrm>
        <a:prstGeom prst="chevron">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rtl="0">
            <a:lnSpc>
              <a:spcPct val="90000"/>
            </a:lnSpc>
            <a:spcBef>
              <a:spcPct val="0"/>
            </a:spcBef>
            <a:spcAft>
              <a:spcPct val="35000"/>
            </a:spcAft>
            <a:buNone/>
          </a:pPr>
          <a:r>
            <a:rPr lang="en-US" sz="1400" kern="1200" dirty="0">
              <a:latin typeface="Arial"/>
            </a:rPr>
            <a:t> Create Derived Features</a:t>
          </a:r>
        </a:p>
      </dsp:txBody>
      <dsp:txXfrm>
        <a:off x="5879260" y="2204191"/>
        <a:ext cx="913440" cy="1033504"/>
      </dsp:txXfrm>
    </dsp:sp>
    <dsp:sp modelId="{31E17B5F-68B4-4E98-9143-7F86FC18914F}">
      <dsp:nvSpPr>
        <dsp:cNvPr id="0" name=""/>
        <dsp:cNvSpPr/>
      </dsp:nvSpPr>
      <dsp:spPr>
        <a:xfrm>
          <a:off x="7118496" y="2204191"/>
          <a:ext cx="1949254" cy="1033504"/>
        </a:xfrm>
        <a:prstGeom prst="chevron">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rtl="0">
            <a:lnSpc>
              <a:spcPct val="90000"/>
            </a:lnSpc>
            <a:spcBef>
              <a:spcPct val="0"/>
            </a:spcBef>
            <a:spcAft>
              <a:spcPct val="35000"/>
            </a:spcAft>
            <a:buNone/>
          </a:pPr>
          <a:r>
            <a:rPr lang="en-US" sz="1400" kern="1200" dirty="0">
              <a:latin typeface="Arial"/>
            </a:rPr>
            <a:t>Create Diagram</a:t>
          </a:r>
        </a:p>
      </dsp:txBody>
      <dsp:txXfrm>
        <a:off x="7635248" y="2204191"/>
        <a:ext cx="915750" cy="1033504"/>
      </dsp:txXfrm>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geeksforgeeks.org/data-cleansing-introduction/"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openai.com/chatgpt"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geeksforgeeks.org/what-is-feature-engineering/"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openai.com/chatgpt"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pandas.pydata.org/docs/"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pandas.pydata.org/docs/user_guide/indexing.html" TargetMode="External"/><Relationship Id="rId2" Type="http://schemas.openxmlformats.org/officeDocument/2006/relationships/slide" Target="../slides/slide13.xml"/><Relationship Id="rId1" Type="http://schemas.openxmlformats.org/officeDocument/2006/relationships/notesMaster" Target="../notesMasters/notesMaster1.xml"/><Relationship Id="rId5" Type="http://schemas.openxmlformats.org/officeDocument/2006/relationships/hyperlink" Target="https://openai.com/chatgpt" TargetMode="External"/><Relationship Id="rId4" Type="http://schemas.openxmlformats.org/officeDocument/2006/relationships/hyperlink" Target="https://www.geeksforgeeks.org/indexing-and-selecting-data-with-pandas/"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pandas.pydata.org/docs/user_guide/indexing.html" TargetMode="External"/><Relationship Id="rId2" Type="http://schemas.openxmlformats.org/officeDocument/2006/relationships/slide" Target="../slides/slide14.xml"/><Relationship Id="rId1" Type="http://schemas.openxmlformats.org/officeDocument/2006/relationships/notesMaster" Target="../notesMasters/notesMaster1.xml"/><Relationship Id="rId5" Type="http://schemas.openxmlformats.org/officeDocument/2006/relationships/hyperlink" Target="https://openai.com/chatgpt" TargetMode="External"/><Relationship Id="rId4" Type="http://schemas.openxmlformats.org/officeDocument/2006/relationships/hyperlink" Target="https://www.geeksforgeeks.org/indexing-and-selecting-data-with-pandas/"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geeksforgeeks.org/python-pandas-dataframe-groupby/"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s://openai.com/chatgpt"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geeksforgeeks.org/difference-between-pandas-vs-numpy/" TargetMode="External"/><Relationship Id="rId2" Type="http://schemas.openxmlformats.org/officeDocument/2006/relationships/slide" Target="../slides/slide17.xml"/><Relationship Id="rId1" Type="http://schemas.openxmlformats.org/officeDocument/2006/relationships/notesMaster" Target="../notesMasters/notesMaster1.xml"/><Relationship Id="rId5" Type="http://schemas.openxmlformats.org/officeDocument/2006/relationships/hyperlink" Target="https://openai.com/chatgpt" TargetMode="External"/><Relationship Id="rId4" Type="http://schemas.openxmlformats.org/officeDocument/2006/relationships/hyperlink" Target="https://www.youtube.com/watch?v=KHoEbRH46Zk" TargetMode="Externa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w3schools.com/python/matplotlib_plotting.asp"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s://www.geeksforgeeks.org/pandas-built-in-data-visualization-ml/" TargetMode="Externa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pandas.pydata.org/docs/getting_started/intro_tutorials/09_timeseries.html"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s://www.geeksforgeeks.org/pandas-built-in-data-visualization-ml/"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~~Verónica</a:t>
            </a:r>
          </a:p>
          <a:p>
            <a:pPr>
              <a:buNone/>
            </a:pPr>
            <a:r>
              <a:rPr lang="en-US" dirty="0"/>
              <a:t>“Hello everyone! Welcome to our presentation on the </a:t>
            </a:r>
            <a:r>
              <a:rPr lang="en-US" b="1" dirty="0"/>
              <a:t>Dance Moves Detector</a:t>
            </a:r>
            <a:r>
              <a:rPr lang="en-US" dirty="0"/>
              <a:t>, a machine learning pipeline built using </a:t>
            </a:r>
            <a:r>
              <a:rPr lang="en-US" b="1" dirty="0"/>
              <a:t>Pandas</a:t>
            </a:r>
            <a:r>
              <a:rPr lang="en-US" dirty="0"/>
              <a:t> to process pose estimation data.</a:t>
            </a:r>
          </a:p>
          <a:p>
            <a:pPr>
              <a:buNone/>
            </a:pPr>
            <a:r>
              <a:rPr lang="en-US" dirty="0"/>
              <a:t>My name is Verónica Elze, and I’m proud to be working with Hiromi Cota and </a:t>
            </a:r>
            <a:r>
              <a:rPr lang="en-US" dirty="0" err="1"/>
              <a:t>Ixius</a:t>
            </a:r>
            <a:r>
              <a:rPr lang="en-US" dirty="0"/>
              <a:t> Procopios—Hiromi and I are pursuing a Master of Science in Artificial Intelligence and </a:t>
            </a:r>
            <a:r>
              <a:rPr lang="en-US" dirty="0" err="1"/>
              <a:t>Ixius</a:t>
            </a:r>
            <a:r>
              <a:rPr lang="en-US" dirty="0"/>
              <a:t> in Computer Science here at </a:t>
            </a:r>
            <a:r>
              <a:rPr lang="en-US" dirty="0" err="1"/>
              <a:t>CityU</a:t>
            </a:r>
            <a:r>
              <a:rPr lang="en-US" dirty="0"/>
              <a:t>.</a:t>
            </a:r>
          </a:p>
          <a:p>
            <a:pPr marL="139700" indent="0">
              <a:buNone/>
            </a:pPr>
            <a:r>
              <a:rPr lang="en-US" dirty="0"/>
              <a:t>We’re thrilled to walk you through how we’ve used data science techniques to interpret human movement, with a long-term vision of integrating AI-powered motion into robotics, dance education, and beyond.”</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305786-EFFA-F0F1-A757-4780EFB098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214911-E78E-EA45-5D6A-15DBA17BCA32}"/>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A053CE65-58F4-0ABC-39DB-1ED2AB90F192}"/>
              </a:ext>
            </a:extLst>
          </p:cNvPr>
          <p:cNvSpPr>
            <a:spLocks noGrp="1"/>
          </p:cNvSpPr>
          <p:nvPr>
            <p:ph type="body" idx="1"/>
          </p:nvPr>
        </p:nvSpPr>
        <p:spPr/>
        <p:txBody>
          <a:bodyPr/>
          <a:lstStyle/>
          <a:p>
            <a:pPr marL="139700" indent="0">
              <a:buNone/>
            </a:pPr>
            <a:r>
              <a:rPr lang="en-US" dirty="0"/>
              <a:t>Reference: </a:t>
            </a:r>
            <a:r>
              <a:rPr lang="en-US" dirty="0" err="1"/>
              <a:t>GeeksforGeeks</a:t>
            </a:r>
            <a:r>
              <a:rPr lang="en-US" dirty="0"/>
              <a:t>. (2025, January 20). </a:t>
            </a:r>
            <a:r>
              <a:rPr lang="en-US" i="1" dirty="0"/>
              <a:t>ML | Overview of Data Cleaning</a:t>
            </a:r>
            <a:r>
              <a:rPr lang="en-US" dirty="0"/>
              <a:t>. </a:t>
            </a:r>
            <a:r>
              <a:rPr lang="en-US" dirty="0" err="1"/>
              <a:t>GeeksforGeeks</a:t>
            </a:r>
            <a:r>
              <a:rPr lang="en-US" dirty="0"/>
              <a:t>. </a:t>
            </a:r>
            <a:r>
              <a:rPr lang="en-US" dirty="0">
                <a:hlinkClick r:id="rId3"/>
              </a:rPr>
              <a:t>https://www.geeksforgeeks.org/data-cleansing-introduction/</a:t>
            </a:r>
            <a:endParaRPr lang="en-US" dirty="0"/>
          </a:p>
          <a:p>
            <a:pPr marL="139700" indent="0">
              <a:buNone/>
            </a:pPr>
            <a:endParaRPr lang="en-US" dirty="0"/>
          </a:p>
          <a:p>
            <a:pPr marL="139700" indent="0">
              <a:buNone/>
            </a:pPr>
            <a:r>
              <a:rPr lang="en-US" dirty="0"/>
              <a:t>Data Generated From: OpenAI. (2025). ChatGPT [Large language model]. </a:t>
            </a:r>
            <a:r>
              <a:rPr lang="en-US" dirty="0">
                <a:hlinkClick r:id="rId4"/>
              </a:rPr>
              <a:t>https://openai.com/chatgpt</a:t>
            </a:r>
            <a:endParaRPr lang="en-US" dirty="0"/>
          </a:p>
          <a:p>
            <a:pPr marL="139700" indent="0">
              <a:buNone/>
            </a:pPr>
            <a:endParaRPr lang="en-US" dirty="0"/>
          </a:p>
          <a:p>
            <a:pPr marL="139700" indent="0">
              <a:buNone/>
            </a:pPr>
            <a:r>
              <a:rPr lang="en-US" dirty="0"/>
              <a:t>When we talk about </a:t>
            </a:r>
            <a:r>
              <a:rPr lang="en-US" b="1" dirty="0"/>
              <a:t>data handling</a:t>
            </a:r>
            <a:r>
              <a:rPr lang="en-US" dirty="0"/>
              <a:t>, the first thing we want to focus on is </a:t>
            </a:r>
            <a:r>
              <a:rPr lang="en-US" b="1" dirty="0"/>
              <a:t>cleaning and normalizing our data</a:t>
            </a:r>
            <a:r>
              <a:rPr lang="en-US" dirty="0"/>
              <a:t>. When we first receive a dataset, it often shows up with inconsistencies, incorrect values, or missing information.</a:t>
            </a:r>
          </a:p>
          <a:p>
            <a:pPr marL="139700" indent="0">
              <a:buNone/>
            </a:pPr>
            <a:r>
              <a:rPr lang="en-US" dirty="0"/>
              <a:t>If we try to analyze data in that state, it can lead to bugs in our code, be hard to read, and produce inaccurate or just straight-up bad analytics results.</a:t>
            </a:r>
          </a:p>
          <a:p>
            <a:pPr marL="139700" indent="0">
              <a:buNone/>
            </a:pPr>
            <a:r>
              <a:rPr lang="en-US" dirty="0"/>
              <a:t>Take a look at our example here: we’ve got missing values, inconsistent formatting in the phone numbers and conditions, and some fields showing up as None.</a:t>
            </a:r>
          </a:p>
          <a:p>
            <a:pPr marL="0" lvl="0" indent="0">
              <a:buNone/>
            </a:pPr>
            <a:r>
              <a:rPr lang="en-US" dirty="0"/>
              <a:t>To improve </a:t>
            </a:r>
            <a:r>
              <a:rPr lang="en-US" b="1" dirty="0"/>
              <a:t>data quality</a:t>
            </a:r>
            <a:r>
              <a:rPr lang="en-US" dirty="0"/>
              <a:t>, </a:t>
            </a:r>
            <a:r>
              <a:rPr lang="en-US" b="1" dirty="0"/>
              <a:t>readability</a:t>
            </a:r>
            <a:r>
              <a:rPr lang="en-US" dirty="0"/>
              <a:t>, and get more </a:t>
            </a:r>
            <a:r>
              <a:rPr lang="en-US" b="1" dirty="0"/>
              <a:t>reliable analytics</a:t>
            </a:r>
            <a:r>
              <a:rPr lang="en-US" dirty="0"/>
              <a:t>, we clean and normalize our data. That means removing duplicate values, dropping irrelevant data, transforming columns to be consistent, removing outliers that could skew our results, and fixing or filling in any missing data.</a:t>
            </a:r>
            <a:br>
              <a:rPr lang="en-US" dirty="0"/>
            </a:br>
            <a:br>
              <a:rPr lang="en-US" dirty="0"/>
            </a:br>
            <a:r>
              <a:rPr lang="en-US" dirty="0"/>
              <a:t>When cleaning a dataset, we want to focus on four main steps:</a:t>
            </a:r>
          </a:p>
          <a:p>
            <a:pPr marL="171450" lvl="0" indent="-171450"/>
            <a:r>
              <a:rPr lang="en-US" b="1" dirty="0"/>
              <a:t>Removal of Unwanted Observations:</a:t>
            </a:r>
            <a:r>
              <a:rPr lang="en-US" dirty="0"/>
              <a:t> Removing duplicates or irrelevant data.</a:t>
            </a:r>
          </a:p>
          <a:p>
            <a:pPr marL="171450" lvl="0" indent="-171450"/>
            <a:r>
              <a:rPr lang="en-US" b="1" dirty="0"/>
              <a:t>Fixing Structural Errors:</a:t>
            </a:r>
            <a:r>
              <a:rPr lang="en-US" dirty="0"/>
              <a:t> Correcting inconsistencies in the data format.</a:t>
            </a:r>
          </a:p>
          <a:p>
            <a:pPr marL="171450" lvl="0" indent="-171450"/>
            <a:r>
              <a:rPr lang="en-US" b="1" dirty="0"/>
              <a:t>Managing Outliers:</a:t>
            </a:r>
            <a:r>
              <a:rPr lang="en-US" dirty="0"/>
              <a:t> Removing or transforming outliers.</a:t>
            </a:r>
          </a:p>
          <a:p>
            <a:pPr marL="171450" lvl="0" indent="-171450"/>
            <a:r>
              <a:rPr lang="en-US" b="1" dirty="0"/>
              <a:t>Handling Missing Data:</a:t>
            </a:r>
            <a:r>
              <a:rPr lang="en-US" dirty="0"/>
              <a:t> Removing records with missing values.</a:t>
            </a:r>
          </a:p>
          <a:p>
            <a:pPr marL="139700" indent="0">
              <a:buNone/>
            </a:pPr>
            <a:endParaRPr lang="en-US" dirty="0"/>
          </a:p>
        </p:txBody>
      </p:sp>
    </p:spTree>
    <p:extLst>
      <p:ext uri="{BB962C8B-B14F-4D97-AF65-F5344CB8AC3E}">
        <p14:creationId xmlns:p14="http://schemas.microsoft.com/office/powerpoint/2010/main" val="33377850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A6C7F1-1A4D-192F-31D6-DDD5211EFA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2BE342-101A-7085-D15F-3A5DAEFF400C}"/>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25362011-B052-ABAE-A5A0-1B6BCDAE3853}"/>
              </a:ext>
            </a:extLst>
          </p:cNvPr>
          <p:cNvSpPr>
            <a:spLocks noGrp="1"/>
          </p:cNvSpPr>
          <p:nvPr>
            <p:ph type="body" idx="1"/>
          </p:nvPr>
        </p:nvSpPr>
        <p:spPr/>
        <p:txBody>
          <a:bodyPr/>
          <a:lstStyle/>
          <a:p>
            <a:pPr>
              <a:buNone/>
            </a:pPr>
            <a:endParaRPr lang="en-US" dirty="0"/>
          </a:p>
          <a:p>
            <a:pPr>
              <a:buNone/>
            </a:pPr>
            <a:r>
              <a:rPr lang="en-US" dirty="0" err="1"/>
              <a:t>Refernce</a:t>
            </a:r>
            <a:r>
              <a:rPr lang="en-US" dirty="0"/>
              <a:t>: </a:t>
            </a:r>
            <a:r>
              <a:rPr lang="en-US" dirty="0" err="1"/>
              <a:t>GeeksforGeeks</a:t>
            </a:r>
            <a:r>
              <a:rPr lang="en-US" dirty="0"/>
              <a:t>. (2023, December 21). </a:t>
            </a:r>
            <a:r>
              <a:rPr lang="en-US" i="1" dirty="0"/>
              <a:t>What is Feature Engineering?</a:t>
            </a:r>
            <a:r>
              <a:rPr lang="en-US" dirty="0"/>
              <a:t> </a:t>
            </a:r>
            <a:r>
              <a:rPr lang="en-US" dirty="0" err="1"/>
              <a:t>GeeksforGeeks</a:t>
            </a:r>
            <a:r>
              <a:rPr lang="en-US" dirty="0"/>
              <a:t>. </a:t>
            </a:r>
            <a:r>
              <a:rPr lang="en-US" dirty="0">
                <a:hlinkClick r:id="rId3"/>
              </a:rPr>
              <a:t>https://www.geeksforgeeks.org/what-is-feature-engineering/</a:t>
            </a:r>
            <a:endParaRPr lang="en-US" dirty="0"/>
          </a:p>
          <a:p>
            <a:pPr>
              <a:buNone/>
            </a:pPr>
            <a:r>
              <a:rPr lang="en-US" dirty="0"/>
              <a:t>Data Generated From: OpenAI. (2025). ChatGPT [Large language model]. </a:t>
            </a:r>
            <a:r>
              <a:rPr lang="en-US" dirty="0">
                <a:hlinkClick r:id="rId4"/>
              </a:rPr>
              <a:t>https://openai.com/chatgpt</a:t>
            </a:r>
            <a:endParaRPr lang="en-US" dirty="0"/>
          </a:p>
          <a:p>
            <a:pPr>
              <a:buNone/>
            </a:pPr>
            <a:endParaRPr lang="en-US" dirty="0"/>
          </a:p>
          <a:p>
            <a:pPr>
              <a:buNone/>
            </a:pPr>
            <a:r>
              <a:rPr lang="en-US" dirty="0"/>
              <a:t>Feature engineering is the process of creating new features or transforming existing ones that aren't already in the dataset. This helps improve the accuracy and performance of a machine learning model by highlighting important patterns and relationships.</a:t>
            </a:r>
          </a:p>
          <a:p>
            <a:pPr>
              <a:buNone/>
            </a:pPr>
            <a:r>
              <a:rPr lang="en-US" dirty="0"/>
              <a:t>Before we get deeper, let's talk about what a feature actually is. A feature (also called a variable or attribute) is some property of a data point that can be measured and used as input for a machine learning algorithm.</a:t>
            </a:r>
          </a:p>
          <a:p>
            <a:pPr>
              <a:buNone/>
            </a:pPr>
            <a:r>
              <a:rPr lang="en-US" dirty="0"/>
              <a:t>Feature engineering usually involves five steps:</a:t>
            </a:r>
          </a:p>
          <a:p>
            <a:pPr indent="-457200"/>
            <a:r>
              <a:rPr lang="en-US" b="1" dirty="0"/>
              <a:t>Feature Creation:</a:t>
            </a:r>
            <a:r>
              <a:rPr lang="en-US" dirty="0"/>
              <a:t> Building new features based on patterns and domain knowledge.</a:t>
            </a:r>
          </a:p>
          <a:p>
            <a:pPr indent="-457200"/>
            <a:r>
              <a:rPr lang="en-US" b="1" dirty="0"/>
              <a:t>Feature Transformation:</a:t>
            </a:r>
            <a:r>
              <a:rPr lang="en-US" dirty="0"/>
              <a:t> Changing features to make them more useful for the model, like through normalization, scaling, encoding, or mathematical transformations.</a:t>
            </a:r>
          </a:p>
          <a:p>
            <a:pPr indent="-457200"/>
            <a:r>
              <a:rPr lang="en-US" b="1" dirty="0"/>
              <a:t>Feature Extraction:</a:t>
            </a:r>
            <a:r>
              <a:rPr lang="en-US" dirty="0"/>
              <a:t> Creating new features by transforming, combining, or aggregating existing ones.</a:t>
            </a:r>
          </a:p>
          <a:p>
            <a:pPr indent="-457200"/>
            <a:r>
              <a:rPr lang="en-US" b="1" dirty="0"/>
              <a:t>Feature Selection:</a:t>
            </a:r>
            <a:r>
              <a:rPr lang="en-US" dirty="0"/>
              <a:t> Picking a subset of features to improve the model’s performance. This can be done using a filter method (choosing features with high correlation) or a wrapper method (selecting features that actually improve the model's performance).</a:t>
            </a:r>
          </a:p>
          <a:p>
            <a:pPr indent="-457200"/>
            <a:r>
              <a:rPr lang="en-US" b="1" dirty="0"/>
              <a:t>Feature Scaling:</a:t>
            </a:r>
            <a:r>
              <a:rPr lang="en-US" dirty="0"/>
              <a:t> Adjusting features so they’re on a similar scale, which helps the model learn better. This can include min-max scaling, standard scaling, or robust scaling.</a:t>
            </a:r>
          </a:p>
          <a:p>
            <a:pPr indent="-457200"/>
            <a:endParaRPr lang="en-US" dirty="0"/>
          </a:p>
          <a:p>
            <a:pPr marL="0" indent="0">
              <a:buNone/>
            </a:pPr>
            <a:r>
              <a:rPr lang="en-US" dirty="0"/>
              <a:t>Lets look at an example, we have a table of students and weather or not they are absent, instead of using 'yes' or 'no' we can use Feature Transformation to encode this feature to 1 and 0s, this simplifying the feature for a model and saves space.</a:t>
            </a:r>
            <a:br>
              <a:rPr lang="en-US" dirty="0"/>
            </a:br>
            <a:br>
              <a:rPr lang="en-US" dirty="0"/>
            </a:br>
            <a:r>
              <a:rPr lang="en-US" dirty="0"/>
              <a:t>In this case we will be using pandas .replace to replace the values in the Absent columns. </a:t>
            </a:r>
          </a:p>
          <a:p>
            <a:pPr marL="0" indent="0">
              <a:buNone/>
            </a:pPr>
            <a:endParaRPr lang="en-US" dirty="0"/>
          </a:p>
          <a:p>
            <a:pPr marL="0" indent="0">
              <a:buNone/>
            </a:pPr>
            <a:r>
              <a:rPr lang="en-US" dirty="0"/>
              <a:t>Speaker Notes:</a:t>
            </a:r>
          </a:p>
          <a:p>
            <a:pPr>
              <a:buNone/>
            </a:pPr>
            <a:r>
              <a:rPr lang="en-US" dirty="0"/>
              <a:t>“Once the data was clean, we created features that carried meaning beyond raw coordinates.</a:t>
            </a:r>
          </a:p>
          <a:p>
            <a:pPr>
              <a:buNone/>
            </a:pPr>
            <a:r>
              <a:rPr lang="en-US" dirty="0"/>
              <a:t>We began with </a:t>
            </a:r>
            <a:r>
              <a:rPr lang="en-US" b="1" dirty="0"/>
              <a:t>feature creation</a:t>
            </a:r>
            <a:r>
              <a:rPr lang="en-US" dirty="0"/>
              <a:t>—adding things like joint distances, angles, and direction vectors based on domain knowledge from motion studies.</a:t>
            </a:r>
          </a:p>
          <a:p>
            <a:pPr>
              <a:buNone/>
            </a:pPr>
            <a:r>
              <a:rPr lang="en-US" dirty="0"/>
              <a:t>We then applied </a:t>
            </a:r>
            <a:r>
              <a:rPr lang="en-US" b="1" dirty="0"/>
              <a:t>transformation</a:t>
            </a:r>
            <a:r>
              <a:rPr lang="en-US" dirty="0"/>
              <a:t> techniques like normalization and encoding to keep the values consistent and comparable across samples.</a:t>
            </a:r>
          </a:p>
          <a:p>
            <a:pPr>
              <a:buNone/>
            </a:pPr>
            <a:r>
              <a:rPr lang="en-US" dirty="0"/>
              <a:t>With </a:t>
            </a:r>
            <a:r>
              <a:rPr lang="en-US" b="1" dirty="0"/>
              <a:t>extraction</a:t>
            </a:r>
            <a:r>
              <a:rPr lang="en-US" dirty="0"/>
              <a:t>, we generated composite features by combining related joints—like left arm extension or body symmetry.</a:t>
            </a:r>
          </a:p>
          <a:p>
            <a:pPr>
              <a:buNone/>
            </a:pPr>
            <a:r>
              <a:rPr lang="en-US" b="1" dirty="0"/>
              <a:t>Selection</a:t>
            </a:r>
            <a:r>
              <a:rPr lang="en-US" dirty="0"/>
              <a:t> helped us reduce noise. We dropped redundant or non-informative features so our models would train faster and interpret more clearly.</a:t>
            </a:r>
          </a:p>
          <a:p>
            <a:pPr marL="139700" indent="0">
              <a:buNone/>
            </a:pPr>
            <a:r>
              <a:rPr lang="en-US" dirty="0"/>
              <a:t>And finally, </a:t>
            </a:r>
            <a:r>
              <a:rPr lang="en-US" b="1" dirty="0"/>
              <a:t>scaling</a:t>
            </a:r>
            <a:r>
              <a:rPr lang="en-US" dirty="0"/>
              <a:t> ensured that features like X/Y position and distance operated on the same range—improving stability in downstream ML.”</a:t>
            </a:r>
          </a:p>
          <a:p>
            <a:pPr marL="0" indent="0">
              <a:buNone/>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Lets look at an example, we have a table of students and weather or not they are absent, instead of using 'yes' or 'no’ words we can use Feature Transformation to encode 1 and 0s. This simplifies the feature for a model and it saves space. Pandas .replace() method is used to transform the Absent column values. </a:t>
            </a:r>
          </a:p>
          <a:p>
            <a:pPr marL="0" indent="0">
              <a:buNone/>
            </a:pPr>
            <a:endParaRPr lang="en-US" dirty="0"/>
          </a:p>
        </p:txBody>
      </p:sp>
    </p:spTree>
    <p:extLst>
      <p:ext uri="{BB962C8B-B14F-4D97-AF65-F5344CB8AC3E}">
        <p14:creationId xmlns:p14="http://schemas.microsoft.com/office/powerpoint/2010/main" val="28712157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A1D9DF-99E5-B728-62D5-2870F0129E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3578EB-97AA-D112-E046-AD5B32253393}"/>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5F5EC5C7-9904-5107-3450-B67E8E824A83}"/>
              </a:ext>
            </a:extLst>
          </p:cNvPr>
          <p:cNvSpPr>
            <a:spLocks noGrp="1"/>
          </p:cNvSpPr>
          <p:nvPr>
            <p:ph type="body" idx="1"/>
          </p:nvPr>
        </p:nvSpPr>
        <p:spPr/>
        <p:txBody>
          <a:bodyPr/>
          <a:lstStyle/>
          <a:p>
            <a:pPr>
              <a:buNone/>
            </a:pPr>
            <a:r>
              <a:rPr lang="en-US" i="1" dirty="0"/>
              <a:t>pandas documentation — pandas 2.2.3 documentation</a:t>
            </a:r>
            <a:r>
              <a:rPr lang="en-US" dirty="0"/>
              <a:t>. (n.d.). </a:t>
            </a:r>
            <a:r>
              <a:rPr lang="en-US" dirty="0">
                <a:hlinkClick r:id="rId3"/>
              </a:rPr>
              <a:t>https://pandas.pydata.org/docs/</a:t>
            </a:r>
            <a:endParaRPr lang="en-US" dirty="0"/>
          </a:p>
          <a:p>
            <a:pPr>
              <a:buNone/>
            </a:pPr>
            <a:endParaRPr lang="en-US" dirty="0"/>
          </a:p>
          <a:p>
            <a:pPr>
              <a:buNone/>
            </a:pPr>
            <a:r>
              <a:rPr lang="en-US" dirty="0"/>
              <a:t>Pandas provides a number of helpful tools and methods for </a:t>
            </a:r>
            <a:r>
              <a:rPr lang="en-US" b="1" dirty="0"/>
              <a:t>data cleaning</a:t>
            </a:r>
            <a:r>
              <a:rPr lang="en-US" dirty="0"/>
              <a:t> and </a:t>
            </a:r>
            <a:r>
              <a:rPr lang="en-US" b="1" dirty="0"/>
              <a:t>feature engineering</a:t>
            </a:r>
            <a:r>
              <a:rPr lang="en-US" dirty="0"/>
              <a:t>. Here are a few key ones:</a:t>
            </a:r>
          </a:p>
          <a:p>
            <a:pPr marL="171450" indent="-171450"/>
            <a:r>
              <a:rPr lang="en-US" dirty="0"/>
              <a:t>.</a:t>
            </a:r>
            <a:r>
              <a:rPr lang="en-US" dirty="0" err="1"/>
              <a:t>astype</a:t>
            </a:r>
            <a:r>
              <a:rPr lang="en-US" dirty="0"/>
              <a:t> – Converts a column’s data type to another type</a:t>
            </a:r>
          </a:p>
          <a:p>
            <a:pPr marL="171450" indent="-171450"/>
            <a:r>
              <a:rPr lang="en-US" dirty="0"/>
              <a:t>.replace – Replaces one or more values with another</a:t>
            </a:r>
          </a:p>
          <a:p>
            <a:pPr marL="171450" indent="-171450"/>
            <a:r>
              <a:rPr lang="en-US" dirty="0"/>
              <a:t>.apply – Applies a function to each value, column, or row</a:t>
            </a:r>
          </a:p>
          <a:p>
            <a:pPr marL="171450" indent="-171450"/>
            <a:r>
              <a:rPr lang="en-US" dirty="0"/>
              <a:t>.</a:t>
            </a:r>
            <a:r>
              <a:rPr lang="en-US" dirty="0" err="1"/>
              <a:t>dropna</a:t>
            </a:r>
            <a:r>
              <a:rPr lang="en-US" dirty="0"/>
              <a:t> – Removes rows with missing (</a:t>
            </a:r>
            <a:r>
              <a:rPr lang="en-US" dirty="0" err="1"/>
              <a:t>NaN</a:t>
            </a:r>
            <a:r>
              <a:rPr lang="en-US" dirty="0"/>
              <a:t>) values</a:t>
            </a:r>
          </a:p>
          <a:p>
            <a:pPr marL="171450" indent="-171450"/>
            <a:r>
              <a:rPr lang="en-US" dirty="0"/>
              <a:t>.drop – Removes one or more specified columns</a:t>
            </a:r>
          </a:p>
          <a:p>
            <a:pPr marL="171450" indent="-171450"/>
            <a:r>
              <a:rPr lang="en-US" dirty="0"/>
              <a:t>.</a:t>
            </a:r>
            <a:r>
              <a:rPr lang="en-US" dirty="0" err="1"/>
              <a:t>is_unique</a:t>
            </a:r>
            <a:r>
              <a:rPr lang="en-US" dirty="0"/>
              <a:t> – Returns True if all values in a column are unique</a:t>
            </a:r>
          </a:p>
          <a:p>
            <a:pPr marL="171450" indent="-171450"/>
            <a:r>
              <a:rPr lang="en-US" dirty="0"/>
              <a:t>.</a:t>
            </a:r>
            <a:r>
              <a:rPr lang="en-US" dirty="0" err="1"/>
              <a:t>drop_duplicates</a:t>
            </a:r>
            <a:r>
              <a:rPr lang="en-US" dirty="0"/>
              <a:t> – Removes duplicate rows from the </a:t>
            </a:r>
            <a:r>
              <a:rPr lang="en-US" dirty="0" err="1"/>
              <a:t>DataFrame</a:t>
            </a:r>
            <a:endParaRPr lang="en-US" dirty="0"/>
          </a:p>
          <a:p>
            <a:pPr marL="171450" indent="-171450"/>
            <a:endParaRPr lang="en-US" dirty="0"/>
          </a:p>
          <a:p>
            <a:pPr marL="171450" indent="-171450"/>
            <a:r>
              <a:rPr lang="en-US" dirty="0"/>
              <a:t>To </a:t>
            </a:r>
            <a:r>
              <a:rPr lang="en-US" b="1" dirty="0"/>
              <a:t>filter values</a:t>
            </a:r>
            <a:r>
              <a:rPr lang="en-US" dirty="0"/>
              <a:t> using </a:t>
            </a:r>
            <a:r>
              <a:rPr lang="en-US" b="1" dirty="0"/>
              <a:t>masking</a:t>
            </a:r>
            <a:r>
              <a:rPr lang="en-US" dirty="0"/>
              <a:t>, we access a </a:t>
            </a:r>
            <a:r>
              <a:rPr lang="en-US" dirty="0" err="1"/>
              <a:t>DataFrame</a:t>
            </a:r>
            <a:r>
              <a:rPr lang="en-US" dirty="0"/>
              <a:t> using bracket notation and pass a condition that returns a </a:t>
            </a:r>
            <a:r>
              <a:rPr lang="en-US" b="1" dirty="0"/>
              <a:t>Series of </a:t>
            </a:r>
            <a:r>
              <a:rPr lang="en-US" b="1" dirty="0" err="1"/>
              <a:t>boolean</a:t>
            </a:r>
            <a:r>
              <a:rPr lang="en-US" b="1" dirty="0"/>
              <a:t> values</a:t>
            </a:r>
            <a:r>
              <a:rPr lang="en-US" dirty="0"/>
              <a:t> (True or False for each row).</a:t>
            </a:r>
          </a:p>
          <a:p>
            <a:pPr>
              <a:buNone/>
            </a:pPr>
            <a:endParaRPr lang="en-US" dirty="0"/>
          </a:p>
          <a:p>
            <a:pPr>
              <a:buNone/>
            </a:pPr>
            <a:endParaRPr lang="en-US" dirty="0"/>
          </a:p>
          <a:p>
            <a:pPr marL="139700" indent="0">
              <a:buNone/>
            </a:pPr>
            <a:br>
              <a:rPr lang="en-US" dirty="0"/>
            </a:br>
            <a:br>
              <a:rPr lang="en-US" dirty="0"/>
            </a:br>
            <a:endParaRPr lang="en-US" dirty="0"/>
          </a:p>
        </p:txBody>
      </p:sp>
    </p:spTree>
    <p:extLst>
      <p:ext uri="{BB962C8B-B14F-4D97-AF65-F5344CB8AC3E}">
        <p14:creationId xmlns:p14="http://schemas.microsoft.com/office/powerpoint/2010/main" val="24664547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1802A7-CE2C-E40F-E60B-FAED0106A1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0F54EF-E17B-A394-8101-2C90318133AE}"/>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094ADCD0-01F0-AD27-EC75-52635DE1E7DD}"/>
              </a:ext>
            </a:extLst>
          </p:cNvPr>
          <p:cNvSpPr>
            <a:spLocks noGrp="1"/>
          </p:cNvSpPr>
          <p:nvPr>
            <p:ph type="body" idx="1"/>
          </p:nvPr>
        </p:nvSpPr>
        <p:spPr/>
        <p:txBody>
          <a:bodyPr/>
          <a:lstStyle/>
          <a:p>
            <a:pPr>
              <a:buNone/>
            </a:pPr>
            <a:r>
              <a:rPr lang="en-US" dirty="0" err="1"/>
              <a:t>Refernce</a:t>
            </a:r>
            <a:r>
              <a:rPr lang="en-US" dirty="0"/>
              <a:t>: </a:t>
            </a:r>
            <a:r>
              <a:rPr lang="en-US" dirty="0" err="1"/>
              <a:t>GeeksforGeeks</a:t>
            </a:r>
            <a:r>
              <a:rPr lang="en-US" dirty="0"/>
              <a:t>. </a:t>
            </a:r>
            <a:r>
              <a:rPr lang="en-US" i="1" dirty="0"/>
              <a:t>Indexing and selecting data — pandas 2.2.3 documentation</a:t>
            </a:r>
            <a:r>
              <a:rPr lang="en-US" dirty="0"/>
              <a:t>. (n.d.). </a:t>
            </a:r>
            <a:r>
              <a:rPr lang="en-US" dirty="0">
                <a:hlinkClick r:id="rId3"/>
              </a:rPr>
              <a:t>https://pandas.pydata.org/docs/user_guide/indexing.html</a:t>
            </a:r>
            <a:endParaRPr lang="en-US" dirty="0"/>
          </a:p>
          <a:p>
            <a:pPr>
              <a:buNone/>
            </a:pPr>
            <a:r>
              <a:rPr lang="en-US" dirty="0" err="1"/>
              <a:t>GeeksforGeeks</a:t>
            </a:r>
            <a:r>
              <a:rPr lang="en-US" dirty="0"/>
              <a:t>. (2024, December 4). </a:t>
            </a:r>
            <a:r>
              <a:rPr lang="en-US" i="1" dirty="0"/>
              <a:t>Indexing and Selecting Data with Pandas</a:t>
            </a:r>
            <a:r>
              <a:rPr lang="en-US" dirty="0"/>
              <a:t>. </a:t>
            </a:r>
            <a:r>
              <a:rPr lang="en-US" dirty="0" err="1"/>
              <a:t>GeeksforGeeks</a:t>
            </a:r>
            <a:r>
              <a:rPr lang="en-US" dirty="0"/>
              <a:t>. </a:t>
            </a:r>
            <a:r>
              <a:rPr lang="en-US" dirty="0">
                <a:hlinkClick r:id="rId4"/>
              </a:rPr>
              <a:t>https://www.geeksforgeeks.org/indexing-and-selecting-data-with-pandas/</a:t>
            </a:r>
            <a:endParaRPr lang="en-US" dirty="0"/>
          </a:p>
          <a:p>
            <a:pPr>
              <a:buNone/>
            </a:pPr>
            <a:r>
              <a:rPr lang="en-US" dirty="0"/>
              <a:t>Data Generated From: OpenAI. (2025). ChatGPT [Large language model]. </a:t>
            </a:r>
            <a:r>
              <a:rPr lang="en-US" dirty="0">
                <a:hlinkClick r:id="rId5"/>
              </a:rPr>
              <a:t>https://openai.com/chatgpt</a:t>
            </a:r>
            <a:endParaRPr lang="en-US" dirty="0"/>
          </a:p>
          <a:p>
            <a:pPr>
              <a:buNone/>
            </a:pPr>
            <a:endParaRPr lang="en-US" dirty="0"/>
          </a:p>
          <a:p>
            <a:pPr>
              <a:buNone/>
            </a:pPr>
            <a:r>
              <a:rPr lang="en-US" dirty="0"/>
              <a:t>In order to work with data or call any of the methods seen in our last slide, we need to select specific rows and columns from </a:t>
            </a:r>
            <a:r>
              <a:rPr lang="en-US" dirty="0" err="1"/>
              <a:t>DataFrames</a:t>
            </a:r>
            <a:r>
              <a:rPr lang="en-US" dirty="0"/>
              <a:t> abbreviated as </a:t>
            </a:r>
            <a:r>
              <a:rPr lang="en-US" dirty="0" err="1"/>
              <a:t>df</a:t>
            </a:r>
            <a:r>
              <a:rPr lang="en-US" dirty="0"/>
              <a:t>. </a:t>
            </a:r>
          </a:p>
          <a:p>
            <a:pPr>
              <a:buNone/>
            </a:pPr>
            <a:r>
              <a:rPr lang="en-US" dirty="0"/>
              <a:t>Bracket notation, or the indexing operator, is the most common and one of the easiest ways to select content. Let’s look at examples: </a:t>
            </a:r>
          </a:p>
          <a:p>
            <a:pPr>
              <a:buFont typeface="Calibri"/>
              <a:buChar char="-"/>
            </a:pPr>
            <a:r>
              <a:rPr lang="en-US" dirty="0" err="1"/>
              <a:t>df</a:t>
            </a:r>
            <a:r>
              <a:rPr lang="en-US" dirty="0"/>
              <a:t> with [“Name"] selects a single column. </a:t>
            </a:r>
          </a:p>
          <a:p>
            <a:pPr>
              <a:buFont typeface="Calibri"/>
              <a:buChar char="-"/>
            </a:pPr>
            <a:r>
              <a:rPr lang="en-US" dirty="0" err="1"/>
              <a:t>df</a:t>
            </a:r>
            <a:r>
              <a:rPr lang="en-US" dirty="0"/>
              <a:t> with [[“Appointment Date", “Condition"]] selects multiple columns, nested in square brackets</a:t>
            </a:r>
          </a:p>
          <a:p>
            <a:pPr marL="139700" indent="0">
              <a:buFont typeface="Calibri"/>
              <a:buNone/>
            </a:pPr>
            <a:r>
              <a:rPr lang="en-US" dirty="0"/>
              <a:t>In the example provided we can see both of these at work!</a:t>
            </a:r>
          </a:p>
          <a:p>
            <a:pPr marL="139700" indent="0">
              <a:buFont typeface="Calibri"/>
              <a:buNone/>
            </a:pPr>
            <a:endParaRPr lang="en-US" dirty="0"/>
          </a:p>
          <a:p>
            <a:pPr marL="139700" indent="0">
              <a:buFont typeface="Calibri"/>
              <a:buNone/>
            </a:pPr>
            <a:r>
              <a:rPr lang="en-US" dirty="0"/>
              <a:t>It's important to note that when we create a </a:t>
            </a:r>
            <a:r>
              <a:rPr lang="en-US" dirty="0" err="1"/>
              <a:t>DataFrame</a:t>
            </a:r>
            <a:r>
              <a:rPr lang="en-US" dirty="0"/>
              <a:t>, it has default indexes for its rows starting at 0. These indexes can be changed and manipulated, making selection and access a bit easier. </a:t>
            </a:r>
          </a:p>
          <a:p>
            <a:pPr>
              <a:buFont typeface="Calibri"/>
              <a:buChar char="-"/>
            </a:pPr>
            <a:r>
              <a:rPr lang="en-US" dirty="0"/>
              <a:t>.</a:t>
            </a:r>
            <a:r>
              <a:rPr lang="en-US" dirty="0" err="1"/>
              <a:t>set_index</a:t>
            </a:r>
            <a:r>
              <a:rPr lang="en-US" dirty="0"/>
              <a:t> – A handy method that lets us replace our </a:t>
            </a:r>
            <a:r>
              <a:rPr lang="en-US" dirty="0" err="1"/>
              <a:t>DataFrame’s</a:t>
            </a:r>
            <a:r>
              <a:rPr lang="en-US" dirty="0"/>
              <a:t> index with the values from another column or columns</a:t>
            </a:r>
          </a:p>
          <a:p>
            <a:pPr>
              <a:buFont typeface="Calibri"/>
              <a:buChar char="-"/>
            </a:pPr>
            <a:r>
              <a:rPr lang="en-US" dirty="0"/>
              <a:t>.</a:t>
            </a:r>
            <a:r>
              <a:rPr lang="en-US" dirty="0" err="1"/>
              <a:t>reset_index</a:t>
            </a:r>
            <a:r>
              <a:rPr lang="en-US" dirty="0"/>
              <a:t> – If you’re ever unhappy with your new index values, reset them. </a:t>
            </a:r>
          </a:p>
          <a:p>
            <a:pPr>
              <a:buNone/>
            </a:pPr>
            <a:endParaRPr lang="en-US" dirty="0"/>
          </a:p>
          <a:p>
            <a:pPr>
              <a:buNone/>
            </a:pPr>
            <a:r>
              <a:rPr lang="en-US" dirty="0"/>
              <a:t>I want to give a special mention to two helpful attributes that can be handy if you forget your index values or column names: </a:t>
            </a:r>
          </a:p>
          <a:p>
            <a:pPr>
              <a:buFont typeface="Calibri"/>
              <a:buChar char="-"/>
            </a:pPr>
            <a:r>
              <a:rPr lang="en-US" dirty="0"/>
              <a:t>.index – Returns the index values: the original numbers or whatever you replaced them with using </a:t>
            </a:r>
            <a:r>
              <a:rPr lang="en-US" dirty="0" err="1"/>
              <a:t>set_index</a:t>
            </a:r>
            <a:r>
              <a:rPr lang="en-US" dirty="0"/>
              <a:t>. </a:t>
            </a:r>
          </a:p>
          <a:p>
            <a:pPr>
              <a:buFont typeface="Calibri"/>
              <a:buChar char="-"/>
            </a:pPr>
            <a:r>
              <a:rPr lang="en-US" dirty="0"/>
              <a:t>.columns – Returns the names of all your columns. </a:t>
            </a:r>
          </a:p>
          <a:p>
            <a:pPr>
              <a:buNone/>
            </a:pPr>
            <a:endParaRPr lang="en-US" dirty="0"/>
          </a:p>
          <a:p>
            <a:pPr indent="0">
              <a:buNone/>
            </a:pPr>
            <a:endParaRPr lang="en-US" dirty="0"/>
          </a:p>
          <a:p>
            <a:pPr marL="139700" indent="0">
              <a:buNone/>
            </a:pPr>
            <a:br>
              <a:rPr lang="en-US" sz="3200" dirty="0"/>
            </a:br>
            <a:endParaRPr lang="en-US" sz="3200" dirty="0"/>
          </a:p>
        </p:txBody>
      </p:sp>
    </p:spTree>
    <p:extLst>
      <p:ext uri="{BB962C8B-B14F-4D97-AF65-F5344CB8AC3E}">
        <p14:creationId xmlns:p14="http://schemas.microsoft.com/office/powerpoint/2010/main" val="1717240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ACE9E1-021B-B26C-2DA0-5BFF14B470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CB708E-5D23-1394-F119-9F27E8D23093}"/>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DD0405FB-C576-AA47-1781-711ACC49304C}"/>
              </a:ext>
            </a:extLst>
          </p:cNvPr>
          <p:cNvSpPr>
            <a:spLocks noGrp="1"/>
          </p:cNvSpPr>
          <p:nvPr>
            <p:ph type="body" idx="1"/>
          </p:nvPr>
        </p:nvSpPr>
        <p:spPr/>
        <p:txBody>
          <a:bodyPr/>
          <a:lstStyle/>
          <a:p>
            <a:pPr>
              <a:buNone/>
            </a:pPr>
            <a:r>
              <a:rPr lang="en-US" dirty="0" err="1"/>
              <a:t>Refernce</a:t>
            </a:r>
            <a:r>
              <a:rPr lang="en-US" dirty="0"/>
              <a:t>: </a:t>
            </a:r>
            <a:r>
              <a:rPr lang="en-US" dirty="0" err="1"/>
              <a:t>GeeksforGeeks</a:t>
            </a:r>
            <a:r>
              <a:rPr lang="en-US" dirty="0"/>
              <a:t>. </a:t>
            </a:r>
            <a:r>
              <a:rPr lang="en-US" i="1" dirty="0"/>
              <a:t>Indexing and selecting data — pandas 2.2.3 documentation</a:t>
            </a:r>
            <a:r>
              <a:rPr lang="en-US" dirty="0"/>
              <a:t>. (n.d.). </a:t>
            </a:r>
            <a:r>
              <a:rPr lang="en-US" dirty="0">
                <a:hlinkClick r:id="rId3"/>
              </a:rPr>
              <a:t>https://pandas.pydata.org/docs/user_guide/indexing.html</a:t>
            </a:r>
            <a:endParaRPr lang="en-US" dirty="0"/>
          </a:p>
          <a:p>
            <a:pPr>
              <a:buNone/>
            </a:pPr>
            <a:r>
              <a:rPr lang="en-US" dirty="0" err="1"/>
              <a:t>GeeksforGeeks</a:t>
            </a:r>
            <a:r>
              <a:rPr lang="en-US" dirty="0"/>
              <a:t>. (2024, December 4). </a:t>
            </a:r>
            <a:r>
              <a:rPr lang="en-US" i="1" dirty="0"/>
              <a:t>Indexing and Selecting Data with Pandas</a:t>
            </a:r>
            <a:r>
              <a:rPr lang="en-US" dirty="0"/>
              <a:t>. </a:t>
            </a:r>
            <a:r>
              <a:rPr lang="en-US" dirty="0" err="1"/>
              <a:t>GeeksforGeeks</a:t>
            </a:r>
            <a:r>
              <a:rPr lang="en-US" dirty="0"/>
              <a:t>. </a:t>
            </a:r>
            <a:r>
              <a:rPr lang="en-US" dirty="0">
                <a:hlinkClick r:id="rId4"/>
              </a:rPr>
              <a:t>https://www.geeksforgeeks.org/indexing-and-selecting-data-with-pandas/</a:t>
            </a:r>
            <a:endParaRPr lang="en-US" dirty="0"/>
          </a:p>
          <a:p>
            <a:pPr>
              <a:buNone/>
            </a:pPr>
            <a:r>
              <a:rPr lang="en-US" dirty="0"/>
              <a:t>Data Generated From: OpenAI. (2025). ChatGPT [Large language model]. </a:t>
            </a:r>
            <a:r>
              <a:rPr lang="en-US" dirty="0">
                <a:hlinkClick r:id="rId5"/>
              </a:rPr>
              <a:t>https://openai.com/chatgpt</a:t>
            </a:r>
            <a:endParaRPr lang="en-US" dirty="0"/>
          </a:p>
          <a:p>
            <a:pPr>
              <a:buNone/>
            </a:pPr>
            <a:endParaRPr lang="en-US" dirty="0"/>
          </a:p>
          <a:p>
            <a:pPr>
              <a:buNone/>
            </a:pPr>
            <a:r>
              <a:rPr lang="en-US" dirty="0"/>
              <a:t>Selecting columns is helpful but we can also slice ranges or chunks of data from our </a:t>
            </a:r>
            <a:r>
              <a:rPr lang="en-US" dirty="0" err="1"/>
              <a:t>Dataframes</a:t>
            </a:r>
            <a:r>
              <a:rPr lang="en-US" dirty="0"/>
              <a:t> </a:t>
            </a:r>
          </a:p>
          <a:p>
            <a:pPr indent="0">
              <a:buNone/>
            </a:pPr>
            <a:r>
              <a:rPr lang="en-US" b="1" dirty="0"/>
              <a:t>.loc</a:t>
            </a:r>
            <a:r>
              <a:rPr lang="en-US" dirty="0"/>
              <a:t> is used to select specific rows.</a:t>
            </a:r>
            <a:br>
              <a:rPr lang="en-US" dirty="0"/>
            </a:br>
            <a:r>
              <a:rPr lang="en-US" dirty="0"/>
              <a:t> Since our rows are indexed by numbers in our example, we can use something like </a:t>
            </a:r>
            <a:r>
              <a:rPr lang="en-US" dirty="0" err="1"/>
              <a:t>df.loc</a:t>
            </a:r>
            <a:r>
              <a:rPr lang="en-US" dirty="0"/>
              <a:t>[0] to grab the first row.</a:t>
            </a:r>
          </a:p>
          <a:p>
            <a:pPr lvl="1"/>
            <a:r>
              <a:rPr lang="en-US" dirty="0"/>
              <a:t>To select a range of rows we can use bracket notation and our starting and ending </a:t>
            </a:r>
            <a:r>
              <a:rPr lang="en-US" dirty="0" err="1"/>
              <a:t>ponts</a:t>
            </a:r>
            <a:r>
              <a:rPr lang="en-US" dirty="0"/>
              <a:t> for our range. </a:t>
            </a:r>
            <a:r>
              <a:rPr lang="en-US" dirty="0" err="1"/>
              <a:t>df</a:t>
            </a:r>
            <a:r>
              <a:rPr lang="en-US" dirty="0"/>
              <a:t>[start, end]</a:t>
            </a:r>
          </a:p>
          <a:p>
            <a:pPr lvl="1"/>
            <a:r>
              <a:rPr lang="en-US" dirty="0"/>
              <a:t>To select multiple rows, nest square brackets and pass a list of the row numbers you want.</a:t>
            </a:r>
          </a:p>
          <a:p>
            <a:pPr lvl="1"/>
            <a:r>
              <a:rPr lang="en-US" dirty="0"/>
              <a:t>.loc can also select both rows and columns.  Inside a single pair of square brackets, pass two lists separated by a comma — the first for the rows, the second for the columns.</a:t>
            </a:r>
          </a:p>
          <a:p>
            <a:pPr lvl="1"/>
            <a:r>
              <a:rPr lang="en-US" dirty="0"/>
              <a:t>You can select all rows or columns by using a : in place of a list.</a:t>
            </a:r>
          </a:p>
          <a:p>
            <a:pPr>
              <a:buNone/>
            </a:pPr>
            <a:r>
              <a:rPr lang="en-US" dirty="0"/>
              <a:t>Other helpful methods include:</a:t>
            </a:r>
          </a:p>
          <a:p>
            <a:pPr marL="285750" indent="-285750"/>
            <a:r>
              <a:rPr lang="en-US" b="1" dirty="0"/>
              <a:t>.</a:t>
            </a:r>
            <a:r>
              <a:rPr lang="en-US" b="1" dirty="0" err="1"/>
              <a:t>iloc</a:t>
            </a:r>
            <a:r>
              <a:rPr lang="en-US" dirty="0"/>
              <a:t> — selects rows and columns strictly by their index positions (not labels). This method has the same syntax as .loc for selecting elements </a:t>
            </a:r>
          </a:p>
          <a:p>
            <a:pPr marL="285750" indent="-285750"/>
            <a:r>
              <a:rPr lang="en-US" b="1" dirty="0"/>
              <a:t>.head()</a:t>
            </a:r>
            <a:r>
              <a:rPr lang="en-US" dirty="0"/>
              <a:t> — returns top rows of the </a:t>
            </a:r>
            <a:r>
              <a:rPr lang="en-US" dirty="0" err="1"/>
              <a:t>DataFrame</a:t>
            </a:r>
            <a:r>
              <a:rPr lang="en-US" dirty="0"/>
              <a:t>; you can pass a number to control how many.</a:t>
            </a:r>
          </a:p>
          <a:p>
            <a:pPr marL="285750" indent="-285750"/>
            <a:r>
              <a:rPr lang="en-US" b="1" dirty="0"/>
              <a:t>.tail()</a:t>
            </a:r>
            <a:r>
              <a:rPr lang="en-US" dirty="0"/>
              <a:t> — works like .head() but returns rows from the bottom.</a:t>
            </a:r>
          </a:p>
          <a:p>
            <a:pPr indent="0">
              <a:buNone/>
            </a:pPr>
            <a:r>
              <a:rPr lang="en-US" dirty="0"/>
              <a:t>You can find even more methods in the Pandas documentation.</a:t>
            </a:r>
          </a:p>
        </p:txBody>
      </p:sp>
    </p:spTree>
    <p:extLst>
      <p:ext uri="{BB962C8B-B14F-4D97-AF65-F5344CB8AC3E}">
        <p14:creationId xmlns:p14="http://schemas.microsoft.com/office/powerpoint/2010/main" val="13993380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87416C-FA12-F889-AA5E-3C5511A7A8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EE0D8B-7117-8D67-8D55-8AB32B3B34A6}"/>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AC449B07-3E1E-8F8B-0E30-7FD3890B41E0}"/>
              </a:ext>
            </a:extLst>
          </p:cNvPr>
          <p:cNvSpPr>
            <a:spLocks noGrp="1"/>
          </p:cNvSpPr>
          <p:nvPr>
            <p:ph type="body" idx="1"/>
          </p:nvPr>
        </p:nvSpPr>
        <p:spPr/>
        <p:txBody>
          <a:bodyPr/>
          <a:lstStyle/>
          <a:p>
            <a:pPr>
              <a:buNone/>
            </a:pPr>
            <a:r>
              <a:rPr lang="en-US" dirty="0" err="1"/>
              <a:t>GeeksforGeeks</a:t>
            </a:r>
            <a:r>
              <a:rPr lang="en-US" dirty="0"/>
              <a:t>. (2024a, December 3). </a:t>
            </a:r>
            <a:r>
              <a:rPr lang="en-US" i="1" dirty="0"/>
              <a:t>Pandas </a:t>
            </a:r>
            <a:r>
              <a:rPr lang="en-US" i="1" dirty="0" err="1"/>
              <a:t>dataframe.groupby</a:t>
            </a:r>
            <a:r>
              <a:rPr lang="en-US" i="1" dirty="0"/>
              <a:t>() Method</a:t>
            </a:r>
            <a:r>
              <a:rPr lang="en-US" dirty="0"/>
              <a:t>. </a:t>
            </a:r>
            <a:r>
              <a:rPr lang="en-US" dirty="0" err="1"/>
              <a:t>GeeksforGeeks</a:t>
            </a:r>
            <a:r>
              <a:rPr lang="en-US" dirty="0"/>
              <a:t>. </a:t>
            </a:r>
            <a:r>
              <a:rPr lang="en-US" dirty="0">
                <a:hlinkClick r:id="rId3"/>
              </a:rPr>
              <a:t>https://www.geeksforgeeks.org/python-pandas-dataframe-groupby/</a:t>
            </a:r>
            <a:r>
              <a:rPr lang="en-US" dirty="0"/>
              <a:t>#</a:t>
            </a:r>
          </a:p>
          <a:p>
            <a:pPr>
              <a:buNone/>
            </a:pPr>
            <a:r>
              <a:rPr lang="en-US" dirty="0"/>
              <a:t>Data Generated From: OpenAI. (2025). ChatGPT [Large language model]. </a:t>
            </a:r>
            <a:r>
              <a:rPr lang="en-US" dirty="0">
                <a:hlinkClick r:id="rId4"/>
              </a:rPr>
              <a:t>https://openai.com/chatgpt</a:t>
            </a:r>
            <a:endParaRPr lang="en-US" dirty="0"/>
          </a:p>
          <a:p>
            <a:pPr>
              <a:buNone/>
            </a:pPr>
            <a:endParaRPr lang="en-US" dirty="0"/>
          </a:p>
          <a:p>
            <a:pPr>
              <a:buNone/>
            </a:pPr>
            <a:r>
              <a:rPr lang="en-US" dirty="0"/>
              <a:t>When we group by label, we are reorganizing our DataFrames into groups making way for better analysis.  </a:t>
            </a:r>
          </a:p>
          <a:p>
            <a:pPr>
              <a:buNone/>
            </a:pPr>
            <a:endParaRPr lang="en-US" dirty="0"/>
          </a:p>
          <a:p>
            <a:pPr>
              <a:buNone/>
            </a:pPr>
            <a:r>
              <a:rPr lang="en-US" b="0" dirty="0"/>
              <a:t>The </a:t>
            </a:r>
            <a:r>
              <a:rPr lang="en-US" b="1" dirty="0"/>
              <a:t>.</a:t>
            </a:r>
            <a:r>
              <a:rPr lang="en-US" b="1" dirty="0" err="1"/>
              <a:t>groupby</a:t>
            </a:r>
            <a:r>
              <a:rPr lang="en-US" b="1" dirty="0"/>
              <a:t>()</a:t>
            </a:r>
            <a:r>
              <a:rPr lang="en-US" dirty="0"/>
              <a:t> method works in three steps:</a:t>
            </a:r>
          </a:p>
          <a:p>
            <a:pPr marL="285750" indent="-285750"/>
            <a:r>
              <a:rPr lang="en-US" b="1" dirty="0"/>
              <a:t>Splitting</a:t>
            </a:r>
            <a:r>
              <a:rPr lang="en-US" dirty="0"/>
              <a:t> — Grouping the data based on a column/s, index, values, etc.</a:t>
            </a:r>
          </a:p>
          <a:p>
            <a:pPr marL="285750" indent="-285750"/>
            <a:r>
              <a:rPr lang="en-US" b="1" dirty="0"/>
              <a:t>Applying</a:t>
            </a:r>
            <a:r>
              <a:rPr lang="en-US" dirty="0"/>
              <a:t> — Performing aggregation, transformation, or filtering on each group, and</a:t>
            </a:r>
          </a:p>
          <a:p>
            <a:pPr marL="285750" indent="-285750"/>
            <a:r>
              <a:rPr lang="en-US" b="1" dirty="0"/>
              <a:t>Combining</a:t>
            </a:r>
            <a:r>
              <a:rPr lang="en-US" dirty="0"/>
              <a:t> — Bringing the results back together into a new </a:t>
            </a:r>
            <a:r>
              <a:rPr lang="en-US" dirty="0" err="1"/>
              <a:t>DataFrame</a:t>
            </a:r>
            <a:r>
              <a:rPr lang="en-US" dirty="0"/>
              <a:t>.</a:t>
            </a:r>
          </a:p>
          <a:p>
            <a:pPr marL="285750" indent="-285750"/>
            <a:endParaRPr lang="en-US" dirty="0"/>
          </a:p>
          <a:p>
            <a:pPr>
              <a:buNone/>
            </a:pPr>
            <a:r>
              <a:rPr lang="en-US" dirty="0"/>
              <a:t>In our example, we are splitting the data based on the </a:t>
            </a:r>
            <a:r>
              <a:rPr lang="en-US" b="1" dirty="0"/>
              <a:t>"Patient Name"</a:t>
            </a:r>
            <a:r>
              <a:rPr lang="en-US" dirty="0"/>
              <a:t> column using .groupby(). This method has a number of optional parameters for further customization. </a:t>
            </a:r>
            <a:br>
              <a:rPr lang="en-US" dirty="0"/>
            </a:br>
            <a:r>
              <a:rPr lang="en-US" dirty="0"/>
              <a:t> The .</a:t>
            </a:r>
            <a:r>
              <a:rPr lang="en-US" dirty="0" err="1"/>
              <a:t>agg</a:t>
            </a:r>
            <a:r>
              <a:rPr lang="en-US" dirty="0"/>
              <a:t>(), function takes an input that can include:</a:t>
            </a:r>
          </a:p>
          <a:p>
            <a:pPr marL="285750" indent="-285750"/>
            <a:r>
              <a:rPr lang="en-US" dirty="0"/>
              <a:t>The </a:t>
            </a:r>
            <a:r>
              <a:rPr lang="en-US" b="1" dirty="0"/>
              <a:t>new column name</a:t>
            </a:r>
            <a:r>
              <a:rPr lang="en-US" dirty="0"/>
              <a:t>,</a:t>
            </a:r>
          </a:p>
          <a:p>
            <a:pPr marL="285750" indent="-285750"/>
            <a:r>
              <a:rPr lang="en-US" dirty="0"/>
              <a:t>The </a:t>
            </a:r>
            <a:r>
              <a:rPr lang="en-US" b="1" dirty="0"/>
              <a:t>original column</a:t>
            </a:r>
            <a:r>
              <a:rPr lang="en-US" dirty="0"/>
              <a:t> to aggregate,</a:t>
            </a:r>
          </a:p>
          <a:p>
            <a:pPr marL="285750" indent="-285750"/>
            <a:r>
              <a:rPr lang="en-US" dirty="0"/>
              <a:t>And the </a:t>
            </a:r>
            <a:r>
              <a:rPr lang="en-US" b="1" dirty="0"/>
              <a:t>aggregation methods</a:t>
            </a:r>
            <a:r>
              <a:rPr lang="en-US" dirty="0"/>
              <a:t> to apply.</a:t>
            </a:r>
          </a:p>
          <a:p>
            <a:pPr indent="0">
              <a:buNone/>
            </a:pPr>
            <a:r>
              <a:rPr lang="en-US" dirty="0"/>
              <a:t>In this case, we are using sum and mean, which results in a new </a:t>
            </a:r>
            <a:r>
              <a:rPr lang="en-US" dirty="0" err="1"/>
              <a:t>DataFrame</a:t>
            </a:r>
            <a:r>
              <a:rPr lang="en-US" dirty="0"/>
              <a:t> saved into </a:t>
            </a:r>
            <a:r>
              <a:rPr lang="en-US" dirty="0" err="1"/>
              <a:t>bill_info</a:t>
            </a:r>
            <a:r>
              <a:rPr lang="en-US" dirty="0"/>
              <a:t>.</a:t>
            </a:r>
          </a:p>
          <a:p>
            <a:pPr marL="0" indent="0">
              <a:buNone/>
            </a:pPr>
            <a:endParaRPr lang="en-US" dirty="0"/>
          </a:p>
          <a:p>
            <a:pPr>
              <a:buNone/>
            </a:pPr>
            <a:r>
              <a:rPr lang="en-US" dirty="0"/>
              <a:t>In addition to .</a:t>
            </a:r>
            <a:r>
              <a:rPr lang="en-US" dirty="0" err="1"/>
              <a:t>agg</a:t>
            </a:r>
            <a:r>
              <a:rPr lang="en-US" dirty="0"/>
              <a:t>, .</a:t>
            </a:r>
            <a:r>
              <a:rPr lang="en-US" dirty="0" err="1"/>
              <a:t>groupby</a:t>
            </a:r>
            <a:r>
              <a:rPr lang="en-US" dirty="0"/>
              <a:t>() can also be used with </a:t>
            </a:r>
            <a:br>
              <a:rPr lang="en-US" dirty="0"/>
            </a:br>
            <a:r>
              <a:rPr lang="en-US" b="1" dirty="0"/>
              <a:t>transform</a:t>
            </a:r>
            <a:r>
              <a:rPr lang="en-US" dirty="0"/>
              <a:t>, which mutates the </a:t>
            </a:r>
            <a:r>
              <a:rPr lang="en-US" dirty="0" err="1"/>
              <a:t>DataFrame</a:t>
            </a:r>
            <a:r>
              <a:rPr lang="en-US" dirty="0"/>
              <a:t> with specific operations, and </a:t>
            </a:r>
            <a:br>
              <a:rPr lang="en-US" dirty="0"/>
            </a:br>
            <a:r>
              <a:rPr lang="en-US" b="1" dirty="0"/>
              <a:t>filter</a:t>
            </a:r>
            <a:r>
              <a:rPr lang="en-US" dirty="0"/>
              <a:t>, which filters out content based on a condition.</a:t>
            </a:r>
          </a:p>
          <a:p>
            <a:pPr marL="139700" indent="0">
              <a:buNone/>
            </a:pPr>
            <a:endParaRPr lang="en-US" sz="3200" dirty="0"/>
          </a:p>
        </p:txBody>
      </p:sp>
    </p:spTree>
    <p:extLst>
      <p:ext uri="{BB962C8B-B14F-4D97-AF65-F5344CB8AC3E}">
        <p14:creationId xmlns:p14="http://schemas.microsoft.com/office/powerpoint/2010/main" val="12088858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“Now that we’ve structured and transformed the data, let’s bring it to life with visualizations and numeric integration tools.”</a:t>
            </a:r>
          </a:p>
          <a:p>
            <a:pPr marL="139700" indent="0">
              <a:buNone/>
            </a:pPr>
            <a:endParaRPr lang="en-US" dirty="0"/>
          </a:p>
        </p:txBody>
      </p:sp>
    </p:spTree>
    <p:extLst>
      <p:ext uri="{BB962C8B-B14F-4D97-AF65-F5344CB8AC3E}">
        <p14:creationId xmlns:p14="http://schemas.microsoft.com/office/powerpoint/2010/main" val="15367211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FC5BB8-4D77-A453-7DFE-B5DBE5596C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68E9DF-55B7-259F-E629-D5442F0CA538}"/>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9E73183F-A731-5702-CB9D-4D64DAFE2810}"/>
              </a:ext>
            </a:extLst>
          </p:cNvPr>
          <p:cNvSpPr>
            <a:spLocks noGrp="1"/>
          </p:cNvSpPr>
          <p:nvPr>
            <p:ph type="body" idx="1"/>
          </p:nvPr>
        </p:nvSpPr>
        <p:spPr/>
        <p:txBody>
          <a:bodyPr/>
          <a:lstStyle/>
          <a:p>
            <a:pPr>
              <a:buNone/>
            </a:pPr>
            <a:r>
              <a:rPr lang="en-US" dirty="0" err="1"/>
              <a:t>GeeksforGeeks</a:t>
            </a:r>
            <a:r>
              <a:rPr lang="en-US" dirty="0"/>
              <a:t>. (2024a, July 22). </a:t>
            </a:r>
            <a:r>
              <a:rPr lang="en-US" i="1" dirty="0"/>
              <a:t>Difference between Pandas VS NumPy</a:t>
            </a:r>
            <a:r>
              <a:rPr lang="en-US" dirty="0"/>
              <a:t>. </a:t>
            </a:r>
            <a:r>
              <a:rPr lang="en-US" dirty="0" err="1"/>
              <a:t>GeeksforGeeks</a:t>
            </a:r>
            <a:r>
              <a:rPr lang="en-US" dirty="0"/>
              <a:t>. </a:t>
            </a:r>
            <a:r>
              <a:rPr lang="en-US" dirty="0">
                <a:hlinkClick r:id="rId3"/>
              </a:rPr>
              <a:t>https://www.geeksforgeeks.org/difference-between-pandas-vs-numpy/</a:t>
            </a:r>
            <a:endParaRPr lang="en-US" dirty="0"/>
          </a:p>
          <a:p>
            <a:pPr>
              <a:buNone/>
            </a:pPr>
            <a:r>
              <a:rPr lang="en-US" dirty="0"/>
              <a:t>IBM Technology. (2023, April 12). </a:t>
            </a:r>
            <a:r>
              <a:rPr lang="en-US" i="1" dirty="0"/>
              <a:t>NumPy vs Pandas</a:t>
            </a:r>
            <a:r>
              <a:rPr lang="en-US" dirty="0"/>
              <a:t> [Video]. YouTube. </a:t>
            </a:r>
            <a:r>
              <a:rPr lang="en-US" dirty="0">
                <a:hlinkClick r:id="rId4"/>
              </a:rPr>
              <a:t>https://www.youtube.com/watch?v=KHoEbRH46Zk</a:t>
            </a:r>
            <a:endParaRPr lang="en-US" dirty="0"/>
          </a:p>
          <a:p>
            <a:pPr>
              <a:buNone/>
            </a:pPr>
            <a:r>
              <a:rPr lang="en-US" dirty="0"/>
              <a:t>Data Generated From: OpenAI. (2025). ChatGPT [Large language model]. </a:t>
            </a:r>
            <a:r>
              <a:rPr lang="en-US" dirty="0">
                <a:hlinkClick r:id="rId5"/>
              </a:rPr>
              <a:t>https://openai.com/chatgpt</a:t>
            </a:r>
            <a:endParaRPr lang="en-US" dirty="0"/>
          </a:p>
          <a:p>
            <a:pPr>
              <a:buNone/>
            </a:pPr>
            <a:r>
              <a:rPr lang="en-US" dirty="0"/>
              <a:t>Pandas is a powerful tool for data analysis and manipulation, built on top of a library called NumPy, which specializes in numerical calculations, linear algebra, and working with multidimensional arrays. While Pandas excels at handling tabular data, NumPy is ideal for performing numerical operations.</a:t>
            </a:r>
          </a:p>
          <a:p>
            <a:pPr>
              <a:buNone/>
            </a:pPr>
            <a:r>
              <a:rPr lang="en-US" dirty="0"/>
              <a:t>In our example, we can use NumPy's .sqrt() function to calculate distances between points and add those values to our </a:t>
            </a:r>
            <a:r>
              <a:rPr lang="en-US" dirty="0" err="1"/>
              <a:t>DataFrame</a:t>
            </a:r>
            <a:r>
              <a:rPr lang="en-US" dirty="0"/>
              <a:t> as part of feature engineering.</a:t>
            </a:r>
          </a:p>
          <a:p>
            <a:pPr>
              <a:buNone/>
            </a:pPr>
            <a:r>
              <a:rPr lang="en-US" b="1" dirty="0"/>
              <a:t>Other helpful NumPy functions include:</a:t>
            </a:r>
            <a:endParaRPr lang="en-US" dirty="0"/>
          </a:p>
          <a:p>
            <a:pPr marL="171450" indent="-171450"/>
            <a:r>
              <a:rPr lang="en-US" dirty="0" err="1"/>
              <a:t>np.mean</a:t>
            </a:r>
            <a:r>
              <a:rPr lang="en-US" dirty="0"/>
              <a:t>() – calculates the mean of values</a:t>
            </a:r>
          </a:p>
          <a:p>
            <a:pPr marL="171450" indent="-171450"/>
            <a:r>
              <a:rPr lang="en-US" dirty="0" err="1"/>
              <a:t>np.median</a:t>
            </a:r>
            <a:r>
              <a:rPr lang="en-US" dirty="0"/>
              <a:t>() – calculates the median</a:t>
            </a:r>
          </a:p>
          <a:p>
            <a:pPr marL="171450" indent="-171450"/>
            <a:r>
              <a:rPr lang="en-US" dirty="0" err="1"/>
              <a:t>np.abs</a:t>
            </a:r>
            <a:r>
              <a:rPr lang="en-US" dirty="0"/>
              <a:t>() – returns absolute values</a:t>
            </a:r>
          </a:p>
          <a:p>
            <a:pPr marL="171450" indent="-171450"/>
            <a:r>
              <a:rPr lang="en-US" dirty="0"/>
              <a:t>np.log() – applies logarithm</a:t>
            </a:r>
          </a:p>
          <a:p>
            <a:pPr marL="171450" indent="-171450"/>
            <a:r>
              <a:rPr lang="en-US" dirty="0" err="1"/>
              <a:t>np.exp</a:t>
            </a:r>
            <a:r>
              <a:rPr lang="en-US" dirty="0"/>
              <a:t>() – Calculates the exponential</a:t>
            </a:r>
          </a:p>
          <a:p>
            <a:pPr marL="171450" indent="-171450"/>
            <a:r>
              <a:rPr lang="en-US" dirty="0" err="1"/>
              <a:t>np.round</a:t>
            </a:r>
            <a:r>
              <a:rPr lang="en-US" dirty="0"/>
              <a:t>() – rounds values</a:t>
            </a:r>
          </a:p>
          <a:p>
            <a:pPr marL="171450" indent="-171450"/>
            <a:r>
              <a:rPr lang="en-US" dirty="0" err="1"/>
              <a:t>np.sum</a:t>
            </a:r>
            <a:r>
              <a:rPr lang="en-US" dirty="0"/>
              <a:t>() – sums values</a:t>
            </a:r>
          </a:p>
          <a:p>
            <a:pPr marL="171450" indent="-171450"/>
            <a:r>
              <a:rPr lang="en-US" dirty="0"/>
              <a:t>If we need to convert our </a:t>
            </a:r>
            <a:r>
              <a:rPr lang="en-US" dirty="0" err="1"/>
              <a:t>DataFrame</a:t>
            </a:r>
            <a:r>
              <a:rPr lang="en-US" dirty="0"/>
              <a:t> to a NumPy array—for performance reasons or to use with other machine learning libraries—we can use </a:t>
            </a:r>
            <a:r>
              <a:rPr lang="en-US" dirty="0" err="1"/>
              <a:t>df.to_numpy</a:t>
            </a:r>
            <a:r>
              <a:rPr lang="en-US" dirty="0"/>
              <a:t>() to do so easily.</a:t>
            </a:r>
          </a:p>
          <a:p>
            <a:pPr>
              <a:buNone/>
            </a:pPr>
            <a:endParaRPr lang="en-US" dirty="0"/>
          </a:p>
          <a:p>
            <a:pPr>
              <a:buNone/>
            </a:pPr>
            <a:r>
              <a:rPr lang="en-US" dirty="0"/>
              <a:t>Speaker Notes:</a:t>
            </a:r>
          </a:p>
          <a:p>
            <a:pPr>
              <a:buNone/>
            </a:pPr>
            <a:r>
              <a:rPr lang="en-US" dirty="0"/>
              <a:t>“Pandas structured our pose data—but NumPy gave us the numerical muscle to extract more insight.</a:t>
            </a:r>
          </a:p>
          <a:p>
            <a:pPr>
              <a:buNone/>
            </a:pPr>
            <a:r>
              <a:rPr lang="en-US" dirty="0"/>
              <a:t>We used </a:t>
            </a:r>
            <a:r>
              <a:rPr lang="en-US" dirty="0" err="1"/>
              <a:t>np.mean</a:t>
            </a:r>
            <a:r>
              <a:rPr lang="en-US" dirty="0"/>
              <a:t>() and </a:t>
            </a:r>
            <a:r>
              <a:rPr lang="en-US" dirty="0" err="1"/>
              <a:t>np.median</a:t>
            </a:r>
            <a:r>
              <a:rPr lang="en-US" dirty="0"/>
              <a:t>() to smooth values over time, especially in cases where joint coordinates fluctuated unexpectedly between frames.</a:t>
            </a:r>
          </a:p>
          <a:p>
            <a:pPr>
              <a:buNone/>
            </a:pPr>
            <a:r>
              <a:rPr lang="en-US" dirty="0" err="1"/>
              <a:t>np.abs</a:t>
            </a:r>
            <a:r>
              <a:rPr lang="en-US" dirty="0"/>
              <a:t>() was useful for isolating magnitude regardless of direction—helpful in tracking net joint movement.</a:t>
            </a:r>
          </a:p>
          <a:p>
            <a:pPr>
              <a:buNone/>
            </a:pPr>
            <a:r>
              <a:rPr lang="en-US" dirty="0"/>
              <a:t>np.log() and </a:t>
            </a:r>
            <a:r>
              <a:rPr lang="en-US" dirty="0" err="1"/>
              <a:t>np.exp</a:t>
            </a:r>
            <a:r>
              <a:rPr lang="en-US" dirty="0"/>
              <a:t>() may seem more mathematical than motion-specific, but they were useful in data normalization and, in future phases, they’ll support activation scaling or confidence modeling—especially when we're working with probability-weighted pose data.</a:t>
            </a:r>
          </a:p>
          <a:p>
            <a:pPr>
              <a:buNone/>
            </a:pPr>
            <a:r>
              <a:rPr lang="en-US" dirty="0" err="1"/>
              <a:t>np.round</a:t>
            </a:r>
            <a:r>
              <a:rPr lang="en-US" dirty="0"/>
              <a:t>() helped with visual clarity when we needed to compress decimals, and </a:t>
            </a:r>
            <a:r>
              <a:rPr lang="en-US" dirty="0" err="1"/>
              <a:t>np.sum</a:t>
            </a:r>
            <a:r>
              <a:rPr lang="en-US" dirty="0"/>
              <a:t>() gave us joint travel totals across multi-frame segments.</a:t>
            </a:r>
          </a:p>
          <a:p>
            <a:pPr>
              <a:buNone/>
            </a:pPr>
            <a:r>
              <a:rPr lang="en-US" dirty="0"/>
              <a:t>Finally, that bottom line—</a:t>
            </a:r>
            <a:r>
              <a:rPr lang="en-US" dirty="0" err="1"/>
              <a:t>df.to_numpy</a:t>
            </a:r>
            <a:r>
              <a:rPr lang="en-US" dirty="0"/>
              <a:t>()—was our bridge between Pandas and NumPy. It let us pass our clean </a:t>
            </a:r>
            <a:r>
              <a:rPr lang="en-US" dirty="0" err="1"/>
              <a:t>DataFrame</a:t>
            </a:r>
            <a:r>
              <a:rPr lang="en-US" dirty="0"/>
              <a:t> directly into NumPy arrays for efficient computation, like calculating distance between shoulders or step length across a frame window.</a:t>
            </a:r>
          </a:p>
          <a:p>
            <a:pPr marL="139700" indent="0">
              <a:buNone/>
            </a:pPr>
            <a:r>
              <a:rPr lang="en-US" dirty="0"/>
              <a:t>Together, Pandas and NumPy let us manage both the structure and the math in our pose pipeline—without redundancy.”</a:t>
            </a:r>
          </a:p>
          <a:p>
            <a:pPr>
              <a:buNone/>
            </a:pPr>
            <a:r>
              <a:rPr lang="en-US" dirty="0"/>
              <a:t>In our example, we can use NumPy's .sqrt() function to calculate distances between points and add those values to our </a:t>
            </a:r>
            <a:r>
              <a:rPr lang="en-US" dirty="0" err="1"/>
              <a:t>DataFrame</a:t>
            </a:r>
            <a:r>
              <a:rPr lang="en-US" dirty="0"/>
              <a:t> as part of feature engineering.</a:t>
            </a:r>
          </a:p>
          <a:p>
            <a:pPr marL="139700" indent="0">
              <a:buNone/>
            </a:pPr>
            <a:endParaRPr lang="en-US" dirty="0"/>
          </a:p>
          <a:p>
            <a:pPr marL="139700" indent="0">
              <a:buNone/>
            </a:pPr>
            <a:endParaRPr lang="en-US" dirty="0"/>
          </a:p>
        </p:txBody>
      </p:sp>
    </p:spTree>
    <p:extLst>
      <p:ext uri="{BB962C8B-B14F-4D97-AF65-F5344CB8AC3E}">
        <p14:creationId xmlns:p14="http://schemas.microsoft.com/office/powerpoint/2010/main" val="17673712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353D40-432A-E97B-31EB-5417B33EAD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F76049-D188-4F9E-EABC-9FA37C901B7A}"/>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D19E1B67-4D50-13B5-8D2C-DB959326A4A8}"/>
              </a:ext>
            </a:extLst>
          </p:cNvPr>
          <p:cNvSpPr>
            <a:spLocks noGrp="1"/>
          </p:cNvSpPr>
          <p:nvPr>
            <p:ph type="body" idx="1"/>
          </p:nvPr>
        </p:nvSpPr>
        <p:spPr/>
        <p:txBody>
          <a:bodyPr/>
          <a:lstStyle/>
          <a:p>
            <a:pPr>
              <a:buNone/>
            </a:pPr>
            <a:r>
              <a:rPr lang="en-US" i="1" dirty="0"/>
              <a:t>W3Schools.com</a:t>
            </a:r>
            <a:r>
              <a:rPr lang="en-US" dirty="0"/>
              <a:t>. (n.d.-d). </a:t>
            </a:r>
            <a:r>
              <a:rPr lang="en-US" dirty="0">
                <a:hlinkClick r:id="rId3"/>
              </a:rPr>
              <a:t>https://www.w3schools.com/python/matplotlib_plotting.asp</a:t>
            </a:r>
            <a:endParaRPr lang="en-US" dirty="0"/>
          </a:p>
          <a:p>
            <a:pPr>
              <a:buNone/>
            </a:pPr>
            <a:r>
              <a:rPr lang="en-US" dirty="0" err="1"/>
              <a:t>GeeksforGeeks</a:t>
            </a:r>
            <a:r>
              <a:rPr lang="en-US" dirty="0"/>
              <a:t>. (2025a, January 17). </a:t>
            </a:r>
            <a:r>
              <a:rPr lang="en-US" i="1" dirty="0"/>
              <a:t>Data Visualization with Pandas</a:t>
            </a:r>
            <a:r>
              <a:rPr lang="en-US" dirty="0"/>
              <a:t>. </a:t>
            </a:r>
            <a:r>
              <a:rPr lang="en-US" dirty="0" err="1"/>
              <a:t>GeeksforGeeks</a:t>
            </a:r>
            <a:r>
              <a:rPr lang="en-US" dirty="0"/>
              <a:t>. </a:t>
            </a:r>
            <a:r>
              <a:rPr lang="en-US" dirty="0">
                <a:hlinkClick r:id="rId4"/>
              </a:rPr>
              <a:t>https://www.geeksforgeeks.org/pandas-built-in-data-visualization-ml/</a:t>
            </a:r>
            <a:endParaRPr lang="en-US" dirty="0"/>
          </a:p>
          <a:p>
            <a:pPr>
              <a:buNone/>
            </a:pPr>
            <a:endParaRPr lang="en-US" b="1" dirty="0"/>
          </a:p>
          <a:p>
            <a:pPr>
              <a:buNone/>
            </a:pPr>
            <a:r>
              <a:rPr lang="en-US" b="1" dirty="0"/>
              <a:t>Data visualization</a:t>
            </a:r>
            <a:r>
              <a:rPr lang="en-US" dirty="0"/>
              <a:t> allows us to transform raw data into a visual format, making it easier to spot trends, patterns, and correlations.</a:t>
            </a:r>
          </a:p>
          <a:p>
            <a:pPr>
              <a:buNone/>
            </a:pPr>
            <a:r>
              <a:rPr lang="en-US" dirty="0"/>
              <a:t>While we’ve seen how Pandas can clean and organize data, it can also create highly customizable visualizations  including histograms, box plots, and scatter plots with the help of a library called </a:t>
            </a:r>
            <a:r>
              <a:rPr lang="en-US" b="1" dirty="0"/>
              <a:t>Matplotlib</a:t>
            </a:r>
            <a:r>
              <a:rPr lang="en-US" dirty="0"/>
              <a:t>.</a:t>
            </a:r>
          </a:p>
          <a:p>
            <a:pPr>
              <a:buNone/>
            </a:pPr>
            <a:r>
              <a:rPr lang="en-US" dirty="0"/>
              <a:t>In this example, we’ve extracted bi-monthly sales data from a </a:t>
            </a:r>
            <a:r>
              <a:rPr lang="en-US" dirty="0" err="1"/>
              <a:t>DataFrame</a:t>
            </a:r>
            <a:r>
              <a:rPr lang="en-US" dirty="0"/>
              <a:t> into a variable called </a:t>
            </a:r>
            <a:r>
              <a:rPr lang="en-US" dirty="0" err="1"/>
              <a:t>bimonthly_sales</a:t>
            </a:r>
            <a:r>
              <a:rPr lang="en-US" dirty="0"/>
              <a:t>. Using .plot() returns an object representing the chart. We’re customizing it by setting attributes like kind, marker, </a:t>
            </a:r>
            <a:r>
              <a:rPr lang="en-US" dirty="0" err="1"/>
              <a:t>figsize</a:t>
            </a:r>
            <a:r>
              <a:rPr lang="en-US" dirty="0"/>
              <a:t> (which sets the frame size), title, and color. We’re also using methods to set the y-axis label to </a:t>
            </a:r>
            <a:r>
              <a:rPr lang="en-US" b="1" dirty="0"/>
              <a:t>"Total Sales"</a:t>
            </a:r>
            <a:r>
              <a:rPr lang="en-US" dirty="0"/>
              <a:t> and to define the tick marks on the x-axis based on the number of data points we have.</a:t>
            </a:r>
          </a:p>
          <a:p>
            <a:pPr>
              <a:buNone/>
            </a:pPr>
            <a:r>
              <a:rPr lang="en-US" dirty="0"/>
              <a:t>Other helpful methods include, .show which will display the diagram and .legend to explain the symbols.</a:t>
            </a:r>
          </a:p>
          <a:p>
            <a:pPr>
              <a:buNone/>
            </a:pPr>
            <a:endParaRPr lang="en-US" dirty="0"/>
          </a:p>
          <a:p>
            <a:pPr marL="139700" indent="0">
              <a:buNone/>
            </a:pPr>
            <a:endParaRPr lang="en-US" dirty="0"/>
          </a:p>
        </p:txBody>
      </p:sp>
    </p:spTree>
    <p:extLst>
      <p:ext uri="{BB962C8B-B14F-4D97-AF65-F5344CB8AC3E}">
        <p14:creationId xmlns:p14="http://schemas.microsoft.com/office/powerpoint/2010/main" val="18085447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2583F2-69DE-7E5E-25E6-BE8FBB575D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4C4500-670A-7CBD-F0C2-52945CF0EA26}"/>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9D91B077-B990-7552-5E76-309A6E4C3579}"/>
              </a:ext>
            </a:extLst>
          </p:cNvPr>
          <p:cNvSpPr>
            <a:spLocks noGrp="1"/>
          </p:cNvSpPr>
          <p:nvPr>
            <p:ph type="body" idx="1"/>
          </p:nvPr>
        </p:nvSpPr>
        <p:spPr/>
        <p:txBody>
          <a:bodyPr/>
          <a:lstStyle/>
          <a:p>
            <a:pPr>
              <a:buNone/>
            </a:pPr>
            <a:r>
              <a:rPr lang="en-US" dirty="0" err="1"/>
              <a:t>Reference:</a:t>
            </a:r>
            <a:r>
              <a:rPr lang="en-US" i="1" dirty="0" err="1"/>
              <a:t>How</a:t>
            </a:r>
            <a:r>
              <a:rPr lang="en-US" i="1" dirty="0"/>
              <a:t> to handle time series data with ease — pandas 2.2.3 documentation</a:t>
            </a:r>
            <a:r>
              <a:rPr lang="en-US" dirty="0"/>
              <a:t>. (n.d.). </a:t>
            </a:r>
            <a:r>
              <a:rPr lang="en-US" dirty="0">
                <a:hlinkClick r:id="rId3"/>
              </a:rPr>
              <a:t>https://pandas.pydata.org/docs/getting_started/intro_tutorials/09_timeseries.html</a:t>
            </a:r>
            <a:endParaRPr lang="en-US" dirty="0"/>
          </a:p>
          <a:p>
            <a:pPr>
              <a:buNone/>
            </a:pPr>
            <a:r>
              <a:rPr lang="en-US" dirty="0" err="1"/>
              <a:t>GeeksforGeeks</a:t>
            </a:r>
            <a:r>
              <a:rPr lang="en-US" dirty="0"/>
              <a:t>. (2025a, January 17). </a:t>
            </a:r>
            <a:r>
              <a:rPr lang="en-US" i="1" dirty="0"/>
              <a:t>Data Visualization with Pandas</a:t>
            </a:r>
            <a:r>
              <a:rPr lang="en-US" dirty="0"/>
              <a:t>. </a:t>
            </a:r>
            <a:r>
              <a:rPr lang="en-US" dirty="0" err="1"/>
              <a:t>GeeksforGeeks</a:t>
            </a:r>
            <a:r>
              <a:rPr lang="en-US" dirty="0"/>
              <a:t>. </a:t>
            </a:r>
            <a:r>
              <a:rPr lang="en-US" dirty="0">
                <a:hlinkClick r:id="rId4"/>
              </a:rPr>
              <a:t>https://www.geeksforgeeks.org/pandas-built-in-data-visualization-ml/</a:t>
            </a:r>
            <a:endParaRPr lang="en-US" dirty="0"/>
          </a:p>
          <a:p>
            <a:pPr>
              <a:buNone/>
            </a:pPr>
            <a:endParaRPr lang="en-US" dirty="0"/>
          </a:p>
          <a:p>
            <a:pPr>
              <a:buNone/>
            </a:pPr>
            <a:r>
              <a:rPr lang="en-US" dirty="0"/>
              <a:t>Let’s say we’re working with data that includes time values or timestamps. We can use Pandas slicing to select specific date ranges from that data.</a:t>
            </a:r>
          </a:p>
          <a:p>
            <a:pPr>
              <a:buNone/>
            </a:pPr>
            <a:r>
              <a:rPr lang="en-US" dirty="0"/>
              <a:t>While it’s not strictly necessary, setting our date column as the </a:t>
            </a:r>
            <a:r>
              <a:rPr lang="en-US" dirty="0" err="1"/>
              <a:t>DataFrame’s</a:t>
            </a:r>
            <a:r>
              <a:rPr lang="en-US" dirty="0"/>
              <a:t> index using .</a:t>
            </a:r>
            <a:r>
              <a:rPr lang="en-US" dirty="0" err="1"/>
              <a:t>set_index</a:t>
            </a:r>
            <a:r>
              <a:rPr lang="en-US" dirty="0"/>
              <a:t>() makes date slicing much easier and more intuitive.</a:t>
            </a:r>
          </a:p>
          <a:p>
            <a:pPr marL="285750" indent="-285750"/>
            <a:r>
              <a:rPr lang="en-US" dirty="0" err="1"/>
              <a:t>df.loc</a:t>
            </a:r>
            <a:r>
              <a:rPr lang="en-US" dirty="0"/>
              <a:t>[date]: Just like slicing by a regular index, this allows us to select rows for a specific date.</a:t>
            </a:r>
          </a:p>
          <a:p>
            <a:pPr marL="285750" indent="-285750"/>
            <a:r>
              <a:rPr lang="en-US" dirty="0" err="1"/>
              <a:t>df.loc</a:t>
            </a:r>
            <a:r>
              <a:rPr lang="en-US" dirty="0"/>
              <a:t>[date1:date2]: We can also slice across a date range using the same syntax we’d use for slicing rows.</a:t>
            </a:r>
          </a:p>
          <a:p>
            <a:pPr marL="139700" indent="0">
              <a:buNone/>
            </a:pPr>
            <a:endParaRPr lang="en-US" sz="3200" dirty="0"/>
          </a:p>
          <a:p>
            <a:pPr marL="139700" indent="0">
              <a:buNone/>
            </a:pPr>
            <a:r>
              <a:rPr lang="en-US" sz="3200" dirty="0"/>
              <a:t>Speaker Notes:</a:t>
            </a:r>
          </a:p>
          <a:p>
            <a:pPr>
              <a:buNone/>
            </a:pPr>
            <a:r>
              <a:rPr lang="en-US" sz="7200" dirty="0"/>
              <a:t>“Let’s say we’re working with data that includes timestamps—like frame times or pose recording dates.</a:t>
            </a:r>
          </a:p>
          <a:p>
            <a:pPr>
              <a:buNone/>
            </a:pPr>
            <a:r>
              <a:rPr lang="en-US" sz="7200" dirty="0"/>
              <a:t>With Pandas, we can slice by date the same way we slice by row—but it works best if we first set our date column as the </a:t>
            </a:r>
            <a:r>
              <a:rPr lang="en-US" sz="7200" dirty="0" err="1"/>
              <a:t>DataFrame</a:t>
            </a:r>
            <a:r>
              <a:rPr lang="en-US" sz="7200" dirty="0"/>
              <a:t> index using .</a:t>
            </a:r>
            <a:r>
              <a:rPr lang="en-US" sz="7200" dirty="0" err="1"/>
              <a:t>set_index</a:t>
            </a:r>
            <a:r>
              <a:rPr lang="en-US" sz="7200" dirty="0"/>
              <a:t>(). This step isn’t strictly required, but it makes date-based slicing much cleaner and more intuitive.</a:t>
            </a:r>
          </a:p>
          <a:p>
            <a:pPr>
              <a:buNone/>
            </a:pPr>
            <a:r>
              <a:rPr lang="en-US" sz="7200" dirty="0"/>
              <a:t>Once that’s done, </a:t>
            </a:r>
            <a:r>
              <a:rPr lang="en-US" sz="7200" dirty="0" err="1"/>
              <a:t>df.loc</a:t>
            </a:r>
            <a:r>
              <a:rPr lang="en-US" sz="7200" dirty="0"/>
              <a:t>[date] lets us select a specific date—just like selecting a specific row.</a:t>
            </a:r>
          </a:p>
          <a:p>
            <a:pPr>
              <a:buNone/>
            </a:pPr>
            <a:r>
              <a:rPr lang="en-US" sz="7200" dirty="0"/>
              <a:t>If we want to compare across a time window, </a:t>
            </a:r>
            <a:r>
              <a:rPr lang="en-US" sz="7200" dirty="0" err="1"/>
              <a:t>df.loc</a:t>
            </a:r>
            <a:r>
              <a:rPr lang="en-US" sz="7200" dirty="0"/>
              <a:t>[</a:t>
            </a:r>
            <a:r>
              <a:rPr lang="en-US" sz="7200" dirty="0" err="1"/>
              <a:t>start:end</a:t>
            </a:r>
            <a:r>
              <a:rPr lang="en-US" sz="7200" dirty="0"/>
              <a:t>] slices across that date range using the same syntax we’d use for row slicing.</a:t>
            </a:r>
          </a:p>
          <a:p>
            <a:pPr marL="139700" indent="0">
              <a:buNone/>
            </a:pPr>
            <a:r>
              <a:rPr lang="en-US" sz="7200" dirty="0"/>
              <a:t>This technique was especially helpful when isolating movement sequences in our dataset. It allowed us to segment transitions—like a dancer stepping into a spin—based on when those frames occurred in time.”</a:t>
            </a:r>
          </a:p>
          <a:p>
            <a:pPr marL="139700" indent="0">
              <a:buNone/>
            </a:pPr>
            <a:endParaRPr lang="en-US" sz="3200" dirty="0"/>
          </a:p>
        </p:txBody>
      </p:sp>
    </p:spTree>
    <p:extLst>
      <p:ext uri="{BB962C8B-B14F-4D97-AF65-F5344CB8AC3E}">
        <p14:creationId xmlns:p14="http://schemas.microsoft.com/office/powerpoint/2010/main" val="13023874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buNone/>
            </a:pPr>
            <a:r>
              <a:rPr lang="en-US" dirty="0"/>
              <a:t>~~Verónica</a:t>
            </a:r>
          </a:p>
          <a:p>
            <a:pPr>
              <a:buNone/>
            </a:pPr>
            <a:r>
              <a:rPr lang="en-US" dirty="0"/>
              <a:t>“This presentation is a hands-on tutorial showcasing how we used Pandas to work with pose estimation data.</a:t>
            </a:r>
          </a:p>
          <a:p>
            <a:pPr>
              <a:buNone/>
            </a:pPr>
            <a:r>
              <a:rPr lang="en-US" dirty="0"/>
              <a:t>We’ll cover core data structures, importing and cleaning real-world </a:t>
            </a:r>
            <a:r>
              <a:rPr lang="en-US" dirty="0" err="1"/>
              <a:t>keypoints</a:t>
            </a:r>
            <a:r>
              <a:rPr lang="en-US" dirty="0"/>
              <a:t>, engineering new features, labeling sequences, and visualizing movement.</a:t>
            </a:r>
          </a:p>
          <a:p>
            <a:pPr marL="139700" indent="0">
              <a:buNone/>
            </a:pPr>
            <a:r>
              <a:rPr lang="en-US" dirty="0"/>
              <a:t>By the end, you’ll see how Pandas can transform messy raw data into clean, structured input for machine learning.”</a:t>
            </a:r>
          </a:p>
        </p:txBody>
      </p:sp>
    </p:spTree>
    <p:extLst>
      <p:ext uri="{BB962C8B-B14F-4D97-AF65-F5344CB8AC3E}">
        <p14:creationId xmlns:p14="http://schemas.microsoft.com/office/powerpoint/2010/main" val="42100542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“This section sets up the hands-on </a:t>
            </a:r>
            <a:r>
              <a:rPr lang="en-US" dirty="0" err="1"/>
              <a:t>Jupyter</a:t>
            </a:r>
            <a:r>
              <a:rPr lang="en-US" dirty="0"/>
              <a:t> Notebook where you’ll apply each concept step by step.”</a:t>
            </a:r>
          </a:p>
        </p:txBody>
      </p:sp>
    </p:spTree>
    <p:extLst>
      <p:ext uri="{BB962C8B-B14F-4D97-AF65-F5344CB8AC3E}">
        <p14:creationId xmlns:p14="http://schemas.microsoft.com/office/powerpoint/2010/main" val="992470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dirty="0"/>
              <a:t>In our tutorial, we’ll use the techniques and tools reviewed in this PowerPoint to </a:t>
            </a:r>
            <a:r>
              <a:rPr lang="en-US" b="1" dirty="0"/>
              <a:t>diagram the movement from one pose to another using keyframes</a:t>
            </a:r>
            <a:r>
              <a:rPr lang="en-US" dirty="0"/>
              <a:t>. </a:t>
            </a:r>
          </a:p>
          <a:p>
            <a:pPr>
              <a:buNone/>
            </a:pPr>
            <a:r>
              <a:rPr lang="en-US" dirty="0"/>
              <a:t>As mentioned earlier our eventual goal would be to use  this data to track and analyze dance movements, train an AI model to recognize and dance moves.</a:t>
            </a:r>
          </a:p>
          <a:p>
            <a:pPr>
              <a:buNone/>
            </a:pPr>
            <a:r>
              <a:rPr lang="en-US" dirty="0"/>
              <a:t>While this process is simplified for the purpose of our demo, more advanced tools could be used in the future for greater accuracy such as </a:t>
            </a:r>
            <a:r>
              <a:rPr lang="en-US" b="1" dirty="0"/>
              <a:t>optical flow</a:t>
            </a:r>
            <a:r>
              <a:rPr lang="en-US" dirty="0"/>
              <a:t> for motion tracking in video and </a:t>
            </a:r>
            <a:r>
              <a:rPr lang="en-US" b="1" dirty="0"/>
              <a:t>pose interpolation</a:t>
            </a:r>
            <a:r>
              <a:rPr lang="en-US" dirty="0"/>
              <a:t> to interpret missing information between poses.</a:t>
            </a:r>
          </a:p>
          <a:p>
            <a:pPr>
              <a:buNone/>
            </a:pPr>
            <a:endParaRPr lang="en-US" dirty="0">
              <a:latin typeface="Calibri"/>
              <a:ea typeface="Calibri"/>
              <a:cs typeface="Calibri"/>
            </a:endParaRPr>
          </a:p>
        </p:txBody>
      </p:sp>
    </p:spTree>
    <p:extLst>
      <p:ext uri="{BB962C8B-B14F-4D97-AF65-F5344CB8AC3E}">
        <p14:creationId xmlns:p14="http://schemas.microsoft.com/office/powerpoint/2010/main" val="37584265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0924E2-0B64-9171-C656-E09E1035ED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9955E4-6356-2F4B-7347-86791677B0BF}"/>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0F806E77-B784-B8E6-3BBA-9F1BB9FA8DEB}"/>
              </a:ext>
            </a:extLst>
          </p:cNvPr>
          <p:cNvSpPr>
            <a:spLocks noGrp="1"/>
          </p:cNvSpPr>
          <p:nvPr>
            <p:ph type="body" idx="1"/>
          </p:nvPr>
        </p:nvSpPr>
        <p:spPr/>
        <p:txBody>
          <a:bodyPr/>
          <a:lstStyle/>
          <a:p>
            <a:pPr marL="139700" indent="0">
              <a:buNone/>
            </a:pPr>
            <a:r>
              <a:rPr lang="en-US" dirty="0"/>
              <a:t>In the upcoming tutorial, we’ll begin by loading and reviewing our pose data to get a sense of its structure and quality. Then, we’ll convert that data into Pandas </a:t>
            </a:r>
            <a:r>
              <a:rPr lang="en-US" dirty="0" err="1"/>
              <a:t>DataFrames</a:t>
            </a:r>
            <a:r>
              <a:rPr lang="en-US" dirty="0"/>
              <a:t> to make it easier to work with. After cleaning the data to remove any inconsistencies or missing values, we’ll generate new features—specifically, movement vectors that represent the direction and distance between poses. Finally, we’ll use Matplotlib to create diagrams that visualize these transitions, bringing the motion to life.</a:t>
            </a:r>
          </a:p>
        </p:txBody>
      </p:sp>
    </p:spTree>
    <p:extLst>
      <p:ext uri="{BB962C8B-B14F-4D97-AF65-F5344CB8AC3E}">
        <p14:creationId xmlns:p14="http://schemas.microsoft.com/office/powerpoint/2010/main" val="3197767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B26326-1958-D60B-F9F3-A566FA5395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5002E9-5C95-6F78-2C3F-7612C175A3C5}"/>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908ECF09-9B67-F81F-D51D-11C8DAA6D408}"/>
              </a:ext>
            </a:extLst>
          </p:cNvPr>
          <p:cNvSpPr>
            <a:spLocks noGrp="1"/>
          </p:cNvSpPr>
          <p:nvPr>
            <p:ph type="body" idx="1"/>
          </p:nvPr>
        </p:nvSpPr>
        <p:spPr/>
        <p:txBody>
          <a:bodyPr/>
          <a:lstStyle/>
          <a:p>
            <a:pPr marL="139700" indent="0">
              <a:buNone/>
            </a:pPr>
            <a:r>
              <a:rPr lang="en-US" sz="3200"/>
              <a:t>~~TM</a:t>
            </a:r>
          </a:p>
          <a:p>
            <a:pPr marL="457200" indent="-317500"/>
            <a:r>
              <a:rPr lang="en-US" sz="3200"/>
              <a:t>Speech</a:t>
            </a:r>
          </a:p>
        </p:txBody>
      </p:sp>
    </p:spTree>
    <p:extLst>
      <p:ext uri="{BB962C8B-B14F-4D97-AF65-F5344CB8AC3E}">
        <p14:creationId xmlns:p14="http://schemas.microsoft.com/office/powerpoint/2010/main" val="30678330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541A7B-8BC3-CF75-13F8-CB69206D9F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D1BE41-3B94-0699-4C08-B52BD89B2075}"/>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5DEDEC2A-FF5F-1623-0058-1DC04F179EFF}"/>
              </a:ext>
            </a:extLst>
          </p:cNvPr>
          <p:cNvSpPr>
            <a:spLocks noGrp="1"/>
          </p:cNvSpPr>
          <p:nvPr>
            <p:ph type="body" idx="1"/>
          </p:nvPr>
        </p:nvSpPr>
        <p:spPr/>
        <p:txBody>
          <a:bodyPr/>
          <a:lstStyle/>
          <a:p>
            <a:pPr marL="139700" indent="0">
              <a:buNone/>
            </a:pPr>
            <a:r>
              <a:rPr lang="en-US" sz="3200" dirty="0"/>
              <a:t>~~TM</a:t>
            </a:r>
          </a:p>
          <a:p>
            <a:pPr marL="139700" indent="0">
              <a:buNone/>
            </a:pPr>
            <a:r>
              <a:rPr lang="en-US" sz="4800" dirty="0"/>
              <a:t>“Let’s talk about where this pose-tracking data can actually make waves. First, think about games that use your body as the controller—dance games like </a:t>
            </a:r>
            <a:r>
              <a:rPr lang="en-US" sz="4800" i="1" dirty="0"/>
              <a:t>Let’s Dance</a:t>
            </a:r>
            <a:r>
              <a:rPr lang="en-US" sz="4800" dirty="0"/>
              <a:t>, or fitness games like </a:t>
            </a:r>
            <a:r>
              <a:rPr lang="en-US" sz="4800" i="1" dirty="0"/>
              <a:t>Shape Up</a:t>
            </a:r>
            <a:r>
              <a:rPr lang="en-US" sz="4800" dirty="0"/>
              <a:t>. But we can go further. We’re talking about automating choreography for fights, dances, or theater blocking—where precise movement capture is critical. Instructional choreography? Covered. Robotics path tracking? Possible. Even physical therapy and athletic analytics can use this kind of data to personalize recovery or optimize performance. It’s not just about movement—it’s about meaningful motion.”</a:t>
            </a:r>
          </a:p>
        </p:txBody>
      </p:sp>
    </p:spTree>
    <p:extLst>
      <p:ext uri="{BB962C8B-B14F-4D97-AF65-F5344CB8AC3E}">
        <p14:creationId xmlns:p14="http://schemas.microsoft.com/office/powerpoint/2010/main" val="24983986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buNone/>
            </a:pPr>
            <a:r>
              <a:rPr lang="en-US" dirty="0"/>
              <a:t>~~TM</a:t>
            </a:r>
          </a:p>
          <a:p>
            <a:pPr marL="1397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“Thanks for watching us move through this topic—literally! We hope this presentation helped you understand not only what Pandas can do, but how it supports dynamic, real-world applications from games to gait analysis. Whether you're wrangling </a:t>
            </a:r>
            <a:r>
              <a:rPr lang="en-US" dirty="0" err="1"/>
              <a:t>DataFrames</a:t>
            </a:r>
            <a:r>
              <a:rPr lang="en-US" dirty="0"/>
              <a:t> or fine-tuning robot rhythm, we appreciate your time. And remember: in our team, even the data knows how to dance.”</a:t>
            </a:r>
          </a:p>
        </p:txBody>
      </p:sp>
    </p:spTree>
    <p:extLst>
      <p:ext uri="{BB962C8B-B14F-4D97-AF65-F5344CB8AC3E}">
        <p14:creationId xmlns:p14="http://schemas.microsoft.com/office/powerpoint/2010/main" val="15230135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457840-A7B5-48EB-A517-50855A6DA8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3B3597-8C9D-44A5-181D-2902FAD6D2F5}"/>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74C9B5B8-B03B-2B48-24A0-F8D46557B352}"/>
              </a:ext>
            </a:extLst>
          </p:cNvPr>
          <p:cNvSpPr>
            <a:spLocks noGrp="1"/>
          </p:cNvSpPr>
          <p:nvPr>
            <p:ph type="body" idx="1"/>
          </p:nvPr>
        </p:nvSpPr>
        <p:spPr/>
        <p:txBody>
          <a:bodyPr/>
          <a:lstStyle/>
          <a:p>
            <a:pPr marL="139700" indent="0">
              <a:buNone/>
            </a:pPr>
            <a:r>
              <a:rPr lang="en-US" sz="3200" dirty="0"/>
              <a:t>~~TM</a:t>
            </a:r>
          </a:p>
          <a:p>
            <a:pPr marL="1397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4800" dirty="0"/>
              <a:t>“To wrap up, these are the resources that supported our tutorial and findings—from Pandas documentation to </a:t>
            </a:r>
            <a:r>
              <a:rPr lang="en-US" sz="4800" dirty="0" err="1"/>
              <a:t>GeeksforGeeks</a:t>
            </a:r>
            <a:r>
              <a:rPr lang="en-US" sz="4800" dirty="0"/>
              <a:t> and IBM. We encourage you to explore these on your own, especially if you're curious about data selection methods or integrating Pandas with visualization libraries like Matplotlib. All references are APA formatted and clickable in the digital version.”</a:t>
            </a:r>
          </a:p>
          <a:p>
            <a:pPr marL="139700" indent="0">
              <a:buNone/>
            </a:pPr>
            <a:endParaRPr lang="en-US" sz="3200" dirty="0"/>
          </a:p>
          <a:p>
            <a:pPr>
              <a:buNone/>
            </a:pPr>
            <a:r>
              <a:rPr lang="en-US" sz="4800" b="1" dirty="0"/>
              <a:t>Module 1 (04/07–04/13):</a:t>
            </a:r>
          </a:p>
          <a:p>
            <a:pPr>
              <a:buNone/>
            </a:pPr>
            <a:r>
              <a:rPr lang="en-US" sz="4800" b="1" dirty="0"/>
              <a:t>Introduction to Python Pt. 1</a:t>
            </a:r>
            <a:br>
              <a:rPr lang="en-US" sz="4800" dirty="0"/>
            </a:br>
            <a:r>
              <a:rPr lang="en-US" sz="4800" dirty="0"/>
              <a:t>📘 </a:t>
            </a:r>
            <a:r>
              <a:rPr lang="en-US" sz="4800" i="1" dirty="0"/>
              <a:t>Textbook:</a:t>
            </a:r>
            <a:r>
              <a:rPr lang="en-US" sz="4800" dirty="0"/>
              <a:t> Matthes (2023), Python Crash Course, Ch. 1–7</a:t>
            </a:r>
            <a:br>
              <a:rPr lang="en-US" sz="4800" dirty="0"/>
            </a:br>
            <a:r>
              <a:rPr lang="en-US" sz="4800" b="1" dirty="0"/>
              <a:t>Topics Covered:</a:t>
            </a:r>
            <a:endParaRPr lang="en-US" sz="4800" dirty="0"/>
          </a:p>
          <a:p>
            <a:pPr>
              <a:buFont typeface="Arial" panose="020B0604020202020204" pitchFamily="34" charset="0"/>
              <a:buChar char="•"/>
            </a:pPr>
            <a:r>
              <a:rPr lang="en-US" sz="4800" dirty="0"/>
              <a:t>Getting started with Python</a:t>
            </a:r>
          </a:p>
          <a:p>
            <a:pPr>
              <a:buFont typeface="Arial" panose="020B0604020202020204" pitchFamily="34" charset="0"/>
              <a:buChar char="•"/>
            </a:pPr>
            <a:r>
              <a:rPr lang="en-US" sz="4800" dirty="0"/>
              <a:t>Variables and simple data types</a:t>
            </a:r>
          </a:p>
          <a:p>
            <a:pPr>
              <a:buFont typeface="Arial" panose="020B0604020202020204" pitchFamily="34" charset="0"/>
              <a:buChar char="•"/>
            </a:pPr>
            <a:r>
              <a:rPr lang="en-US" sz="4800" dirty="0"/>
              <a:t>Lists and if statements</a:t>
            </a:r>
          </a:p>
          <a:p>
            <a:pPr>
              <a:buFont typeface="Arial" panose="020B0604020202020204" pitchFamily="34" charset="0"/>
              <a:buChar char="•"/>
            </a:pPr>
            <a:r>
              <a:rPr lang="en-US" sz="4800" dirty="0"/>
              <a:t>Dictionaries</a:t>
            </a:r>
          </a:p>
          <a:p>
            <a:pPr>
              <a:buFont typeface="Arial" panose="020B0604020202020204" pitchFamily="34" charset="0"/>
              <a:buChar char="•"/>
            </a:pPr>
            <a:r>
              <a:rPr lang="en-US" sz="4800" dirty="0"/>
              <a:t>User inputs and while loops</a:t>
            </a:r>
          </a:p>
          <a:p>
            <a:pPr>
              <a:buNone/>
            </a:pPr>
            <a:r>
              <a:rPr lang="en-US" sz="4800" b="1" dirty="0"/>
              <a:t>Module 2 (04/14–04/20):</a:t>
            </a:r>
          </a:p>
          <a:p>
            <a:pPr>
              <a:buNone/>
            </a:pPr>
            <a:r>
              <a:rPr lang="en-US" sz="4800" b="1" dirty="0"/>
              <a:t>Introduction to Python Pt. 2</a:t>
            </a:r>
            <a:br>
              <a:rPr lang="en-US" sz="4800" dirty="0"/>
            </a:br>
            <a:r>
              <a:rPr lang="en-US" sz="4800" dirty="0"/>
              <a:t>📘 </a:t>
            </a:r>
            <a:r>
              <a:rPr lang="en-US" sz="4800" i="1" dirty="0"/>
              <a:t>Textbook:</a:t>
            </a:r>
            <a:r>
              <a:rPr lang="en-US" sz="4800" dirty="0"/>
              <a:t> Matthes (2023), Ch. 8–10</a:t>
            </a:r>
            <a:br>
              <a:rPr lang="en-US" sz="4800" dirty="0"/>
            </a:br>
            <a:r>
              <a:rPr lang="en-US" sz="4800" dirty="0"/>
              <a:t>📘 </a:t>
            </a:r>
            <a:r>
              <a:rPr lang="en-US" sz="4800" i="1" dirty="0"/>
              <a:t>Supplement:</a:t>
            </a:r>
            <a:r>
              <a:rPr lang="en-US" sz="4800" dirty="0"/>
              <a:t> Amos (2020), RealPython.com OOP PDF</a:t>
            </a:r>
            <a:br>
              <a:rPr lang="en-US" sz="4800" dirty="0"/>
            </a:br>
            <a:r>
              <a:rPr lang="en-US" sz="4800" b="1" dirty="0"/>
              <a:t>Topics Covered:</a:t>
            </a:r>
            <a:endParaRPr lang="en-US" sz="4800" dirty="0"/>
          </a:p>
          <a:p>
            <a:pPr>
              <a:buFont typeface="Arial" panose="020B0604020202020204" pitchFamily="34" charset="0"/>
              <a:buChar char="•"/>
            </a:pPr>
            <a:r>
              <a:rPr lang="en-US" sz="4800" dirty="0"/>
              <a:t>Functions and object-oriented programming</a:t>
            </a:r>
          </a:p>
          <a:p>
            <a:pPr>
              <a:buFont typeface="Arial" panose="020B0604020202020204" pitchFamily="34" charset="0"/>
              <a:buChar char="•"/>
            </a:pPr>
            <a:r>
              <a:rPr lang="en-US" sz="4800" dirty="0"/>
              <a:t>Classes and file handling</a:t>
            </a:r>
          </a:p>
          <a:p>
            <a:pPr>
              <a:buFont typeface="Arial" panose="020B0604020202020204" pitchFamily="34" charset="0"/>
              <a:buChar char="•"/>
            </a:pPr>
            <a:r>
              <a:rPr lang="en-US" sz="4800" dirty="0"/>
              <a:t>Exceptions</a:t>
            </a:r>
          </a:p>
          <a:p>
            <a:pPr>
              <a:buNone/>
            </a:pPr>
            <a:r>
              <a:rPr lang="en-US" sz="4800" b="1" dirty="0"/>
              <a:t>Module 3 (04/21–04/27):</a:t>
            </a:r>
          </a:p>
          <a:p>
            <a:pPr>
              <a:buNone/>
            </a:pPr>
            <a:r>
              <a:rPr lang="en-US" sz="4800" b="1" dirty="0"/>
              <a:t>Web Scraping &amp; Working with Spreadsheets</a:t>
            </a:r>
            <a:br>
              <a:rPr lang="en-US" sz="4800" dirty="0"/>
            </a:br>
            <a:r>
              <a:rPr lang="en-US" sz="4800" dirty="0"/>
              <a:t>📘 </a:t>
            </a:r>
            <a:r>
              <a:rPr lang="en-US" sz="4800" i="1" dirty="0"/>
              <a:t>Textbook:</a:t>
            </a:r>
            <a:r>
              <a:rPr lang="en-US" sz="4800" dirty="0"/>
              <a:t> Sweigart (2020), Automate the Boring Stuff</a:t>
            </a:r>
            <a:br>
              <a:rPr lang="en-US" sz="4800" dirty="0"/>
            </a:br>
            <a:r>
              <a:rPr lang="en-US" sz="4800" b="1" dirty="0"/>
              <a:t>Topics Covered:</a:t>
            </a:r>
            <a:endParaRPr lang="en-US" sz="4800" dirty="0"/>
          </a:p>
          <a:p>
            <a:pPr>
              <a:buFont typeface="Arial" panose="020B0604020202020204" pitchFamily="34" charset="0"/>
              <a:buChar char="•"/>
            </a:pPr>
            <a:r>
              <a:rPr lang="en-US" sz="4800" dirty="0"/>
              <a:t>Web scraping (Ch. 12)</a:t>
            </a:r>
          </a:p>
          <a:p>
            <a:pPr>
              <a:buFont typeface="Arial" panose="020B0604020202020204" pitchFamily="34" charset="0"/>
              <a:buChar char="•"/>
            </a:pPr>
            <a:r>
              <a:rPr lang="en-US" sz="4800" dirty="0"/>
              <a:t>Excel spreadsheet manipulation (Ch. 13)</a:t>
            </a:r>
          </a:p>
          <a:p>
            <a:pPr>
              <a:buNone/>
            </a:pPr>
            <a:r>
              <a:rPr lang="en-US" sz="4800" b="1" dirty="0"/>
              <a:t>Module 4 (04/28–05/04):</a:t>
            </a:r>
          </a:p>
          <a:p>
            <a:pPr>
              <a:buNone/>
            </a:pPr>
            <a:r>
              <a:rPr lang="en-US" sz="4800" b="1" dirty="0"/>
              <a:t>Data Visualization</a:t>
            </a:r>
            <a:br>
              <a:rPr lang="en-US" sz="4800" dirty="0"/>
            </a:br>
            <a:r>
              <a:rPr lang="en-US" sz="4800" dirty="0"/>
              <a:t>📘 </a:t>
            </a:r>
            <a:r>
              <a:rPr lang="en-US" sz="4800" i="1" dirty="0"/>
              <a:t>Textbook:</a:t>
            </a:r>
            <a:r>
              <a:rPr lang="en-US" sz="4800" dirty="0"/>
              <a:t> Matthes (2023), Ch. 15</a:t>
            </a:r>
            <a:br>
              <a:rPr lang="en-US" sz="4800" dirty="0"/>
            </a:br>
            <a:r>
              <a:rPr lang="en-US" sz="4800" b="1" dirty="0"/>
              <a:t>Topics Covered:</a:t>
            </a:r>
            <a:endParaRPr lang="en-US" sz="4800" dirty="0"/>
          </a:p>
          <a:p>
            <a:pPr>
              <a:buFont typeface="Arial" panose="020B0604020202020204" pitchFamily="34" charset="0"/>
              <a:buChar char="•"/>
            </a:pPr>
            <a:r>
              <a:rPr lang="en-US" sz="4800" dirty="0"/>
              <a:t>Generating and visualizing data using Python</a:t>
            </a:r>
          </a:p>
          <a:p>
            <a:pPr>
              <a:buFont typeface="Arial" panose="020B0604020202020204" pitchFamily="34" charset="0"/>
              <a:buChar char="•"/>
            </a:pPr>
            <a:r>
              <a:rPr lang="en-US" sz="4800" dirty="0"/>
              <a:t>Preparing Pandas visuals for team project TP01</a:t>
            </a:r>
          </a:p>
          <a:p>
            <a:pPr>
              <a:buFont typeface="Arial" panose="020B0604020202020204" pitchFamily="34" charset="0"/>
              <a:buChar char="•"/>
            </a:pPr>
            <a:r>
              <a:rPr lang="en-US" sz="4800" dirty="0"/>
              <a:t>✅ </a:t>
            </a:r>
            <a:r>
              <a:rPr lang="en-US" sz="4800" b="1" dirty="0"/>
              <a:t>Team Project Submission #1 Due</a:t>
            </a:r>
            <a:r>
              <a:rPr lang="en-US" sz="4800" dirty="0"/>
              <a:t> during this week</a:t>
            </a:r>
          </a:p>
          <a:p>
            <a:pPr marL="139700" indent="0">
              <a:buNone/>
            </a:pPr>
            <a:endParaRPr lang="en-US" sz="3200" dirty="0"/>
          </a:p>
        </p:txBody>
      </p:sp>
    </p:spTree>
    <p:extLst>
      <p:ext uri="{BB962C8B-B14F-4D97-AF65-F5344CB8AC3E}">
        <p14:creationId xmlns:p14="http://schemas.microsoft.com/office/powerpoint/2010/main" val="15964317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buNone/>
            </a:pPr>
            <a:r>
              <a:rPr lang="en-US" sz="3200" dirty="0"/>
              <a:t>~~TM</a:t>
            </a:r>
          </a:p>
          <a:p>
            <a:pPr>
              <a:buNone/>
            </a:pPr>
            <a:r>
              <a:rPr lang="en-US" sz="9600" dirty="0"/>
              <a:t>“Our use case brings Pandas to life: we’re working with pose estimation data—coordinates of joints tracked from video frames. Think of it like capturing the rhythm of movement, then turning that into numbers.</a:t>
            </a:r>
          </a:p>
          <a:p>
            <a:pPr marL="139700" indent="0">
              <a:buNone/>
            </a:pPr>
            <a:r>
              <a:rPr lang="en-US" sz="9600" dirty="0"/>
              <a:t>We chose dance movements because it’s visual, data-rich, and has real-world crossovers—robotics, fitness apps, even motion capture for film. But most importantly, it gave us the chance to apply Pandas in a way that’s tactile and engaging—not just a demo on sales data or Titanic passengers. This project is about showing how technical tools can interact with human expression.”</a:t>
            </a:r>
          </a:p>
        </p:txBody>
      </p:sp>
    </p:spTree>
    <p:extLst>
      <p:ext uri="{BB962C8B-B14F-4D97-AF65-F5344CB8AC3E}">
        <p14:creationId xmlns:p14="http://schemas.microsoft.com/office/powerpoint/2010/main" val="17807568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~~Verónica</a:t>
            </a:r>
          </a:p>
          <a:p>
            <a:pPr marL="1397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“Let’s start by laying the groundwork with some core Pandas concepts that powered our entire data processing pipeline.”</a:t>
            </a:r>
          </a:p>
          <a:p>
            <a:pPr marL="1397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b="0" i="0" dirty="0">
              <a:solidFill>
                <a:srgbClr val="494C4E"/>
              </a:solidFill>
              <a:effectLst/>
              <a:latin typeface="Lato" panose="020F0502020204030203" pitchFamily="34" charset="0"/>
            </a:endParaRPr>
          </a:p>
          <a:p>
            <a:pPr marL="1397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b="0" i="0" dirty="0">
              <a:solidFill>
                <a:srgbClr val="494C4E"/>
              </a:solidFill>
              <a:effectLst/>
              <a:latin typeface="Lato" panose="020F0502020204030203" pitchFamily="34" charset="0"/>
            </a:endParaRPr>
          </a:p>
          <a:p>
            <a:pPr marL="1397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0" i="0" dirty="0">
                <a:solidFill>
                  <a:srgbClr val="494C4E"/>
                </a:solidFill>
                <a:effectLst/>
                <a:latin typeface="Lato" panose="020F0502020204030203" pitchFamily="34" charset="0"/>
              </a:rPr>
              <a:t>20-25 slides of “Introduction to Pandas </a:t>
            </a:r>
            <a:r>
              <a:rPr lang="en-US" b="0" i="0" dirty="0" err="1">
                <a:solidFill>
                  <a:srgbClr val="494C4E"/>
                </a:solidFill>
                <a:effectLst/>
                <a:latin typeface="Lato" panose="020F0502020204030203" pitchFamily="34" charset="0"/>
              </a:rPr>
              <a:t>Dataframe</a:t>
            </a:r>
            <a:r>
              <a:rPr lang="en-US" b="0" i="0" dirty="0">
                <a:solidFill>
                  <a:srgbClr val="494C4E"/>
                </a:solidFill>
                <a:effectLst/>
                <a:latin typeface="Lato" panose="020F0502020204030203" pitchFamily="34" charset="0"/>
              </a:rPr>
              <a:t> and its applications” Topics including:  </a:t>
            </a:r>
          </a:p>
          <a:p>
            <a:pPr marL="3683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arenBoth"/>
              <a:tabLst/>
              <a:defRPr/>
            </a:pPr>
            <a:r>
              <a:rPr lang="en-US" b="0" i="0" dirty="0">
                <a:solidFill>
                  <a:srgbClr val="494C4E"/>
                </a:solidFill>
                <a:effectLst/>
                <a:latin typeface="Lato" panose="020F0502020204030203" pitchFamily="34" charset="0"/>
              </a:rPr>
              <a:t>Overview of the package</a:t>
            </a:r>
          </a:p>
          <a:p>
            <a:pPr marL="3683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arenBoth"/>
              <a:tabLst/>
              <a:defRPr/>
            </a:pPr>
            <a:r>
              <a:rPr lang="en-US" b="0" i="0" dirty="0">
                <a:solidFill>
                  <a:srgbClr val="494C4E"/>
                </a:solidFill>
                <a:effectLst/>
                <a:latin typeface="Lato" panose="020F0502020204030203" pitchFamily="34" charset="0"/>
              </a:rPr>
              <a:t>Data structures</a:t>
            </a:r>
          </a:p>
          <a:p>
            <a:pPr marL="3683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arenBoth"/>
              <a:tabLst/>
              <a:defRPr/>
            </a:pPr>
            <a:r>
              <a:rPr lang="en-US" b="0" i="0" dirty="0">
                <a:solidFill>
                  <a:srgbClr val="494C4E"/>
                </a:solidFill>
                <a:effectLst/>
                <a:latin typeface="Lato" panose="020F0502020204030203" pitchFamily="34" charset="0"/>
              </a:rPr>
              <a:t>Basic functionality</a:t>
            </a:r>
          </a:p>
          <a:p>
            <a:pPr marL="3683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arenBoth"/>
              <a:tabLst/>
              <a:defRPr/>
            </a:pPr>
            <a:r>
              <a:rPr lang="en-US" b="0" i="0" dirty="0">
                <a:solidFill>
                  <a:srgbClr val="494C4E"/>
                </a:solidFill>
                <a:effectLst/>
                <a:latin typeface="Lato" panose="020F0502020204030203" pitchFamily="34" charset="0"/>
              </a:rPr>
              <a:t>IO tools</a:t>
            </a:r>
          </a:p>
          <a:p>
            <a:pPr marL="3683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arenBoth"/>
              <a:tabLst/>
              <a:defRPr/>
            </a:pPr>
            <a:r>
              <a:rPr lang="en-US" b="0" i="0" dirty="0">
                <a:solidFill>
                  <a:srgbClr val="494C4E"/>
                </a:solidFill>
                <a:effectLst/>
                <a:latin typeface="Lato" panose="020F0502020204030203" pitchFamily="34" charset="0"/>
              </a:rPr>
              <a:t>Indexing and selecting data </a:t>
            </a:r>
          </a:p>
          <a:p>
            <a:pPr marL="3683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arenBoth"/>
              <a:tabLst/>
              <a:defRPr/>
            </a:pPr>
            <a:r>
              <a:rPr lang="en-US" b="0" i="0" dirty="0">
                <a:solidFill>
                  <a:srgbClr val="494C4E"/>
                </a:solidFill>
                <a:effectLst/>
                <a:latin typeface="Lato" panose="020F0502020204030203" pitchFamily="34" charset="0"/>
              </a:rPr>
              <a:t>Visualization techniques</a:t>
            </a:r>
          </a:p>
          <a:p>
            <a:pPr marL="3683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arenBoth"/>
              <a:tabLst/>
              <a:defRPr/>
            </a:pPr>
            <a:r>
              <a:rPr lang="en-US" b="0" i="0" dirty="0">
                <a:solidFill>
                  <a:srgbClr val="494C4E"/>
                </a:solidFill>
                <a:effectLst/>
                <a:latin typeface="Lato" panose="020F0502020204030203" pitchFamily="34" charset="0"/>
              </a:rPr>
              <a:t>Relation to NumPy</a:t>
            </a:r>
          </a:p>
          <a:p>
            <a:pPr marL="1397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b="0" i="0" dirty="0">
              <a:solidFill>
                <a:srgbClr val="494C4E"/>
              </a:solidFill>
              <a:effectLst/>
              <a:latin typeface="Lato" panose="020F0502020204030203" pitchFamily="34" charset="0"/>
            </a:endParaRPr>
          </a:p>
          <a:p>
            <a:pPr marL="1397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0" i="0" dirty="0">
                <a:solidFill>
                  <a:srgbClr val="494C4E"/>
                </a:solidFill>
                <a:effectLst/>
                <a:latin typeface="Lato" panose="020F0502020204030203" pitchFamily="34" charset="0"/>
              </a:rPr>
              <a:t>[20 points] </a:t>
            </a:r>
          </a:p>
          <a:p>
            <a:pPr marL="139700" indent="0">
              <a:buNone/>
            </a:pPr>
            <a:endParaRPr lang="en-US" dirty="0"/>
          </a:p>
        </p:txBody>
      </p:sp>
    </p:spTree>
    <p:extLst>
      <p:ext uri="{BB962C8B-B14F-4D97-AF65-F5344CB8AC3E}">
        <p14:creationId xmlns:p14="http://schemas.microsoft.com/office/powerpoint/2010/main" val="12064168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B189D4-4543-3770-D7C8-1D07DE6327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EB47F0-A3FC-3EDC-671D-4112CA2FA9D8}"/>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8E2F3710-532A-4A9F-188E-397C76633A9C}"/>
              </a:ext>
            </a:extLst>
          </p:cNvPr>
          <p:cNvSpPr>
            <a:spLocks noGrp="1"/>
          </p:cNvSpPr>
          <p:nvPr>
            <p:ph type="body" idx="1"/>
          </p:nvPr>
        </p:nvSpPr>
        <p:spPr/>
        <p:txBody>
          <a:bodyPr/>
          <a:lstStyle/>
          <a:p>
            <a:pPr marL="139700" indent="0">
              <a:buNone/>
            </a:pPr>
            <a:r>
              <a:rPr lang="en-US" sz="3200" dirty="0"/>
              <a:t>~~TM</a:t>
            </a:r>
          </a:p>
          <a:p>
            <a:pPr>
              <a:buNone/>
            </a:pPr>
            <a:r>
              <a:rPr lang="en-US" sz="9600" dirty="0"/>
              <a:t>“Pandas is an open-source Python library designed for manipulating and analyzing structured data—think of it as a spreadsheet powerhouse for coders.</a:t>
            </a:r>
          </a:p>
          <a:p>
            <a:pPr>
              <a:buNone/>
            </a:pPr>
            <a:r>
              <a:rPr lang="en-US" sz="9600" dirty="0"/>
              <a:t>It’s built on </a:t>
            </a:r>
            <a:r>
              <a:rPr lang="en-US" sz="9600" b="1" dirty="0"/>
              <a:t>NumPy</a:t>
            </a:r>
            <a:r>
              <a:rPr lang="en-US" sz="9600" dirty="0"/>
              <a:t>, which means it handles large datasets with efficiency and speed, especially when you're working with numerical data like coordinates.</a:t>
            </a:r>
          </a:p>
          <a:p>
            <a:pPr>
              <a:buNone/>
            </a:pPr>
            <a:r>
              <a:rPr lang="en-US" sz="9600" dirty="0"/>
              <a:t>What makes Pandas so valuable in our project is how it handles </a:t>
            </a:r>
            <a:r>
              <a:rPr lang="en-US" sz="9600" b="1" dirty="0"/>
              <a:t>labeled, tabular data</a:t>
            </a:r>
            <a:r>
              <a:rPr lang="en-US" sz="9600" dirty="0"/>
              <a:t>—like rows for video frames and columns for joint positions.</a:t>
            </a:r>
          </a:p>
          <a:p>
            <a:pPr>
              <a:buNone/>
            </a:pPr>
            <a:r>
              <a:rPr lang="en-US" sz="9600" dirty="0"/>
              <a:t>It excels at cleaning, transforming, and exploring data through readable, chainable commands, which keeps our workflow both clear and reproducible.</a:t>
            </a:r>
          </a:p>
          <a:p>
            <a:pPr marL="139700" indent="0">
              <a:buNone/>
            </a:pPr>
            <a:r>
              <a:rPr lang="en-US" sz="9600" dirty="0"/>
              <a:t>In this project, it allowed us to organize nested pose estimation output—turning it into clean DataFrames we could work with. You’ll see this in action soon, then get to practice it directly in the tutorial.”</a:t>
            </a:r>
          </a:p>
        </p:txBody>
      </p:sp>
    </p:spTree>
    <p:extLst>
      <p:ext uri="{BB962C8B-B14F-4D97-AF65-F5344CB8AC3E}">
        <p14:creationId xmlns:p14="http://schemas.microsoft.com/office/powerpoint/2010/main" val="39057256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307A78-3471-CDCE-361E-C472C22E10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221E69-644F-6DDD-8425-73DD24871CC9}"/>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6492E4BB-8D67-8A6E-B162-314150B33EDC}"/>
              </a:ext>
            </a:extLst>
          </p:cNvPr>
          <p:cNvSpPr>
            <a:spLocks noGrp="1"/>
          </p:cNvSpPr>
          <p:nvPr>
            <p:ph type="body" idx="1"/>
          </p:nvPr>
        </p:nvSpPr>
        <p:spPr/>
        <p:txBody>
          <a:bodyPr/>
          <a:lstStyle/>
          <a:p>
            <a:pPr marL="139700" indent="0">
              <a:buNone/>
            </a:pPr>
            <a:r>
              <a:rPr lang="en-US" sz="3200" dirty="0"/>
              <a:t>~~Verónica</a:t>
            </a:r>
          </a:p>
          <a:p>
            <a:pPr>
              <a:buNone/>
            </a:pPr>
            <a:r>
              <a:rPr lang="en-US" sz="7200" dirty="0"/>
              <a:t>“Let’s start with the three key data structures in Pandas, beginning with the Series.</a:t>
            </a:r>
            <a:br>
              <a:rPr lang="en-US" sz="7200" dirty="0"/>
            </a:br>
            <a:r>
              <a:rPr lang="en-US" sz="7200" dirty="0"/>
              <a:t>A </a:t>
            </a:r>
            <a:r>
              <a:rPr lang="en-US" sz="7200" b="1" dirty="0"/>
              <a:t>Series</a:t>
            </a:r>
            <a:r>
              <a:rPr lang="en-US" sz="7200" dirty="0"/>
              <a:t> is one-dimensional—it’s ideal for tracking something like the X-coordinates of a single joint over time.</a:t>
            </a:r>
          </a:p>
          <a:p>
            <a:pPr>
              <a:buNone/>
            </a:pPr>
            <a:r>
              <a:rPr lang="en-US" sz="7200" dirty="0"/>
              <a:t>Next is the </a:t>
            </a:r>
            <a:r>
              <a:rPr lang="en-US" sz="7200" b="1" dirty="0" err="1"/>
              <a:t>DataFrame</a:t>
            </a:r>
            <a:r>
              <a:rPr lang="en-US" sz="7200" dirty="0"/>
              <a:t>, which lets us track all joints, across multiple frames. It’s the structure we used most—each row holds a single pose, and each column represents a specific coordinate.</a:t>
            </a:r>
          </a:p>
          <a:p>
            <a:pPr>
              <a:buNone/>
            </a:pPr>
            <a:r>
              <a:rPr lang="en-US" sz="7200" dirty="0"/>
              <a:t>Then there’s the </a:t>
            </a:r>
            <a:r>
              <a:rPr lang="en-US" sz="7200" b="1" dirty="0"/>
              <a:t>Index</a:t>
            </a:r>
            <a:r>
              <a:rPr lang="en-US" sz="7200" dirty="0"/>
              <a:t>, which is what allows us to label and navigate those rows and columns. We relied on it for time-based slicing and segmenting sequences.</a:t>
            </a:r>
          </a:p>
          <a:p>
            <a:pPr>
              <a:buNone/>
            </a:pPr>
            <a:r>
              <a:rPr lang="en-US" sz="7200" dirty="0"/>
              <a:t>All of this is powered by </a:t>
            </a:r>
            <a:r>
              <a:rPr lang="en-US" sz="7200" b="1" dirty="0"/>
              <a:t>NumPy</a:t>
            </a:r>
            <a:r>
              <a:rPr lang="en-US" sz="7200" dirty="0"/>
              <a:t> under the hood—so it’s fast and memory-efficient, even with high frame counts.</a:t>
            </a:r>
          </a:p>
          <a:p>
            <a:pPr marL="139700" indent="0">
              <a:buNone/>
            </a:pPr>
            <a:r>
              <a:rPr lang="en-US" sz="7200" dirty="0"/>
              <a:t>And with </a:t>
            </a:r>
            <a:r>
              <a:rPr lang="en-US" sz="7200" b="1" dirty="0"/>
              <a:t>vectorized operations</a:t>
            </a:r>
            <a:r>
              <a:rPr lang="en-US" sz="7200" dirty="0"/>
              <a:t>, we could compute things like joint distances and velocity columns without writing loops—just a few lines of elegant code.”</a:t>
            </a:r>
            <a:endParaRPr lang="en-US" sz="4800" dirty="0"/>
          </a:p>
        </p:txBody>
      </p:sp>
    </p:spTree>
    <p:extLst>
      <p:ext uri="{BB962C8B-B14F-4D97-AF65-F5344CB8AC3E}">
        <p14:creationId xmlns:p14="http://schemas.microsoft.com/office/powerpoint/2010/main" val="329810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E5679F-1B42-3AE4-17F5-B5CE2D8A2E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3B7C49-F946-0C27-4870-BF5308692691}"/>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D8C1AB6C-2AF9-ADF9-E05E-9705C62B27C6}"/>
              </a:ext>
            </a:extLst>
          </p:cNvPr>
          <p:cNvSpPr>
            <a:spLocks noGrp="1"/>
          </p:cNvSpPr>
          <p:nvPr>
            <p:ph type="body" idx="1"/>
          </p:nvPr>
        </p:nvSpPr>
        <p:spPr/>
        <p:txBody>
          <a:bodyPr/>
          <a:lstStyle/>
          <a:p>
            <a:pPr marL="139700" indent="0">
              <a:buNone/>
            </a:pPr>
            <a:r>
              <a:rPr lang="en-US" sz="3200" dirty="0"/>
              <a:t>~~Verónica</a:t>
            </a:r>
          </a:p>
          <a:p>
            <a:pPr>
              <a:buNone/>
            </a:pPr>
            <a:r>
              <a:rPr lang="en-US" sz="9600" dirty="0"/>
              <a:t>“Once the data was inside Pandas, we had a full toolkit to start working with it.</a:t>
            </a:r>
          </a:p>
          <a:p>
            <a:pPr>
              <a:buNone/>
            </a:pPr>
            <a:r>
              <a:rPr lang="en-US" sz="9600" dirty="0"/>
              <a:t>We began by using </a:t>
            </a:r>
            <a:r>
              <a:rPr lang="en-US" sz="9600" dirty="0" err="1"/>
              <a:t>read_json</a:t>
            </a:r>
            <a:r>
              <a:rPr lang="en-US" sz="9600" dirty="0"/>
              <a:t>() to load </a:t>
            </a:r>
            <a:r>
              <a:rPr lang="en-US" sz="9600" dirty="0" err="1"/>
              <a:t>OpenPose</a:t>
            </a:r>
            <a:r>
              <a:rPr lang="en-US" sz="9600" dirty="0"/>
              <a:t> outputs, and </a:t>
            </a:r>
            <a:r>
              <a:rPr lang="en-US" sz="9600" dirty="0" err="1"/>
              <a:t>read_csv</a:t>
            </a:r>
            <a:r>
              <a:rPr lang="en-US" sz="9600" dirty="0"/>
              <a:t>() to import CSV versions of our cleaned pose files. Pandas made switching between formats quick and seamless.</a:t>
            </a:r>
          </a:p>
          <a:p>
            <a:pPr>
              <a:buNone/>
            </a:pPr>
            <a:r>
              <a:rPr lang="en-US" sz="9600" dirty="0"/>
              <a:t>Then we explored and filtered the data using .head() to preview it, and .loc[] and .</a:t>
            </a:r>
            <a:r>
              <a:rPr lang="en-US" sz="9600" dirty="0" err="1"/>
              <a:t>iloc</a:t>
            </a:r>
            <a:r>
              <a:rPr lang="en-US" sz="9600" dirty="0"/>
              <a:t>[] to select specific rows, frames, or joints. These slicing tools gave us precise control over what part of the pose we were analyzing.</a:t>
            </a:r>
          </a:p>
          <a:p>
            <a:pPr>
              <a:buNone/>
            </a:pPr>
            <a:r>
              <a:rPr lang="en-US" sz="9600" dirty="0"/>
              <a:t>We used .</a:t>
            </a:r>
            <a:r>
              <a:rPr lang="en-US" sz="9600" dirty="0" err="1"/>
              <a:t>astype</a:t>
            </a:r>
            <a:r>
              <a:rPr lang="en-US" sz="9600" dirty="0"/>
              <a:t>() to convert any misread data types—like when numeric values were accidentally interpreted as strings—ensuring consistency before any calculations.</a:t>
            </a:r>
          </a:p>
          <a:p>
            <a:pPr>
              <a:buNone/>
            </a:pPr>
            <a:r>
              <a:rPr lang="en-US" sz="9600" dirty="0"/>
              <a:t>We applied sorting and filtering to focus on clean, usable frames and to remove those with corrupted or incomplete joint data.</a:t>
            </a:r>
          </a:p>
          <a:p>
            <a:pPr>
              <a:buNone/>
            </a:pPr>
            <a:r>
              <a:rPr lang="en-US" sz="9600" dirty="0"/>
              <a:t>And finally, we used .describe() and .info() to get a snapshot of the dataset—things like joint coordinate ranges, missing values, and overall structure. These methods gave us confidence that our data was ready for transformation.</a:t>
            </a:r>
          </a:p>
          <a:p>
            <a:pPr marL="139700" indent="0">
              <a:buNone/>
            </a:pPr>
            <a:endParaRPr lang="en-US" sz="9600" dirty="0"/>
          </a:p>
          <a:p>
            <a:pPr marL="139700" indent="0">
              <a:buNone/>
            </a:pPr>
            <a:r>
              <a:rPr lang="en-US" sz="9600" dirty="0"/>
              <a:t>We’ve included a portion of the actual code used in our </a:t>
            </a:r>
            <a:r>
              <a:rPr lang="en-US" sz="9600" dirty="0" err="1"/>
              <a:t>Jupyter</a:t>
            </a:r>
            <a:r>
              <a:rPr lang="en-US" sz="9600" dirty="0"/>
              <a:t> notebook. You’ll see the </a:t>
            </a:r>
            <a:r>
              <a:rPr lang="en-US" sz="9600" dirty="0" err="1"/>
              <a:t>generate_column_labels</a:t>
            </a:r>
            <a:r>
              <a:rPr lang="en-US" sz="9600" dirty="0"/>
              <a:t>() function create consistent labels like ‘00x’, ‘00y’, and so on. Those were used to structure our </a:t>
            </a:r>
            <a:r>
              <a:rPr lang="en-US" sz="9600" dirty="0" err="1"/>
              <a:t>DataFrame</a:t>
            </a:r>
            <a:r>
              <a:rPr lang="en-US" sz="9600" dirty="0"/>
              <a:t> before we inserted cleaned </a:t>
            </a:r>
            <a:r>
              <a:rPr lang="en-US" sz="9600" dirty="0" err="1"/>
              <a:t>keypoint</a:t>
            </a:r>
            <a:r>
              <a:rPr lang="en-US" sz="9600" dirty="0"/>
              <a:t> data row by row. You’ll write and run this same logic in the tutorial.”</a:t>
            </a:r>
          </a:p>
        </p:txBody>
      </p:sp>
    </p:spTree>
    <p:extLst>
      <p:ext uri="{BB962C8B-B14F-4D97-AF65-F5344CB8AC3E}">
        <p14:creationId xmlns:p14="http://schemas.microsoft.com/office/powerpoint/2010/main" val="1498089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2BEC64-C358-8015-B8DC-1FBB6A8294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B04FC7-F739-0829-2FCB-3B3DC4ED0D73}"/>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FA0D98CC-4138-64FB-6559-B18FDF76403D}"/>
              </a:ext>
            </a:extLst>
          </p:cNvPr>
          <p:cNvSpPr>
            <a:spLocks noGrp="1"/>
          </p:cNvSpPr>
          <p:nvPr>
            <p:ph type="body" idx="1"/>
          </p:nvPr>
        </p:nvSpPr>
        <p:spPr/>
        <p:txBody>
          <a:bodyPr/>
          <a:lstStyle/>
          <a:p>
            <a:pPr marL="139700" indent="0">
              <a:buNone/>
            </a:pPr>
            <a:r>
              <a:rPr lang="en-US" sz="3200" dirty="0"/>
              <a:t>~~Verónica</a:t>
            </a:r>
          </a:p>
          <a:p>
            <a:pPr>
              <a:buNone/>
            </a:pPr>
            <a:r>
              <a:rPr lang="en-US" sz="9600" dirty="0"/>
              <a:t>“On the previous slide, we used </a:t>
            </a:r>
            <a:r>
              <a:rPr lang="en-US" sz="9600" dirty="0" err="1"/>
              <a:t>read_json</a:t>
            </a:r>
            <a:r>
              <a:rPr lang="en-US" sz="9600" dirty="0"/>
              <a:t>() and </a:t>
            </a:r>
            <a:r>
              <a:rPr lang="en-US" sz="9600" dirty="0" err="1"/>
              <a:t>read_csv</a:t>
            </a:r>
            <a:r>
              <a:rPr lang="en-US" sz="9600" dirty="0"/>
              <a:t>() to bring pose data into Pandas. That covered input—now let’s look at what happens when we’re ready to move that data forward.</a:t>
            </a:r>
          </a:p>
          <a:p>
            <a:pPr>
              <a:buNone/>
            </a:pPr>
            <a:r>
              <a:rPr lang="en-US" sz="9600" dirty="0"/>
              <a:t>We used </a:t>
            </a:r>
            <a:r>
              <a:rPr lang="en-US" sz="9600" dirty="0" err="1"/>
              <a:t>to_csv</a:t>
            </a:r>
            <a:r>
              <a:rPr lang="en-US" sz="9600" dirty="0"/>
              <a:t>() and </a:t>
            </a:r>
            <a:r>
              <a:rPr lang="en-US" sz="9600" dirty="0" err="1"/>
              <a:t>to_json</a:t>
            </a:r>
            <a:r>
              <a:rPr lang="en-US" sz="9600" dirty="0"/>
              <a:t>() to export our cleaned </a:t>
            </a:r>
            <a:r>
              <a:rPr lang="en-US" sz="9600" dirty="0" err="1"/>
              <a:t>DataFrame</a:t>
            </a:r>
            <a:r>
              <a:rPr lang="en-US" sz="9600" dirty="0"/>
              <a:t>, but Pandas gives us more than just text files.</a:t>
            </a:r>
          </a:p>
          <a:p>
            <a:pPr>
              <a:buNone/>
            </a:pPr>
            <a:r>
              <a:rPr lang="en-US" sz="9600" dirty="0"/>
              <a:t>It also supports Excel files with </a:t>
            </a:r>
            <a:r>
              <a:rPr lang="en-US" sz="9600" dirty="0" err="1"/>
              <a:t>to_excel</a:t>
            </a:r>
            <a:r>
              <a:rPr lang="en-US" sz="9600" dirty="0"/>
              <a:t>()—useful when collaborating with non-programmers—and Parquet files with </a:t>
            </a:r>
            <a:r>
              <a:rPr lang="en-US" sz="9600" dirty="0" err="1"/>
              <a:t>to_parquet</a:t>
            </a:r>
            <a:r>
              <a:rPr lang="en-US" sz="9600" dirty="0"/>
              <a:t>() for highly efficient, compressed storage.</a:t>
            </a:r>
          </a:p>
          <a:p>
            <a:pPr marL="139700" indent="0">
              <a:buNone/>
            </a:pPr>
            <a:r>
              <a:rPr lang="en-US" sz="9600" dirty="0"/>
              <a:t>Adding these to your toolbox means your Pandas workflow isn’t just good for data prep—it’s fully modular and scalable. Whether you're saving for version control, staging for machine learning, or sharing with another team, you’ve got options that match the format to the audience and the task.”</a:t>
            </a:r>
          </a:p>
        </p:txBody>
      </p:sp>
    </p:spTree>
    <p:extLst>
      <p:ext uri="{BB962C8B-B14F-4D97-AF65-F5344CB8AC3E}">
        <p14:creationId xmlns:p14="http://schemas.microsoft.com/office/powerpoint/2010/main" val="16057814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“Now that our data is loaded and structured, let’s talk about how we cleaned it and prepared it for meaningful analysis.”</a:t>
            </a:r>
          </a:p>
        </p:txBody>
      </p:sp>
    </p:spTree>
    <p:extLst>
      <p:ext uri="{BB962C8B-B14F-4D97-AF65-F5344CB8AC3E}">
        <p14:creationId xmlns:p14="http://schemas.microsoft.com/office/powerpoint/2010/main" val="101936498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0" name="Google Shape;10;p2"/>
          <p:cNvSpPr/>
          <p:nvPr/>
        </p:nvSpPr>
        <p:spPr>
          <a:xfrm>
            <a:off x="7544483" y="657775"/>
            <a:ext cx="1299300" cy="432900"/>
          </a:xfrm>
          <a:prstGeom prst="triangle">
            <a:avLst>
              <a:gd name="adj" fmla="val 32425"/>
            </a:avLst>
          </a:prstGeom>
          <a:solidFill>
            <a:srgbClr val="2632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grpSp>
        <p:nvGrpSpPr>
          <p:cNvPr id="11" name="Google Shape;11;p2"/>
          <p:cNvGrpSpPr/>
          <p:nvPr/>
        </p:nvGrpSpPr>
        <p:grpSpPr>
          <a:xfrm>
            <a:off x="182385" y="0"/>
            <a:ext cx="8661398" cy="5150588"/>
            <a:chOff x="0" y="-7088"/>
            <a:chExt cx="8661398" cy="5150588"/>
          </a:xfrm>
        </p:grpSpPr>
        <p:sp>
          <p:nvSpPr>
            <p:cNvPr id="12" name="Google Shape;12;p2"/>
            <p:cNvSpPr/>
            <p:nvPr/>
          </p:nvSpPr>
          <p:spPr>
            <a:xfrm>
              <a:off x="0" y="0"/>
              <a:ext cx="3525000" cy="5143500"/>
            </a:xfrm>
            <a:prstGeom prst="rect">
              <a:avLst/>
            </a:prstGeom>
            <a:solidFill>
              <a:srgbClr val="C7D3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rot="10800000" flipH="1">
              <a:off x="3517898" y="-7088"/>
              <a:ext cx="5143500" cy="5143500"/>
            </a:xfrm>
            <a:prstGeom prst="rtTriangle">
              <a:avLst/>
            </a:prstGeom>
            <a:solidFill>
              <a:srgbClr val="C7D3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grpSp>
      <p:grpSp>
        <p:nvGrpSpPr>
          <p:cNvPr id="14" name="Google Shape;14;p2"/>
          <p:cNvGrpSpPr/>
          <p:nvPr/>
        </p:nvGrpSpPr>
        <p:grpSpPr>
          <a:xfrm rot="10800000" flipH="1">
            <a:off x="1" y="1090763"/>
            <a:ext cx="8841017" cy="2961975"/>
            <a:chOff x="-8178042" y="-4493254"/>
            <a:chExt cx="19469317" cy="6522736"/>
          </a:xfrm>
        </p:grpSpPr>
        <p:sp>
          <p:nvSpPr>
            <p:cNvPr id="15" name="Google Shape;15;p2"/>
            <p:cNvSpPr/>
            <p:nvPr/>
          </p:nvSpPr>
          <p:spPr>
            <a:xfrm>
              <a:off x="-8178042" y="-4493118"/>
              <a:ext cx="12968400" cy="6522600"/>
            </a:xfrm>
            <a:prstGeom prst="rect">
              <a:avLst/>
            </a:prstGeom>
            <a:solidFill>
              <a:srgbClr val="3F53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sp>
          <p:nvSpPr>
            <p:cNvPr id="16" name="Google Shape;16;p2"/>
            <p:cNvSpPr/>
            <p:nvPr/>
          </p:nvSpPr>
          <p:spPr>
            <a:xfrm>
              <a:off x="4768674" y="-4493254"/>
              <a:ext cx="6522601" cy="6522599"/>
            </a:xfrm>
            <a:prstGeom prst="rtTriangle">
              <a:avLst/>
            </a:prstGeom>
            <a:solidFill>
              <a:srgbClr val="3F53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grpSp>
      <p:grpSp>
        <p:nvGrpSpPr>
          <p:cNvPr id="17" name="Google Shape;17;p2"/>
          <p:cNvGrpSpPr/>
          <p:nvPr/>
        </p:nvGrpSpPr>
        <p:grpSpPr>
          <a:xfrm>
            <a:off x="3677236" y="4278349"/>
            <a:ext cx="5480829" cy="432996"/>
            <a:chOff x="5582265" y="4646738"/>
            <a:chExt cx="5480829" cy="432996"/>
          </a:xfrm>
        </p:grpSpPr>
        <p:sp>
          <p:nvSpPr>
            <p:cNvPr id="18" name="Google Shape;18;p2"/>
            <p:cNvSpPr/>
            <p:nvPr/>
          </p:nvSpPr>
          <p:spPr>
            <a:xfrm rot="10800000">
              <a:off x="5582265" y="4948334"/>
              <a:ext cx="394200" cy="131400"/>
            </a:xfrm>
            <a:prstGeom prst="triangle">
              <a:avLst>
                <a:gd name="adj" fmla="val 32425"/>
              </a:avLst>
            </a:prstGeom>
            <a:solidFill>
              <a:srgbClr val="D26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 name="Google Shape;19;p2"/>
            <p:cNvGrpSpPr/>
            <p:nvPr/>
          </p:nvGrpSpPr>
          <p:grpSpPr>
            <a:xfrm flipH="1">
              <a:off x="5585232" y="4646738"/>
              <a:ext cx="5477861" cy="304551"/>
              <a:chOff x="-24158748" y="330075"/>
              <a:chExt cx="30568423" cy="1699506"/>
            </a:xfrm>
          </p:grpSpPr>
          <p:sp>
            <p:nvSpPr>
              <p:cNvPr id="20" name="Google Shape;20;p2"/>
              <p:cNvSpPr/>
              <p:nvPr/>
            </p:nvSpPr>
            <p:spPr>
              <a:xfrm>
                <a:off x="-24158748" y="330081"/>
                <a:ext cx="28908000" cy="1699500"/>
              </a:xfrm>
              <a:prstGeom prst="rect">
                <a:avLst/>
              </a:prstGeom>
              <a:solidFill>
                <a:srgbClr val="FF9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4710175" y="330075"/>
                <a:ext cx="1699500" cy="1699500"/>
              </a:xfrm>
              <a:prstGeom prst="rtTriangle">
                <a:avLst/>
              </a:prstGeom>
              <a:solidFill>
                <a:srgbClr val="FF9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2" name="Google Shape;22;p2"/>
          <p:cNvSpPr txBox="1">
            <a:spLocks noGrp="1"/>
          </p:cNvSpPr>
          <p:nvPr>
            <p:ph type="ctrTitle"/>
          </p:nvPr>
        </p:nvSpPr>
        <p:spPr>
          <a:xfrm>
            <a:off x="685800" y="1090750"/>
            <a:ext cx="4885509" cy="2961900"/>
          </a:xfrm>
          <a:prstGeom prst="rect">
            <a:avLst/>
          </a:prstGeom>
        </p:spPr>
        <p:txBody>
          <a:bodyPr spcFirstLastPara="1" wrap="square" lIns="91425" tIns="91425" rIns="91425" bIns="91425" anchor="ctr" anchorCtr="0"/>
          <a:lstStyle>
            <a:lvl1pPr lvl="0">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pic>
        <p:nvPicPr>
          <p:cNvPr id="3" name="Picture 2">
            <a:extLst>
              <a:ext uri="{FF2B5EF4-FFF2-40B4-BE49-F238E27FC236}">
                <a16:creationId xmlns:a16="http://schemas.microsoft.com/office/drawing/2014/main" id="{134F7D0F-FE46-C945-87EB-0FD3D356521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4243277"/>
            <a:ext cx="914400" cy="9144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idx="10"/>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988954610"/>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61"/>
        <p:cNvGrpSpPr/>
        <p:nvPr/>
      </p:nvGrpSpPr>
      <p:grpSpPr>
        <a:xfrm>
          <a:off x="0" y="0"/>
          <a:ext cx="0" cy="0"/>
          <a:chOff x="0" y="0"/>
          <a:chExt cx="0" cy="0"/>
        </a:xfrm>
      </p:grpSpPr>
      <p:grpSp>
        <p:nvGrpSpPr>
          <p:cNvPr id="62" name="Google Shape;62;p5"/>
          <p:cNvGrpSpPr/>
          <p:nvPr/>
        </p:nvGrpSpPr>
        <p:grpSpPr>
          <a:xfrm>
            <a:off x="-4" y="40"/>
            <a:ext cx="7072430" cy="1327315"/>
            <a:chOff x="-4" y="40"/>
            <a:chExt cx="7072430" cy="1327315"/>
          </a:xfrm>
        </p:grpSpPr>
        <p:sp>
          <p:nvSpPr>
            <p:cNvPr id="63" name="Google Shape;63;p5"/>
            <p:cNvSpPr/>
            <p:nvPr/>
          </p:nvSpPr>
          <p:spPr>
            <a:xfrm>
              <a:off x="6292649" y="126425"/>
              <a:ext cx="779700" cy="259800"/>
            </a:xfrm>
            <a:prstGeom prst="triangle">
              <a:avLst>
                <a:gd name="adj" fmla="val 32425"/>
              </a:avLst>
            </a:prstGeom>
            <a:solidFill>
              <a:srgbClr val="2632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grpSp>
          <p:nvGrpSpPr>
            <p:cNvPr id="64" name="Google Shape;64;p5"/>
            <p:cNvGrpSpPr/>
            <p:nvPr/>
          </p:nvGrpSpPr>
          <p:grpSpPr>
            <a:xfrm rot="10800000" flipH="1">
              <a:off x="3" y="40"/>
              <a:ext cx="6756168" cy="1327315"/>
              <a:chOff x="-2168138" y="330075"/>
              <a:chExt cx="8650663" cy="1699506"/>
            </a:xfrm>
          </p:grpSpPr>
          <p:sp>
            <p:nvSpPr>
              <p:cNvPr id="65" name="Google Shape;65;p5"/>
              <p:cNvSpPr/>
              <p:nvPr/>
            </p:nvSpPr>
            <p:spPr>
              <a:xfrm>
                <a:off x="-2168138" y="330081"/>
                <a:ext cx="6958200" cy="1699500"/>
              </a:xfrm>
              <a:prstGeom prst="rect">
                <a:avLst/>
              </a:prstGeom>
              <a:solidFill>
                <a:srgbClr val="C7D3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sp>
            <p:nvSpPr>
              <p:cNvPr id="66" name="Google Shape;66;p5"/>
              <p:cNvSpPr/>
              <p:nvPr/>
            </p:nvSpPr>
            <p:spPr>
              <a:xfrm>
                <a:off x="4783025" y="330075"/>
                <a:ext cx="1699500" cy="1699500"/>
              </a:xfrm>
              <a:prstGeom prst="rtTriangle">
                <a:avLst/>
              </a:prstGeom>
              <a:solidFill>
                <a:srgbClr val="C7D3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grpSp>
        <p:grpSp>
          <p:nvGrpSpPr>
            <p:cNvPr id="67" name="Google Shape;67;p5"/>
            <p:cNvGrpSpPr/>
            <p:nvPr/>
          </p:nvGrpSpPr>
          <p:grpSpPr>
            <a:xfrm rot="10800000" flipH="1">
              <a:off x="-4" y="381007"/>
              <a:ext cx="7072430" cy="771744"/>
              <a:chOff x="-9092084" y="330075"/>
              <a:chExt cx="15574609" cy="1699501"/>
            </a:xfrm>
          </p:grpSpPr>
          <p:sp>
            <p:nvSpPr>
              <p:cNvPr id="68" name="Google Shape;68;p5"/>
              <p:cNvSpPr/>
              <p:nvPr/>
            </p:nvSpPr>
            <p:spPr>
              <a:xfrm>
                <a:off x="-9092084" y="330076"/>
                <a:ext cx="13882200" cy="1699500"/>
              </a:xfrm>
              <a:prstGeom prst="rect">
                <a:avLst/>
              </a:prstGeom>
              <a:solidFill>
                <a:srgbClr val="3F53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sp>
            <p:nvSpPr>
              <p:cNvPr id="69" name="Google Shape;69;p5"/>
              <p:cNvSpPr/>
              <p:nvPr/>
            </p:nvSpPr>
            <p:spPr>
              <a:xfrm>
                <a:off x="4783025" y="330075"/>
                <a:ext cx="1699500" cy="1699500"/>
              </a:xfrm>
              <a:prstGeom prst="rtTriangle">
                <a:avLst/>
              </a:prstGeom>
              <a:solidFill>
                <a:srgbClr val="3F53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vo"/>
                  <a:ea typeface="Arvo"/>
                  <a:cs typeface="Arvo"/>
                  <a:sym typeface="Arvo"/>
                </a:endParaRPr>
              </a:p>
            </p:txBody>
          </p:sp>
        </p:grpSp>
      </p:grpSp>
      <p:grpSp>
        <p:nvGrpSpPr>
          <p:cNvPr id="70" name="Google Shape;70;p5"/>
          <p:cNvGrpSpPr/>
          <p:nvPr/>
        </p:nvGrpSpPr>
        <p:grpSpPr>
          <a:xfrm>
            <a:off x="6946842" y="4472723"/>
            <a:ext cx="2202830" cy="670795"/>
            <a:chOff x="5575242" y="4472723"/>
            <a:chExt cx="2202830" cy="670795"/>
          </a:xfrm>
        </p:grpSpPr>
        <p:sp>
          <p:nvSpPr>
            <p:cNvPr id="71" name="Google Shape;71;p5"/>
            <p:cNvSpPr/>
            <p:nvPr/>
          </p:nvSpPr>
          <p:spPr>
            <a:xfrm rot="10800000">
              <a:off x="5575242" y="4948334"/>
              <a:ext cx="394200" cy="131400"/>
            </a:xfrm>
            <a:prstGeom prst="triangle">
              <a:avLst>
                <a:gd name="adj" fmla="val 32425"/>
              </a:avLst>
            </a:prstGeom>
            <a:solidFill>
              <a:srgbClr val="D26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2" name="Google Shape;72;p5"/>
            <p:cNvGrpSpPr/>
            <p:nvPr/>
          </p:nvGrpSpPr>
          <p:grpSpPr>
            <a:xfrm flipH="1">
              <a:off x="5734850" y="4472723"/>
              <a:ext cx="2040837" cy="670795"/>
              <a:chOff x="1297954" y="330075"/>
              <a:chExt cx="5169293" cy="1699506"/>
            </a:xfrm>
          </p:grpSpPr>
          <p:sp>
            <p:nvSpPr>
              <p:cNvPr id="73" name="Google Shape;73;p5"/>
              <p:cNvSpPr/>
              <p:nvPr/>
            </p:nvSpPr>
            <p:spPr>
              <a:xfrm>
                <a:off x="1297954" y="330081"/>
                <a:ext cx="3476700" cy="1699500"/>
              </a:xfrm>
              <a:prstGeom prst="rect">
                <a:avLst/>
              </a:prstGeom>
              <a:solidFill>
                <a:srgbClr val="C7D3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5"/>
              <p:cNvSpPr/>
              <p:nvPr/>
            </p:nvSpPr>
            <p:spPr>
              <a:xfrm>
                <a:off x="4767747" y="330075"/>
                <a:ext cx="1699500" cy="1699500"/>
              </a:xfrm>
              <a:prstGeom prst="rtTriangle">
                <a:avLst/>
              </a:prstGeom>
              <a:solidFill>
                <a:srgbClr val="C7D3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 name="Google Shape;75;p5"/>
            <p:cNvGrpSpPr/>
            <p:nvPr/>
          </p:nvGrpSpPr>
          <p:grpSpPr>
            <a:xfrm flipH="1">
              <a:off x="5578209" y="4646738"/>
              <a:ext cx="2199863" cy="304563"/>
              <a:chOff x="-5827153" y="330075"/>
              <a:chExt cx="12276019" cy="1699569"/>
            </a:xfrm>
          </p:grpSpPr>
          <p:sp>
            <p:nvSpPr>
              <p:cNvPr id="76" name="Google Shape;76;p5"/>
              <p:cNvSpPr/>
              <p:nvPr/>
            </p:nvSpPr>
            <p:spPr>
              <a:xfrm>
                <a:off x="-5827153" y="330144"/>
                <a:ext cx="10612200" cy="1699500"/>
              </a:xfrm>
              <a:prstGeom prst="rect">
                <a:avLst/>
              </a:prstGeom>
              <a:solidFill>
                <a:srgbClr val="FF9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5"/>
              <p:cNvSpPr/>
              <p:nvPr/>
            </p:nvSpPr>
            <p:spPr>
              <a:xfrm>
                <a:off x="4749366" y="330075"/>
                <a:ext cx="1699500" cy="1699500"/>
              </a:xfrm>
              <a:prstGeom prst="rtTriangle">
                <a:avLst/>
              </a:prstGeom>
              <a:solidFill>
                <a:srgbClr val="FF9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8" name="Google Shape;78;p5"/>
          <p:cNvSpPr txBox="1">
            <a:spLocks noGrp="1"/>
          </p:cNvSpPr>
          <p:nvPr>
            <p:ph type="title"/>
          </p:nvPr>
        </p:nvSpPr>
        <p:spPr>
          <a:xfrm>
            <a:off x="814275" y="392575"/>
            <a:ext cx="5492400" cy="766200"/>
          </a:xfrm>
          <a:prstGeom prst="rect">
            <a:avLst/>
          </a:prstGeom>
        </p:spPr>
        <p:txBody>
          <a:bodyPr spcFirstLastPara="1" wrap="square" lIns="91425" tIns="91425" rIns="91425" bIns="91425" anchor="ctr" anchorCtr="0"/>
          <a:lstStyle>
            <a:lvl1pPr lvl="0">
              <a:spcBef>
                <a:spcPts val="0"/>
              </a:spcBef>
              <a:spcAft>
                <a:spcPts val="0"/>
              </a:spcAft>
              <a:buSzPts val="2000"/>
              <a:buNone/>
              <a:defRPr sz="3600"/>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a:endParaRPr/>
          </a:p>
        </p:txBody>
      </p:sp>
      <p:sp>
        <p:nvSpPr>
          <p:cNvPr id="79" name="Google Shape;79;p5"/>
          <p:cNvSpPr txBox="1">
            <a:spLocks noGrp="1"/>
          </p:cNvSpPr>
          <p:nvPr>
            <p:ph type="body" idx="1"/>
          </p:nvPr>
        </p:nvSpPr>
        <p:spPr>
          <a:xfrm>
            <a:off x="814275" y="1327350"/>
            <a:ext cx="6132600" cy="3145500"/>
          </a:xfrm>
          <a:prstGeom prst="rect">
            <a:avLst/>
          </a:prstGeom>
        </p:spPr>
        <p:txBody>
          <a:bodyPr spcFirstLastPara="1" wrap="square" lIns="91425" tIns="91425" rIns="91425" bIns="91425" anchor="ctr" anchorCtr="0"/>
          <a:lstStyle>
            <a:lvl1pPr marL="457200" lvl="0" indent="-381000">
              <a:spcBef>
                <a:spcPts val="600"/>
              </a:spcBef>
              <a:spcAft>
                <a:spcPts val="0"/>
              </a:spcAft>
              <a:buSzPts val="2400"/>
              <a:buChar char="▰"/>
              <a:defRPr sz="2800"/>
            </a:lvl1pPr>
            <a:lvl2pPr marL="914400" lvl="1" indent="-381000">
              <a:spcBef>
                <a:spcPts val="1000"/>
              </a:spcBef>
              <a:spcAft>
                <a:spcPts val="0"/>
              </a:spcAft>
              <a:buSzPts val="2400"/>
              <a:buChar char="▻"/>
              <a:defRPr/>
            </a:lvl2pPr>
            <a:lvl3pPr marL="1371600" lvl="2" indent="-381000">
              <a:spcBef>
                <a:spcPts val="1000"/>
              </a:spcBef>
              <a:spcAft>
                <a:spcPts val="0"/>
              </a:spcAft>
              <a:buSzPts val="2400"/>
              <a:buChar char="▻"/>
              <a:defRPr/>
            </a:lvl3pPr>
            <a:lvl4pPr marL="1828800" lvl="3" indent="-381000">
              <a:spcBef>
                <a:spcPts val="1000"/>
              </a:spcBef>
              <a:spcAft>
                <a:spcPts val="0"/>
              </a:spcAft>
              <a:buSzPts val="2400"/>
              <a:buChar char="▻"/>
              <a:defRPr/>
            </a:lvl4pPr>
            <a:lvl5pPr marL="2286000" lvl="4" indent="-381000">
              <a:spcBef>
                <a:spcPts val="1000"/>
              </a:spcBef>
              <a:spcAft>
                <a:spcPts val="0"/>
              </a:spcAft>
              <a:buSzPts val="2400"/>
              <a:buChar char="▻"/>
              <a:defRPr/>
            </a:lvl5pPr>
            <a:lvl6pPr marL="2743200" lvl="5" indent="-381000">
              <a:spcBef>
                <a:spcPts val="1000"/>
              </a:spcBef>
              <a:spcAft>
                <a:spcPts val="0"/>
              </a:spcAft>
              <a:buSzPts val="2400"/>
              <a:buChar char="▻"/>
              <a:defRPr/>
            </a:lvl6pPr>
            <a:lvl7pPr marL="3200400" lvl="6" indent="-381000">
              <a:spcBef>
                <a:spcPts val="1000"/>
              </a:spcBef>
              <a:spcAft>
                <a:spcPts val="0"/>
              </a:spcAft>
              <a:buSzPts val="2400"/>
              <a:buChar char="▻"/>
              <a:defRPr/>
            </a:lvl7pPr>
            <a:lvl8pPr marL="3657600" lvl="7" indent="-381000">
              <a:spcBef>
                <a:spcPts val="1000"/>
              </a:spcBef>
              <a:spcAft>
                <a:spcPts val="0"/>
              </a:spcAft>
              <a:buSzPts val="2400"/>
              <a:buChar char="▻"/>
              <a:defRPr/>
            </a:lvl8pPr>
            <a:lvl9pPr marL="4114800" lvl="8" indent="-381000">
              <a:spcBef>
                <a:spcPts val="1000"/>
              </a:spcBef>
              <a:spcAft>
                <a:spcPts val="1000"/>
              </a:spcAft>
              <a:buSzPts val="2400"/>
              <a:buChar char="▻"/>
              <a:defRPr/>
            </a:lvl9pPr>
          </a:lstStyle>
          <a:p>
            <a:endParaRPr/>
          </a:p>
        </p:txBody>
      </p:sp>
      <p:sp>
        <p:nvSpPr>
          <p:cNvPr id="80" name="Google Shape;80;p5"/>
          <p:cNvSpPr txBox="1">
            <a:spLocks noGrp="1"/>
          </p:cNvSpPr>
          <p:nvPr>
            <p:ph type="sldNum" idx="12"/>
          </p:nvPr>
        </p:nvSpPr>
        <p:spPr>
          <a:xfrm>
            <a:off x="7618000" y="4636500"/>
            <a:ext cx="1487400" cy="315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22" name="Picture 21">
            <a:extLst>
              <a:ext uri="{FF2B5EF4-FFF2-40B4-BE49-F238E27FC236}">
                <a16:creationId xmlns:a16="http://schemas.microsoft.com/office/drawing/2014/main" id="{C8F7DB91-7595-E64B-B07D-A30575B2CB4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4253392"/>
            <a:ext cx="914400" cy="914400"/>
          </a:xfrm>
          <a:prstGeom prst="rect">
            <a:avLst/>
          </a:prstGeom>
        </p:spPr>
      </p:pic>
    </p:spTree>
    <p:extLst>
      <p:ext uri="{BB962C8B-B14F-4D97-AF65-F5344CB8AC3E}">
        <p14:creationId xmlns:p14="http://schemas.microsoft.com/office/powerpoint/2010/main" val="3086644524"/>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tiff"/><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14275" y="392575"/>
            <a:ext cx="5258400" cy="766200"/>
          </a:xfrm>
          <a:prstGeom prst="rect">
            <a:avLst/>
          </a:prstGeom>
          <a:noFill/>
          <a:ln>
            <a:noFill/>
          </a:ln>
        </p:spPr>
        <p:txBody>
          <a:bodyPr spcFirstLastPara="1" wrap="square" lIns="91425" tIns="91425" rIns="91425" bIns="91425" anchor="ctr" anchorCtr="0"/>
          <a:lstStyle>
            <a:lvl1pPr lvl="0">
              <a:spcBef>
                <a:spcPts val="0"/>
              </a:spcBef>
              <a:spcAft>
                <a:spcPts val="0"/>
              </a:spcAft>
              <a:buClr>
                <a:srgbClr val="FFFFFF"/>
              </a:buClr>
              <a:buSzPts val="2000"/>
              <a:buFont typeface="Roboto Condensed"/>
              <a:buNone/>
              <a:defRPr sz="2000" b="1">
                <a:solidFill>
                  <a:srgbClr val="FFFFFF"/>
                </a:solidFill>
                <a:latin typeface="Roboto Condensed"/>
                <a:ea typeface="Roboto Condensed"/>
                <a:cs typeface="Roboto Condensed"/>
                <a:sym typeface="Roboto Condensed"/>
              </a:defRPr>
            </a:lvl1pPr>
            <a:lvl2pPr lvl="1">
              <a:spcBef>
                <a:spcPts val="0"/>
              </a:spcBef>
              <a:spcAft>
                <a:spcPts val="0"/>
              </a:spcAft>
              <a:buClr>
                <a:srgbClr val="FFFFFF"/>
              </a:buClr>
              <a:buSzPts val="2000"/>
              <a:buFont typeface="Roboto Condensed"/>
              <a:buNone/>
              <a:defRPr sz="2000" b="1">
                <a:solidFill>
                  <a:srgbClr val="FFFFFF"/>
                </a:solidFill>
                <a:latin typeface="Roboto Condensed"/>
                <a:ea typeface="Roboto Condensed"/>
                <a:cs typeface="Roboto Condensed"/>
                <a:sym typeface="Roboto Condensed"/>
              </a:defRPr>
            </a:lvl2pPr>
            <a:lvl3pPr lvl="2">
              <a:spcBef>
                <a:spcPts val="0"/>
              </a:spcBef>
              <a:spcAft>
                <a:spcPts val="0"/>
              </a:spcAft>
              <a:buClr>
                <a:srgbClr val="FFFFFF"/>
              </a:buClr>
              <a:buSzPts val="2000"/>
              <a:buFont typeface="Roboto Condensed"/>
              <a:buNone/>
              <a:defRPr sz="2000" b="1">
                <a:solidFill>
                  <a:srgbClr val="FFFFFF"/>
                </a:solidFill>
                <a:latin typeface="Roboto Condensed"/>
                <a:ea typeface="Roboto Condensed"/>
                <a:cs typeface="Roboto Condensed"/>
                <a:sym typeface="Roboto Condensed"/>
              </a:defRPr>
            </a:lvl3pPr>
            <a:lvl4pPr lvl="3">
              <a:spcBef>
                <a:spcPts val="0"/>
              </a:spcBef>
              <a:spcAft>
                <a:spcPts val="0"/>
              </a:spcAft>
              <a:buClr>
                <a:srgbClr val="FFFFFF"/>
              </a:buClr>
              <a:buSzPts val="2000"/>
              <a:buFont typeface="Roboto Condensed"/>
              <a:buNone/>
              <a:defRPr sz="2000" b="1">
                <a:solidFill>
                  <a:srgbClr val="FFFFFF"/>
                </a:solidFill>
                <a:latin typeface="Roboto Condensed"/>
                <a:ea typeface="Roboto Condensed"/>
                <a:cs typeface="Roboto Condensed"/>
                <a:sym typeface="Roboto Condensed"/>
              </a:defRPr>
            </a:lvl4pPr>
            <a:lvl5pPr lvl="4">
              <a:spcBef>
                <a:spcPts val="0"/>
              </a:spcBef>
              <a:spcAft>
                <a:spcPts val="0"/>
              </a:spcAft>
              <a:buClr>
                <a:srgbClr val="FFFFFF"/>
              </a:buClr>
              <a:buSzPts val="2000"/>
              <a:buFont typeface="Roboto Condensed"/>
              <a:buNone/>
              <a:defRPr sz="2000" b="1">
                <a:solidFill>
                  <a:srgbClr val="FFFFFF"/>
                </a:solidFill>
                <a:latin typeface="Roboto Condensed"/>
                <a:ea typeface="Roboto Condensed"/>
                <a:cs typeface="Roboto Condensed"/>
                <a:sym typeface="Roboto Condensed"/>
              </a:defRPr>
            </a:lvl5pPr>
            <a:lvl6pPr lvl="5">
              <a:spcBef>
                <a:spcPts val="0"/>
              </a:spcBef>
              <a:spcAft>
                <a:spcPts val="0"/>
              </a:spcAft>
              <a:buClr>
                <a:srgbClr val="FFFFFF"/>
              </a:buClr>
              <a:buSzPts val="2000"/>
              <a:buFont typeface="Roboto Condensed"/>
              <a:buNone/>
              <a:defRPr sz="2000" b="1">
                <a:solidFill>
                  <a:srgbClr val="FFFFFF"/>
                </a:solidFill>
                <a:latin typeface="Roboto Condensed"/>
                <a:ea typeface="Roboto Condensed"/>
                <a:cs typeface="Roboto Condensed"/>
                <a:sym typeface="Roboto Condensed"/>
              </a:defRPr>
            </a:lvl6pPr>
            <a:lvl7pPr lvl="6">
              <a:spcBef>
                <a:spcPts val="0"/>
              </a:spcBef>
              <a:spcAft>
                <a:spcPts val="0"/>
              </a:spcAft>
              <a:buClr>
                <a:srgbClr val="FFFFFF"/>
              </a:buClr>
              <a:buSzPts val="2000"/>
              <a:buFont typeface="Roboto Condensed"/>
              <a:buNone/>
              <a:defRPr sz="2000" b="1">
                <a:solidFill>
                  <a:srgbClr val="FFFFFF"/>
                </a:solidFill>
                <a:latin typeface="Roboto Condensed"/>
                <a:ea typeface="Roboto Condensed"/>
                <a:cs typeface="Roboto Condensed"/>
                <a:sym typeface="Roboto Condensed"/>
              </a:defRPr>
            </a:lvl7pPr>
            <a:lvl8pPr lvl="7">
              <a:spcBef>
                <a:spcPts val="0"/>
              </a:spcBef>
              <a:spcAft>
                <a:spcPts val="0"/>
              </a:spcAft>
              <a:buClr>
                <a:srgbClr val="FFFFFF"/>
              </a:buClr>
              <a:buSzPts val="2000"/>
              <a:buFont typeface="Roboto Condensed"/>
              <a:buNone/>
              <a:defRPr sz="2000" b="1">
                <a:solidFill>
                  <a:srgbClr val="FFFFFF"/>
                </a:solidFill>
                <a:latin typeface="Roboto Condensed"/>
                <a:ea typeface="Roboto Condensed"/>
                <a:cs typeface="Roboto Condensed"/>
                <a:sym typeface="Roboto Condensed"/>
              </a:defRPr>
            </a:lvl8pPr>
            <a:lvl9pPr lvl="8">
              <a:spcBef>
                <a:spcPts val="0"/>
              </a:spcBef>
              <a:spcAft>
                <a:spcPts val="0"/>
              </a:spcAft>
              <a:buClr>
                <a:srgbClr val="FFFFFF"/>
              </a:buClr>
              <a:buSzPts val="2000"/>
              <a:buFont typeface="Roboto Condensed"/>
              <a:buNone/>
              <a:defRPr sz="2000" b="1">
                <a:solidFill>
                  <a:srgbClr val="FFFFFF"/>
                </a:solidFill>
                <a:latin typeface="Roboto Condensed"/>
                <a:ea typeface="Roboto Condensed"/>
                <a:cs typeface="Roboto Condensed"/>
                <a:sym typeface="Roboto Condensed"/>
              </a:defRPr>
            </a:lvl9pPr>
          </a:lstStyle>
          <a:p>
            <a:endParaRPr/>
          </a:p>
        </p:txBody>
      </p:sp>
      <p:sp>
        <p:nvSpPr>
          <p:cNvPr id="7" name="Google Shape;7;p1"/>
          <p:cNvSpPr txBox="1">
            <a:spLocks noGrp="1"/>
          </p:cNvSpPr>
          <p:nvPr>
            <p:ph type="body" idx="1"/>
          </p:nvPr>
        </p:nvSpPr>
        <p:spPr>
          <a:xfrm>
            <a:off x="814275" y="1327350"/>
            <a:ext cx="6132600" cy="3145500"/>
          </a:xfrm>
          <a:prstGeom prst="rect">
            <a:avLst/>
          </a:prstGeom>
          <a:noFill/>
          <a:ln>
            <a:noFill/>
          </a:ln>
        </p:spPr>
        <p:txBody>
          <a:bodyPr spcFirstLastPara="1" wrap="square" lIns="91425" tIns="91425" rIns="91425" bIns="91425" anchor="ctr" anchorCtr="0"/>
          <a:lstStyle>
            <a:lvl1pPr marL="457200" lvl="0" indent="-381000">
              <a:spcBef>
                <a:spcPts val="600"/>
              </a:spcBef>
              <a:spcAft>
                <a:spcPts val="0"/>
              </a:spcAft>
              <a:buClr>
                <a:srgbClr val="C7D3E6"/>
              </a:buClr>
              <a:buSzPts val="2400"/>
              <a:buFont typeface="Roboto Condensed Light"/>
              <a:buChar char="▰"/>
              <a:defRPr sz="2400">
                <a:solidFill>
                  <a:srgbClr val="263248"/>
                </a:solidFill>
                <a:latin typeface="Roboto Condensed Light"/>
                <a:ea typeface="Roboto Condensed Light"/>
                <a:cs typeface="Roboto Condensed Light"/>
                <a:sym typeface="Roboto Condensed Light"/>
              </a:defRPr>
            </a:lvl1pPr>
            <a:lvl2pPr marL="914400" lvl="1" indent="-381000">
              <a:spcBef>
                <a:spcPts val="1000"/>
              </a:spcBef>
              <a:spcAft>
                <a:spcPts val="0"/>
              </a:spcAft>
              <a:buClr>
                <a:srgbClr val="C7D3E6"/>
              </a:buClr>
              <a:buSzPts val="2400"/>
              <a:buFont typeface="Roboto Condensed Light"/>
              <a:buChar char="▻"/>
              <a:defRPr sz="2400">
                <a:solidFill>
                  <a:srgbClr val="263248"/>
                </a:solidFill>
                <a:latin typeface="Roboto Condensed Light"/>
                <a:ea typeface="Roboto Condensed Light"/>
                <a:cs typeface="Roboto Condensed Light"/>
                <a:sym typeface="Roboto Condensed Light"/>
              </a:defRPr>
            </a:lvl2pPr>
            <a:lvl3pPr marL="1371600" lvl="2" indent="-381000">
              <a:spcBef>
                <a:spcPts val="1000"/>
              </a:spcBef>
              <a:spcAft>
                <a:spcPts val="0"/>
              </a:spcAft>
              <a:buClr>
                <a:srgbClr val="C7D3E6"/>
              </a:buClr>
              <a:buSzPts val="2400"/>
              <a:buFont typeface="Roboto Condensed Light"/>
              <a:buChar char="▻"/>
              <a:defRPr sz="2400">
                <a:solidFill>
                  <a:srgbClr val="263248"/>
                </a:solidFill>
                <a:latin typeface="Roboto Condensed Light"/>
                <a:ea typeface="Roboto Condensed Light"/>
                <a:cs typeface="Roboto Condensed Light"/>
                <a:sym typeface="Roboto Condensed Light"/>
              </a:defRPr>
            </a:lvl3pPr>
            <a:lvl4pPr marL="1828800" lvl="3" indent="-381000">
              <a:spcBef>
                <a:spcPts val="1000"/>
              </a:spcBef>
              <a:spcAft>
                <a:spcPts val="0"/>
              </a:spcAft>
              <a:buClr>
                <a:srgbClr val="C7D3E6"/>
              </a:buClr>
              <a:buSzPts val="2400"/>
              <a:buFont typeface="Roboto Condensed Light"/>
              <a:buChar char="▻"/>
              <a:defRPr sz="2400">
                <a:solidFill>
                  <a:srgbClr val="263248"/>
                </a:solidFill>
                <a:latin typeface="Roboto Condensed Light"/>
                <a:ea typeface="Roboto Condensed Light"/>
                <a:cs typeface="Roboto Condensed Light"/>
                <a:sym typeface="Roboto Condensed Light"/>
              </a:defRPr>
            </a:lvl4pPr>
            <a:lvl5pPr marL="2286000" lvl="4" indent="-381000">
              <a:spcBef>
                <a:spcPts val="1000"/>
              </a:spcBef>
              <a:spcAft>
                <a:spcPts val="0"/>
              </a:spcAft>
              <a:buClr>
                <a:srgbClr val="C7D3E6"/>
              </a:buClr>
              <a:buSzPts val="2400"/>
              <a:buFont typeface="Roboto Condensed Light"/>
              <a:buChar char="▻"/>
              <a:defRPr sz="2400">
                <a:solidFill>
                  <a:srgbClr val="263248"/>
                </a:solidFill>
                <a:latin typeface="Roboto Condensed Light"/>
                <a:ea typeface="Roboto Condensed Light"/>
                <a:cs typeface="Roboto Condensed Light"/>
                <a:sym typeface="Roboto Condensed Light"/>
              </a:defRPr>
            </a:lvl5pPr>
            <a:lvl6pPr marL="2743200" lvl="5" indent="-381000">
              <a:spcBef>
                <a:spcPts val="1000"/>
              </a:spcBef>
              <a:spcAft>
                <a:spcPts val="0"/>
              </a:spcAft>
              <a:buClr>
                <a:srgbClr val="C7D3E6"/>
              </a:buClr>
              <a:buSzPts val="2400"/>
              <a:buFont typeface="Roboto Condensed Light"/>
              <a:buChar char="▻"/>
              <a:defRPr sz="2400">
                <a:solidFill>
                  <a:srgbClr val="263248"/>
                </a:solidFill>
                <a:latin typeface="Roboto Condensed Light"/>
                <a:ea typeface="Roboto Condensed Light"/>
                <a:cs typeface="Roboto Condensed Light"/>
                <a:sym typeface="Roboto Condensed Light"/>
              </a:defRPr>
            </a:lvl6pPr>
            <a:lvl7pPr marL="3200400" lvl="6" indent="-381000">
              <a:spcBef>
                <a:spcPts val="1000"/>
              </a:spcBef>
              <a:spcAft>
                <a:spcPts val="0"/>
              </a:spcAft>
              <a:buClr>
                <a:srgbClr val="C7D3E6"/>
              </a:buClr>
              <a:buSzPts val="2400"/>
              <a:buFont typeface="Roboto Condensed Light"/>
              <a:buChar char="▻"/>
              <a:defRPr sz="2400">
                <a:solidFill>
                  <a:srgbClr val="263248"/>
                </a:solidFill>
                <a:latin typeface="Roboto Condensed Light"/>
                <a:ea typeface="Roboto Condensed Light"/>
                <a:cs typeface="Roboto Condensed Light"/>
                <a:sym typeface="Roboto Condensed Light"/>
              </a:defRPr>
            </a:lvl7pPr>
            <a:lvl8pPr marL="3657600" lvl="7" indent="-381000">
              <a:spcBef>
                <a:spcPts val="1000"/>
              </a:spcBef>
              <a:spcAft>
                <a:spcPts val="0"/>
              </a:spcAft>
              <a:buClr>
                <a:srgbClr val="C7D3E6"/>
              </a:buClr>
              <a:buSzPts val="2400"/>
              <a:buFont typeface="Roboto Condensed Light"/>
              <a:buChar char="▻"/>
              <a:defRPr sz="2400">
                <a:solidFill>
                  <a:srgbClr val="263248"/>
                </a:solidFill>
                <a:latin typeface="Roboto Condensed Light"/>
                <a:ea typeface="Roboto Condensed Light"/>
                <a:cs typeface="Roboto Condensed Light"/>
                <a:sym typeface="Roboto Condensed Light"/>
              </a:defRPr>
            </a:lvl8pPr>
            <a:lvl9pPr marL="4114800" lvl="8" indent="-381000">
              <a:spcBef>
                <a:spcPts val="1000"/>
              </a:spcBef>
              <a:spcAft>
                <a:spcPts val="1000"/>
              </a:spcAft>
              <a:buClr>
                <a:srgbClr val="C7D3E6"/>
              </a:buClr>
              <a:buSzPts val="2400"/>
              <a:buFont typeface="Roboto Condensed Light"/>
              <a:buChar char="▻"/>
              <a:defRPr sz="2400">
                <a:solidFill>
                  <a:srgbClr val="263248"/>
                </a:solidFill>
                <a:latin typeface="Roboto Condensed Light"/>
                <a:ea typeface="Roboto Condensed Light"/>
                <a:cs typeface="Roboto Condensed Light"/>
                <a:sym typeface="Roboto Condensed Light"/>
              </a:defRPr>
            </a:lvl9pPr>
          </a:lstStyle>
          <a:p>
            <a:endParaRPr/>
          </a:p>
        </p:txBody>
      </p:sp>
      <p:sp>
        <p:nvSpPr>
          <p:cNvPr id="8" name="Google Shape;8;p1"/>
          <p:cNvSpPr txBox="1">
            <a:spLocks noGrp="1"/>
          </p:cNvSpPr>
          <p:nvPr>
            <p:ph type="sldNum" idx="12"/>
          </p:nvPr>
        </p:nvSpPr>
        <p:spPr>
          <a:xfrm>
            <a:off x="7618000" y="4636500"/>
            <a:ext cx="1487400" cy="315600"/>
          </a:xfrm>
          <a:prstGeom prst="rect">
            <a:avLst/>
          </a:prstGeom>
          <a:noFill/>
          <a:ln>
            <a:noFill/>
          </a:ln>
        </p:spPr>
        <p:txBody>
          <a:bodyPr spcFirstLastPara="1" wrap="square" lIns="91425" tIns="91425" rIns="91425" bIns="91425" anchor="ctr" anchorCtr="0">
            <a:noAutofit/>
          </a:bodyPr>
          <a:lstStyle>
            <a:lvl1pPr lvl="0" algn="r">
              <a:buNone/>
              <a:defRPr sz="1200" b="1">
                <a:solidFill>
                  <a:srgbClr val="FFFFFF"/>
                </a:solidFill>
                <a:latin typeface="Roboto Condensed"/>
                <a:ea typeface="Roboto Condensed"/>
                <a:cs typeface="Roboto Condensed"/>
                <a:sym typeface="Roboto Condensed"/>
              </a:defRPr>
            </a:lvl1pPr>
            <a:lvl2pPr lvl="1" algn="r">
              <a:buNone/>
              <a:defRPr sz="1200" b="1">
                <a:solidFill>
                  <a:srgbClr val="FFFFFF"/>
                </a:solidFill>
                <a:latin typeface="Roboto Condensed"/>
                <a:ea typeface="Roboto Condensed"/>
                <a:cs typeface="Roboto Condensed"/>
                <a:sym typeface="Roboto Condensed"/>
              </a:defRPr>
            </a:lvl2pPr>
            <a:lvl3pPr lvl="2" algn="r">
              <a:buNone/>
              <a:defRPr sz="1200" b="1">
                <a:solidFill>
                  <a:srgbClr val="FFFFFF"/>
                </a:solidFill>
                <a:latin typeface="Roboto Condensed"/>
                <a:ea typeface="Roboto Condensed"/>
                <a:cs typeface="Roboto Condensed"/>
                <a:sym typeface="Roboto Condensed"/>
              </a:defRPr>
            </a:lvl3pPr>
            <a:lvl4pPr lvl="3" algn="r">
              <a:buNone/>
              <a:defRPr sz="1200" b="1">
                <a:solidFill>
                  <a:srgbClr val="FFFFFF"/>
                </a:solidFill>
                <a:latin typeface="Roboto Condensed"/>
                <a:ea typeface="Roboto Condensed"/>
                <a:cs typeface="Roboto Condensed"/>
                <a:sym typeface="Roboto Condensed"/>
              </a:defRPr>
            </a:lvl4pPr>
            <a:lvl5pPr lvl="4" algn="r">
              <a:buNone/>
              <a:defRPr sz="1200" b="1">
                <a:solidFill>
                  <a:srgbClr val="FFFFFF"/>
                </a:solidFill>
                <a:latin typeface="Roboto Condensed"/>
                <a:ea typeface="Roboto Condensed"/>
                <a:cs typeface="Roboto Condensed"/>
                <a:sym typeface="Roboto Condensed"/>
              </a:defRPr>
            </a:lvl5pPr>
            <a:lvl6pPr lvl="5" algn="r">
              <a:buNone/>
              <a:defRPr sz="1200" b="1">
                <a:solidFill>
                  <a:srgbClr val="FFFFFF"/>
                </a:solidFill>
                <a:latin typeface="Roboto Condensed"/>
                <a:ea typeface="Roboto Condensed"/>
                <a:cs typeface="Roboto Condensed"/>
                <a:sym typeface="Roboto Condensed"/>
              </a:defRPr>
            </a:lvl6pPr>
            <a:lvl7pPr lvl="6" algn="r">
              <a:buNone/>
              <a:defRPr sz="1200" b="1">
                <a:solidFill>
                  <a:srgbClr val="FFFFFF"/>
                </a:solidFill>
                <a:latin typeface="Roboto Condensed"/>
                <a:ea typeface="Roboto Condensed"/>
                <a:cs typeface="Roboto Condensed"/>
                <a:sym typeface="Roboto Condensed"/>
              </a:defRPr>
            </a:lvl7pPr>
            <a:lvl8pPr lvl="7" algn="r">
              <a:buNone/>
              <a:defRPr sz="1200" b="1">
                <a:solidFill>
                  <a:srgbClr val="FFFFFF"/>
                </a:solidFill>
                <a:latin typeface="Roboto Condensed"/>
                <a:ea typeface="Roboto Condensed"/>
                <a:cs typeface="Roboto Condensed"/>
                <a:sym typeface="Roboto Condensed"/>
              </a:defRPr>
            </a:lvl8pPr>
            <a:lvl9pPr lvl="8" algn="r">
              <a:buNone/>
              <a:defRPr sz="1200" b="1">
                <a:solidFill>
                  <a:srgbClr val="FFFFFF"/>
                </a:solidFill>
                <a:latin typeface="Roboto Condensed"/>
                <a:ea typeface="Roboto Condensed"/>
                <a:cs typeface="Roboto Condensed"/>
                <a:sym typeface="Roboto Condensed"/>
              </a:defRPr>
            </a:lvl9pPr>
          </a:lstStyle>
          <a:p>
            <a:pPr marL="0" lvl="0" indent="0" algn="r" rtl="0">
              <a:spcBef>
                <a:spcPts val="0"/>
              </a:spcBef>
              <a:spcAft>
                <a:spcPts val="0"/>
              </a:spcAft>
              <a:buNone/>
            </a:pPr>
            <a:fld id="{00000000-1234-1234-1234-123412341234}" type="slidenum">
              <a:rPr lang="en"/>
              <a:t>‹#›</a:t>
            </a:fld>
            <a:endParaRPr/>
          </a:p>
        </p:txBody>
      </p:sp>
      <p:pic>
        <p:nvPicPr>
          <p:cNvPr id="5" name="Picture 4">
            <a:extLst>
              <a:ext uri="{FF2B5EF4-FFF2-40B4-BE49-F238E27FC236}">
                <a16:creationId xmlns:a16="http://schemas.microsoft.com/office/drawing/2014/main" id="{B9B48145-9848-2F4E-A51E-1AF5F3EC5EAD}"/>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0" y="4243277"/>
            <a:ext cx="914400" cy="914400"/>
          </a:xfrm>
          <a:prstGeom prst="rect">
            <a:avLst/>
          </a:prstGeom>
        </p:spPr>
      </p:pic>
    </p:spTree>
  </p:cSld>
  <p:clrMap bg1="lt1" tx1="dk1" bg2="dk2" tx2="lt2" accent1="accent1" accent2="accent2" accent3="accent3" accent4="accent4" accent5="accent5" accent6="accent6" hlink="hlink" folHlink="folHlink"/>
  <p:sldLayoutIdLst>
    <p:sldLayoutId id="2147483648" r:id="rId1"/>
    <p:sldLayoutId id="2147483658" r:id="rId2"/>
    <p:sldLayoutId id="2147483659" r:id="rId3"/>
  </p:sldLayoutIdLst>
  <mc:AlternateContent xmlns:mc="http://schemas.openxmlformats.org/markup-compatibility/2006" xmlns:p14="http://schemas.microsoft.com/office/powerpoint/2010/main">
    <mc:Choice Requires="p14">
      <p:transition p14:dur="0" advTm="0"/>
    </mc:Choice>
    <mc:Fallback xmlns="">
      <p:transition advTm="0"/>
    </mc:Fallback>
  </mc:AlternateContent>
  <p:hf hd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8.png"/><Relationship Id="rId3" Type="http://schemas.openxmlformats.org/officeDocument/2006/relationships/audio" Target="../media/media1.m4a"/><Relationship Id="rId7" Type="http://schemas.openxmlformats.org/officeDocument/2006/relationships/image" Target="../media/image3.svg"/><Relationship Id="rId12" Type="http://schemas.microsoft.com/office/2007/relationships/hdphoto" Target="../media/hdphoto1.wdp"/><Relationship Id="rId2" Type="http://schemas.microsoft.com/office/2007/relationships/media" Target="../media/media1.m4a"/><Relationship Id="rId16" Type="http://schemas.openxmlformats.org/officeDocument/2006/relationships/image" Target="../media/image10.png"/><Relationship Id="rId1" Type="http://schemas.openxmlformats.org/officeDocument/2006/relationships/tags" Target="../tags/tag1.xml"/><Relationship Id="rId6" Type="http://schemas.openxmlformats.org/officeDocument/2006/relationships/image" Target="../media/image2.png"/><Relationship Id="rId11" Type="http://schemas.openxmlformats.org/officeDocument/2006/relationships/image" Target="../media/image7.png"/><Relationship Id="rId5" Type="http://schemas.openxmlformats.org/officeDocument/2006/relationships/notesSlide" Target="../notesSlides/notesSlide1.xml"/><Relationship Id="rId15" Type="http://schemas.openxmlformats.org/officeDocument/2006/relationships/image" Target="../media/image9.png"/><Relationship Id="rId10" Type="http://schemas.openxmlformats.org/officeDocument/2006/relationships/image" Target="../media/image6.png"/><Relationship Id="rId4" Type="http://schemas.openxmlformats.org/officeDocument/2006/relationships/slideLayout" Target="../slideLayouts/slideLayout1.xml"/><Relationship Id="rId9" Type="http://schemas.openxmlformats.org/officeDocument/2006/relationships/image" Target="../media/image5.png"/><Relationship Id="rId14" Type="http://schemas.microsoft.com/office/2007/relationships/hdphoto" Target="../media/hdphoto2.wdp"/></Relationships>
</file>

<file path=ppt/slides/_rels/slide10.xml.rels><?xml version="1.0" encoding="UTF-8" standalone="yes"?>
<Relationships xmlns="http://schemas.openxmlformats.org/package/2006/relationships"><Relationship Id="rId8" Type="http://schemas.openxmlformats.org/officeDocument/2006/relationships/notesSlide" Target="../notesSlides/notesSlide10.xml"/><Relationship Id="rId3" Type="http://schemas.microsoft.com/office/2007/relationships/media" Target="../media/media14.m4a"/><Relationship Id="rId7" Type="http://schemas.openxmlformats.org/officeDocument/2006/relationships/slideLayout" Target="../slideLayouts/slideLayout3.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audio" Target="../media/media15.m4a"/><Relationship Id="rId11" Type="http://schemas.openxmlformats.org/officeDocument/2006/relationships/image" Target="../media/image19.png"/><Relationship Id="rId5" Type="http://schemas.microsoft.com/office/2007/relationships/media" Target="../media/media15.m4a"/><Relationship Id="rId10" Type="http://schemas.openxmlformats.org/officeDocument/2006/relationships/image" Target="../media/image18.png"/><Relationship Id="rId4" Type="http://schemas.openxmlformats.org/officeDocument/2006/relationships/audio" Target="../media/media14.m4a"/><Relationship Id="rId9" Type="http://schemas.openxmlformats.org/officeDocument/2006/relationships/image" Target="../media/image10.png"/></Relationships>
</file>

<file path=ppt/slides/_rels/slide11.xml.rels><?xml version="1.0" encoding="UTF-8" standalone="yes"?>
<Relationships xmlns="http://schemas.openxmlformats.org/package/2006/relationships"><Relationship Id="rId8" Type="http://schemas.openxmlformats.org/officeDocument/2006/relationships/image" Target="../media/image21.png"/><Relationship Id="rId3" Type="http://schemas.microsoft.com/office/2007/relationships/media" Target="../media/media17.m4a"/><Relationship Id="rId7" Type="http://schemas.openxmlformats.org/officeDocument/2006/relationships/image" Target="../media/image20.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notesSlide" Target="../notesSlides/notesSlide11.xml"/><Relationship Id="rId5" Type="http://schemas.openxmlformats.org/officeDocument/2006/relationships/slideLayout" Target="../slideLayouts/slideLayout3.xml"/><Relationship Id="rId10" Type="http://schemas.openxmlformats.org/officeDocument/2006/relationships/image" Target="../media/image22.png"/><Relationship Id="rId4" Type="http://schemas.openxmlformats.org/officeDocument/2006/relationships/audio" Target="../media/media17.m4a"/><Relationship Id="rId9"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10.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notesSlide" Target="../notesSlides/notesSlide13.xml"/><Relationship Id="rId3" Type="http://schemas.microsoft.com/office/2007/relationships/media" Target="../media/media20.m4a"/><Relationship Id="rId7" Type="http://schemas.openxmlformats.org/officeDocument/2006/relationships/slideLayout" Target="../slideLayouts/slideLayout3.xml"/><Relationship Id="rId12" Type="http://schemas.openxmlformats.org/officeDocument/2006/relationships/image" Target="../media/image10.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audio" Target="../media/media21.m4a"/><Relationship Id="rId11" Type="http://schemas.openxmlformats.org/officeDocument/2006/relationships/image" Target="../media/image25.png"/><Relationship Id="rId5" Type="http://schemas.microsoft.com/office/2007/relationships/media" Target="../media/media21.m4a"/><Relationship Id="rId10" Type="http://schemas.openxmlformats.org/officeDocument/2006/relationships/image" Target="../media/image24.png"/><Relationship Id="rId4" Type="http://schemas.openxmlformats.org/officeDocument/2006/relationships/audio" Target="../media/media20.m4a"/><Relationship Id="rId9"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microsoft.com/office/2007/relationships/media" Target="../media/media23.m4a"/><Relationship Id="rId7" Type="http://schemas.openxmlformats.org/officeDocument/2006/relationships/image" Target="../media/image10.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notesSlide" Target="../notesSlides/notesSlide14.xml"/><Relationship Id="rId5" Type="http://schemas.openxmlformats.org/officeDocument/2006/relationships/slideLayout" Target="../slideLayouts/slideLayout3.xml"/><Relationship Id="rId4" Type="http://schemas.openxmlformats.org/officeDocument/2006/relationships/audio" Target="../media/media23.m4a"/></Relationships>
</file>

<file path=ppt/slides/_rels/slide15.xml.rels><?xml version="1.0" encoding="UTF-8" standalone="yes"?>
<Relationships xmlns="http://schemas.openxmlformats.org/package/2006/relationships"><Relationship Id="rId8" Type="http://schemas.openxmlformats.org/officeDocument/2006/relationships/notesSlide" Target="../notesSlides/notesSlide15.xml"/><Relationship Id="rId3" Type="http://schemas.microsoft.com/office/2007/relationships/media" Target="../media/media25.m4a"/><Relationship Id="rId7" Type="http://schemas.openxmlformats.org/officeDocument/2006/relationships/slideLayout" Target="../slideLayouts/slideLayout3.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audio" Target="../media/media26.m4a"/><Relationship Id="rId5" Type="http://schemas.microsoft.com/office/2007/relationships/media" Target="../media/media26.m4a"/><Relationship Id="rId10" Type="http://schemas.openxmlformats.org/officeDocument/2006/relationships/image" Target="../media/image10.png"/><Relationship Id="rId4" Type="http://schemas.openxmlformats.org/officeDocument/2006/relationships/audio" Target="../media/media25.m4a"/><Relationship Id="rId9"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10.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8" Type="http://schemas.openxmlformats.org/officeDocument/2006/relationships/notesSlide" Target="../notesSlides/notesSlide17.xml"/><Relationship Id="rId3" Type="http://schemas.microsoft.com/office/2007/relationships/media" Target="../media/media29.m4a"/><Relationship Id="rId7" Type="http://schemas.openxmlformats.org/officeDocument/2006/relationships/slideLayout" Target="../slideLayouts/slideLayout3.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audio" Target="../media/media30.m4a"/><Relationship Id="rId11" Type="http://schemas.openxmlformats.org/officeDocument/2006/relationships/image" Target="../media/image10.png"/><Relationship Id="rId5" Type="http://schemas.microsoft.com/office/2007/relationships/media" Target="../media/media30.m4a"/><Relationship Id="rId10" Type="http://schemas.openxmlformats.org/officeDocument/2006/relationships/image" Target="../media/image28.png"/><Relationship Id="rId4" Type="http://schemas.openxmlformats.org/officeDocument/2006/relationships/audio" Target="../media/media29.m4a"/><Relationship Id="rId9" Type="http://schemas.openxmlformats.org/officeDocument/2006/relationships/image" Target="../media/image27.png"/></Relationships>
</file>

<file path=ppt/slides/_rels/slide18.xml.rels><?xml version="1.0" encoding="UTF-8" standalone="yes"?>
<Relationships xmlns="http://schemas.openxmlformats.org/package/2006/relationships"><Relationship Id="rId8" Type="http://schemas.openxmlformats.org/officeDocument/2006/relationships/notesSlide" Target="../notesSlides/notesSlide18.xml"/><Relationship Id="rId3" Type="http://schemas.microsoft.com/office/2007/relationships/media" Target="../media/media32.m4a"/><Relationship Id="rId7" Type="http://schemas.openxmlformats.org/officeDocument/2006/relationships/slideLayout" Target="../slideLayouts/slideLayout3.xml"/><Relationship Id="rId12" Type="http://schemas.openxmlformats.org/officeDocument/2006/relationships/image" Target="../media/image31.png"/><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audio" Target="../media/media33.m4a"/><Relationship Id="rId11" Type="http://schemas.openxmlformats.org/officeDocument/2006/relationships/image" Target="../media/image30.png"/><Relationship Id="rId5" Type="http://schemas.microsoft.com/office/2007/relationships/media" Target="../media/media33.m4a"/><Relationship Id="rId10" Type="http://schemas.openxmlformats.org/officeDocument/2006/relationships/image" Target="../media/image10.png"/><Relationship Id="rId4" Type="http://schemas.openxmlformats.org/officeDocument/2006/relationships/audio" Target="../media/media32.m4a"/><Relationship Id="rId9"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0.png"/><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2" Type="http://schemas.microsoft.com/office/2007/relationships/media" Target="../media/media2.m4a"/><Relationship Id="rId1" Type="http://schemas.openxmlformats.org/officeDocument/2006/relationships/tags" Target="../tags/tag2.xml"/><Relationship Id="rId6" Type="http://schemas.openxmlformats.org/officeDocument/2006/relationships/image" Target="../media/image10.png"/><Relationship Id="rId5" Type="http://schemas.openxmlformats.org/officeDocument/2006/relationships/notesSlide" Target="../notesSlides/notesSlide2.xml"/><Relationship Id="rId4"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image" Target="../media/image10.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8" Type="http://schemas.openxmlformats.org/officeDocument/2006/relationships/image" Target="../media/image36.gif"/><Relationship Id="rId3" Type="http://schemas.openxmlformats.org/officeDocument/2006/relationships/slideLayout" Target="../slideLayouts/slideLayout3.xml"/><Relationship Id="rId7" Type="http://schemas.openxmlformats.org/officeDocument/2006/relationships/image" Target="../media/image10.png"/><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35.png"/><Relationship Id="rId5" Type="http://schemas.openxmlformats.org/officeDocument/2006/relationships/image" Target="../media/image34.jpe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slideLayout" Target="../slideLayouts/slideLayout3.xml"/><Relationship Id="rId7" Type="http://schemas.openxmlformats.org/officeDocument/2006/relationships/diagramQuickStyle" Target="../diagrams/quickStyle4.xml"/><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diagramLayout" Target="../diagrams/layout4.xml"/><Relationship Id="rId5" Type="http://schemas.openxmlformats.org/officeDocument/2006/relationships/diagramData" Target="../diagrams/data4.xml"/><Relationship Id="rId10" Type="http://schemas.openxmlformats.org/officeDocument/2006/relationships/image" Target="../media/image10.png"/><Relationship Id="rId4" Type="http://schemas.openxmlformats.org/officeDocument/2006/relationships/notesSlide" Target="../notesSlides/notesSlide22.xml"/><Relationship Id="rId9" Type="http://schemas.microsoft.com/office/2007/relationships/diagramDrawing" Target="../diagrams/drawing4.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38.mp4"/><Relationship Id="rId1" Type="http://schemas.microsoft.com/office/2007/relationships/media" Target="../media/media38.mp4"/><Relationship Id="rId5" Type="http://schemas.openxmlformats.org/officeDocument/2006/relationships/image" Target="../media/image37.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9.m4a"/><Relationship Id="rId1" Type="http://schemas.microsoft.com/office/2007/relationships/media" Target="../media/media39.m4a"/><Relationship Id="rId5" Type="http://schemas.openxmlformats.org/officeDocument/2006/relationships/image" Target="../media/image10.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slideLayout" Target="../slideLayouts/slideLayout3.xml"/><Relationship Id="rId7" Type="http://schemas.openxmlformats.org/officeDocument/2006/relationships/image" Target="../media/image40.png"/><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image" Target="../media/image39.jpeg"/><Relationship Id="rId5" Type="http://schemas.openxmlformats.org/officeDocument/2006/relationships/image" Target="../media/image38.png"/><Relationship Id="rId10" Type="http://schemas.openxmlformats.org/officeDocument/2006/relationships/image" Target="../media/image10.png"/><Relationship Id="rId4" Type="http://schemas.openxmlformats.org/officeDocument/2006/relationships/notesSlide" Target="../notesSlides/notesSlide25.xml"/><Relationship Id="rId9" Type="http://schemas.openxmlformats.org/officeDocument/2006/relationships/image" Target="../media/image41.png"/></Relationships>
</file>

<file path=ppt/slides/_rels/slide26.xml.rels><?xml version="1.0" encoding="UTF-8" standalone="yes"?>
<Relationships xmlns="http://schemas.openxmlformats.org/package/2006/relationships"><Relationship Id="rId8" Type="http://schemas.openxmlformats.org/officeDocument/2006/relationships/hyperlink" Target="https://www.geeksforgeeks.org/python-pandas-dataframe-groupby/" TargetMode="External"/><Relationship Id="rId13" Type="http://schemas.openxmlformats.org/officeDocument/2006/relationships/hyperlink" Target="https://pandas.pydata.org/docs/user_guide/indexing.html" TargetMode="External"/><Relationship Id="rId3" Type="http://schemas.openxmlformats.org/officeDocument/2006/relationships/slideLayout" Target="../slideLayouts/slideLayout3.xml"/><Relationship Id="rId7" Type="http://schemas.openxmlformats.org/officeDocument/2006/relationships/hyperlink" Target="https://www.geeksforgeeks.org/indexing-and-selecting-data-with-pandas/" TargetMode="External"/><Relationship Id="rId12" Type="http://schemas.openxmlformats.org/officeDocument/2006/relationships/hyperlink" Target="https://www.w3schools.com/python/matplotlib_plotting.asp" TargetMode="External"/><Relationship Id="rId2" Type="http://schemas.openxmlformats.org/officeDocument/2006/relationships/audio" Target="../media/media41.m4a"/><Relationship Id="rId16" Type="http://schemas.openxmlformats.org/officeDocument/2006/relationships/image" Target="../media/image10.png"/><Relationship Id="rId1" Type="http://schemas.microsoft.com/office/2007/relationships/media" Target="../media/media41.m4a"/><Relationship Id="rId6" Type="http://schemas.openxmlformats.org/officeDocument/2006/relationships/hyperlink" Target="https://www.geeksforgeeks.org/what-is-feature-engineering/" TargetMode="External"/><Relationship Id="rId11" Type="http://schemas.openxmlformats.org/officeDocument/2006/relationships/hyperlink" Target="https://www.youtube.com/watch?v=KHoEbRH46Zk" TargetMode="External"/><Relationship Id="rId5" Type="http://schemas.openxmlformats.org/officeDocument/2006/relationships/hyperlink" Target="https://www.geeksforgeeks.org/data-cleansing-introduction/" TargetMode="External"/><Relationship Id="rId15" Type="http://schemas.openxmlformats.org/officeDocument/2006/relationships/hyperlink" Target="https://pandas.pydata.org/docs/" TargetMode="External"/><Relationship Id="rId10" Type="http://schemas.openxmlformats.org/officeDocument/2006/relationships/hyperlink" Target="https://www.geeksforgeeks.org/pandas-built-in-data-visualization-ml/" TargetMode="External"/><Relationship Id="rId4" Type="http://schemas.openxmlformats.org/officeDocument/2006/relationships/notesSlide" Target="../notesSlides/notesSlide26.xml"/><Relationship Id="rId9" Type="http://schemas.openxmlformats.org/officeDocument/2006/relationships/hyperlink" Target="https://www.geeksforgeeks.org/difference-between-pandas-vs-numpy/" TargetMode="External"/><Relationship Id="rId14" Type="http://schemas.openxmlformats.org/officeDocument/2006/relationships/hyperlink" Target="https://pandas.pydata.org/docs/getting_started/intro_tutorials/09_timeseries.html" TargetMode="External"/></Relationships>
</file>

<file path=ppt/slides/_rels/slide3.xml.rels><?xml version="1.0" encoding="UTF-8" standalone="yes"?>
<Relationships xmlns="http://schemas.openxmlformats.org/package/2006/relationships"><Relationship Id="rId8" Type="http://schemas.openxmlformats.org/officeDocument/2006/relationships/diagramLayout" Target="../diagrams/layout1.xml"/><Relationship Id="rId3" Type="http://schemas.microsoft.com/office/2007/relationships/media" Target="../media/media4.m4a"/><Relationship Id="rId7" Type="http://schemas.openxmlformats.org/officeDocument/2006/relationships/diagramData" Target="../diagrams/data1.xml"/><Relationship Id="rId12" Type="http://schemas.openxmlformats.org/officeDocument/2006/relationships/image" Target="../media/image10.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notesSlide" Target="../notesSlides/notesSlide3.xml"/><Relationship Id="rId11" Type="http://schemas.microsoft.com/office/2007/relationships/diagramDrawing" Target="../diagrams/drawing1.xml"/><Relationship Id="rId5" Type="http://schemas.openxmlformats.org/officeDocument/2006/relationships/slideLayout" Target="../slideLayouts/slideLayout3.xml"/><Relationship Id="rId10" Type="http://schemas.openxmlformats.org/officeDocument/2006/relationships/diagramColors" Target="../diagrams/colors1.xml"/><Relationship Id="rId4" Type="http://schemas.openxmlformats.org/officeDocument/2006/relationships/audio" Target="../media/media4.m4a"/><Relationship Id="rId9"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0.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3.xml"/><Relationship Id="rId7" Type="http://schemas.openxmlformats.org/officeDocument/2006/relationships/diagramQuickStyle" Target="../diagrams/quickStyle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10.png"/><Relationship Id="rId4" Type="http://schemas.openxmlformats.org/officeDocument/2006/relationships/notesSlide" Target="../notesSlides/notesSlide5.xml"/><Relationship Id="rId9" Type="http://schemas.microsoft.com/office/2007/relationships/diagramDrawing" Target="../diagrams/drawing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0.png"/><Relationship Id="rId2" Type="http://schemas.openxmlformats.org/officeDocument/2006/relationships/audio" Target="../media/media7.m4a"/><Relationship Id="rId1" Type="http://schemas.microsoft.com/office/2007/relationships/media" Target="../media/media7.m4a"/><Relationship Id="rId6" Type="http://schemas.microsoft.com/office/2007/relationships/hdphoto" Target="../media/hdphoto6.wdp"/><Relationship Id="rId5" Type="http://schemas.openxmlformats.org/officeDocument/2006/relationships/image" Target="../media/image15.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notesSlide" Target="../notesSlides/notesSlide7.xml"/><Relationship Id="rId13" Type="http://schemas.openxmlformats.org/officeDocument/2006/relationships/image" Target="../media/image10.png"/><Relationship Id="rId3" Type="http://schemas.microsoft.com/office/2007/relationships/media" Target="../media/media9.m4a"/><Relationship Id="rId7" Type="http://schemas.openxmlformats.org/officeDocument/2006/relationships/slideLayout" Target="../slideLayouts/slideLayout3.xml"/><Relationship Id="rId12" Type="http://schemas.microsoft.com/office/2007/relationships/hdphoto" Target="../media/hdphoto8.wdp"/><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audio" Target="../media/media10.m4a"/><Relationship Id="rId11" Type="http://schemas.openxmlformats.org/officeDocument/2006/relationships/image" Target="../media/image17.png"/><Relationship Id="rId5" Type="http://schemas.microsoft.com/office/2007/relationships/media" Target="../media/media10.m4a"/><Relationship Id="rId10" Type="http://schemas.microsoft.com/office/2007/relationships/hdphoto" Target="../media/hdphoto7.wdp"/><Relationship Id="rId4" Type="http://schemas.openxmlformats.org/officeDocument/2006/relationships/audio" Target="../media/media9.m4a"/><Relationship Id="rId9" Type="http://schemas.openxmlformats.org/officeDocument/2006/relationships/image" Target="../media/image16.png"/></Relationships>
</file>

<file path=ppt/slides/_rels/slide8.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slideLayout" Target="../slideLayouts/slideLayout3.xml"/><Relationship Id="rId7" Type="http://schemas.openxmlformats.org/officeDocument/2006/relationships/diagramQuickStyle" Target="../diagrams/quickStyle3.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10.png"/><Relationship Id="rId4" Type="http://schemas.openxmlformats.org/officeDocument/2006/relationships/notesSlide" Target="../notesSlides/notesSlide8.xml"/><Relationship Id="rId9" Type="http://schemas.microsoft.com/office/2007/relationships/diagramDrawing" Target="../diagrams/drawing3.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0.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pic>
        <p:nvPicPr>
          <p:cNvPr id="28" name="Picture 27" descr="User with solid fill">
            <a:extLst>
              <a:ext uri="{FF2B5EF4-FFF2-40B4-BE49-F238E27FC236}">
                <a16:creationId xmlns:a16="http://schemas.microsoft.com/office/drawing/2014/main" id="{DAAD20EC-262B-B09C-D4A9-5E38FF4DECF8}"/>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6363170" y="4624114"/>
            <a:ext cx="483465" cy="483465"/>
          </a:xfrm>
          <a:prstGeom prst="rect">
            <a:avLst/>
          </a:prstGeom>
        </p:spPr>
      </p:pic>
      <p:sp>
        <p:nvSpPr>
          <p:cNvPr id="4" name="AutoShape 8" descr="Image result for city university of seattle logo we are all about the finish"/>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Eras Bold ITC" panose="020B0907030504020204" pitchFamily="34" charset="0"/>
            </a:endParaRPr>
          </a:p>
        </p:txBody>
      </p:sp>
      <p:pic>
        <p:nvPicPr>
          <p:cNvPr id="1040" name="Picture 16" descr="Image result for city university of seattle logo"/>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9525" y="4241800"/>
            <a:ext cx="901700" cy="901700"/>
          </a:xfrm>
          <a:prstGeom prst="rect">
            <a:avLst/>
          </a:prstGeom>
          <a:noFill/>
          <a:extLst>
            <a:ext uri="{909E8E84-426E-40DD-AFC4-6F175D3DCCD1}">
              <a14:hiddenFill xmlns:a14="http://schemas.microsoft.com/office/drawing/2010/main">
                <a:solidFill>
                  <a:srgbClr val="FFFFFF"/>
                </a:solidFill>
              </a14:hiddenFill>
            </a:ext>
          </a:extLst>
        </p:spPr>
      </p:pic>
      <p:sp>
        <p:nvSpPr>
          <p:cNvPr id="184" name="Google Shape;184;p11"/>
          <p:cNvSpPr txBox="1">
            <a:spLocks noGrp="1"/>
          </p:cNvSpPr>
          <p:nvPr>
            <p:ph type="ctrTitle"/>
          </p:nvPr>
        </p:nvSpPr>
        <p:spPr>
          <a:xfrm>
            <a:off x="275021" y="16476"/>
            <a:ext cx="8713404" cy="1051277"/>
          </a:xfrm>
          <a:prstGeom prst="rect">
            <a:avLst/>
          </a:prstGeom>
        </p:spPr>
        <p:txBody>
          <a:bodyPr spcFirstLastPara="1" wrap="square" lIns="91425" tIns="91425" rIns="91425" bIns="91425" anchor="ctr" anchorCtr="0">
            <a:noAutofit/>
          </a:bodyPr>
          <a:lstStyle/>
          <a:p>
            <a:r>
              <a:rPr lang="en-US">
                <a:solidFill>
                  <a:srgbClr val="3F5378"/>
                </a:solidFill>
                <a:effectLst>
                  <a:outerShdw blurRad="50800" dist="38100" dir="5400000" algn="t" rotWithShape="0">
                    <a:prstClr val="black">
                      <a:alpha val="40000"/>
                    </a:prstClr>
                  </a:outerShdw>
                </a:effectLst>
                <a:latin typeface="Eras Bold ITC" panose="020B0907030504020204" pitchFamily="34" charset="0"/>
              </a:rPr>
              <a:t>Dance Moves Detector</a:t>
            </a:r>
          </a:p>
        </p:txBody>
      </p:sp>
      <p:sp>
        <p:nvSpPr>
          <p:cNvPr id="23" name="TextBox 22">
            <a:extLst>
              <a:ext uri="{FF2B5EF4-FFF2-40B4-BE49-F238E27FC236}">
                <a16:creationId xmlns:a16="http://schemas.microsoft.com/office/drawing/2014/main" id="{85758F7B-73D2-DC74-B1E1-501D5CD69C72}"/>
              </a:ext>
            </a:extLst>
          </p:cNvPr>
          <p:cNvSpPr txBox="1"/>
          <p:nvPr/>
        </p:nvSpPr>
        <p:spPr>
          <a:xfrm>
            <a:off x="5978813" y="4252053"/>
            <a:ext cx="1188720" cy="365760"/>
          </a:xfrm>
          <a:prstGeom prst="rect">
            <a:avLst/>
          </a:prstGeom>
          <a:noFill/>
        </p:spPr>
        <p:txBody>
          <a:bodyPr wrap="square" lIns="91440" tIns="45720" rIns="91440" bIns="45720" anchor="t">
            <a:spAutoFit/>
          </a:bodyPr>
          <a:lstStyle/>
          <a:p>
            <a:pPr marL="76200" algn="ctr">
              <a:lnSpc>
                <a:spcPts val="1200"/>
              </a:lnSpc>
            </a:pPr>
            <a:r>
              <a:rPr lang="en-US" dirty="0">
                <a:solidFill>
                  <a:schemeClr val="bg1"/>
                </a:solidFill>
                <a:latin typeface="Eras Medium ITC"/>
              </a:rPr>
              <a:t>Hiromi</a:t>
            </a:r>
            <a:br>
              <a:rPr lang="en-US" dirty="0">
                <a:solidFill>
                  <a:schemeClr val="bg1"/>
                </a:solidFill>
                <a:latin typeface="Eras Medium ITC"/>
              </a:rPr>
            </a:br>
            <a:r>
              <a:rPr lang="en-US" dirty="0">
                <a:solidFill>
                  <a:schemeClr val="bg1"/>
                </a:solidFill>
                <a:latin typeface="Eras Medium ITC"/>
              </a:rPr>
              <a:t>Cota</a:t>
            </a:r>
            <a:endParaRPr lang="en-US" sz="1400" dirty="0">
              <a:solidFill>
                <a:schemeClr val="bg1"/>
              </a:solidFill>
              <a:latin typeface="Eras Medium ITC" panose="020B0602030504020804" pitchFamily="34" charset="0"/>
            </a:endParaRPr>
          </a:p>
        </p:txBody>
      </p:sp>
      <p:sp>
        <p:nvSpPr>
          <p:cNvPr id="27" name="TextBox 26">
            <a:extLst>
              <a:ext uri="{FF2B5EF4-FFF2-40B4-BE49-F238E27FC236}">
                <a16:creationId xmlns:a16="http://schemas.microsoft.com/office/drawing/2014/main" id="{21164436-498A-3A73-257E-5E7EC1D0C8E5}"/>
              </a:ext>
            </a:extLst>
          </p:cNvPr>
          <p:cNvSpPr txBox="1"/>
          <p:nvPr/>
        </p:nvSpPr>
        <p:spPr>
          <a:xfrm rot="18889957">
            <a:off x="5606646" y="2480116"/>
            <a:ext cx="3757825" cy="338554"/>
          </a:xfrm>
          <a:prstGeom prst="rect">
            <a:avLst/>
          </a:prstGeom>
          <a:noFill/>
        </p:spPr>
        <p:txBody>
          <a:bodyPr wrap="square">
            <a:spAutoFit/>
          </a:bodyPr>
          <a:lstStyle>
            <a:defPPr marR="0" lvl="0" algn="l" rtl="0">
              <a:lnSpc>
                <a:spcPct val="100000"/>
              </a:lnSpc>
              <a:spcBef>
                <a:spcPts val="0"/>
              </a:spcBef>
              <a:spcAft>
                <a:spcPts val="0"/>
              </a:spcAft>
            </a:defPPr>
            <a:lvl1pPr marL="76200" indent="0" algn="ctr">
              <a:buNone/>
              <a:defRPr>
                <a:solidFill>
                  <a:schemeClr val="bg1"/>
                </a:solidFill>
                <a:latin typeface="Eras Medium ITC" panose="020B0602030504020804" pitchFamily="34" charset="0"/>
              </a:defRPr>
            </a:lvl1pPr>
          </a:lstStyle>
          <a:p>
            <a:r>
              <a:rPr lang="en-US" sz="1600">
                <a:solidFill>
                  <a:schemeClr val="accent6"/>
                </a:solidFill>
              </a:rPr>
              <a:t>School of Technology &amp; Computing</a:t>
            </a:r>
          </a:p>
        </p:txBody>
      </p:sp>
      <p:sp>
        <p:nvSpPr>
          <p:cNvPr id="6" name="AutoShape 4" descr="pic">
            <a:extLst>
              <a:ext uri="{FF2B5EF4-FFF2-40B4-BE49-F238E27FC236}">
                <a16:creationId xmlns:a16="http://schemas.microsoft.com/office/drawing/2014/main" id="{B47E222D-04EA-0231-C5F3-BEF4ACA12BD1}"/>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TextBox 19">
            <a:extLst>
              <a:ext uri="{FF2B5EF4-FFF2-40B4-BE49-F238E27FC236}">
                <a16:creationId xmlns:a16="http://schemas.microsoft.com/office/drawing/2014/main" id="{A7D5C464-BE94-7B9A-5A38-14D1F899F050}"/>
              </a:ext>
            </a:extLst>
          </p:cNvPr>
          <p:cNvSpPr txBox="1"/>
          <p:nvPr/>
        </p:nvSpPr>
        <p:spPr>
          <a:xfrm>
            <a:off x="4661652" y="4254294"/>
            <a:ext cx="1188720" cy="365760"/>
          </a:xfrm>
          <a:prstGeom prst="rect">
            <a:avLst/>
          </a:prstGeom>
          <a:noFill/>
        </p:spPr>
        <p:txBody>
          <a:bodyPr wrap="square">
            <a:spAutoFit/>
          </a:bodyPr>
          <a:lstStyle/>
          <a:p>
            <a:pPr marL="76200" indent="0" algn="ctr">
              <a:lnSpc>
                <a:spcPts val="1200"/>
              </a:lnSpc>
              <a:buNone/>
            </a:pPr>
            <a:r>
              <a:rPr lang="en-US" sz="1400" dirty="0">
                <a:solidFill>
                  <a:schemeClr val="bg1"/>
                </a:solidFill>
                <a:latin typeface="Eras Medium ITC" panose="020B0602030504020804" pitchFamily="34" charset="0"/>
              </a:rPr>
              <a:t>Verónica Elze</a:t>
            </a:r>
          </a:p>
        </p:txBody>
      </p:sp>
      <p:sp>
        <p:nvSpPr>
          <p:cNvPr id="33" name="TextBox 32">
            <a:extLst>
              <a:ext uri="{FF2B5EF4-FFF2-40B4-BE49-F238E27FC236}">
                <a16:creationId xmlns:a16="http://schemas.microsoft.com/office/drawing/2014/main" id="{15418DC7-96F9-7FA7-EF5A-BFBB29A92336}"/>
              </a:ext>
            </a:extLst>
          </p:cNvPr>
          <p:cNvSpPr txBox="1"/>
          <p:nvPr/>
        </p:nvSpPr>
        <p:spPr>
          <a:xfrm>
            <a:off x="6976024" y="4056500"/>
            <a:ext cx="2167976" cy="261610"/>
          </a:xfrm>
          <a:prstGeom prst="rect">
            <a:avLst/>
          </a:prstGeom>
          <a:noFill/>
          <a:effectLst>
            <a:outerShdw blurRad="25400" dist="25400" dir="2700000" algn="tl" rotWithShape="0">
              <a:schemeClr val="bg1">
                <a:alpha val="10000"/>
              </a:schemeClr>
            </a:outerShdw>
          </a:effectLst>
        </p:spPr>
        <p:txBody>
          <a:bodyPr wrap="square" rtlCol="0">
            <a:spAutoFit/>
          </a:bodyPr>
          <a:lstStyle>
            <a:defPPr marR="0" lvl="0" algn="l" rtl="0">
              <a:lnSpc>
                <a:spcPct val="100000"/>
              </a:lnSpc>
              <a:spcBef>
                <a:spcPts val="0"/>
              </a:spcBef>
              <a:spcAft>
                <a:spcPts val="0"/>
              </a:spcAft>
            </a:defPPr>
            <a:lvl1pPr>
              <a:defRPr sz="3200">
                <a:solidFill>
                  <a:srgbClr val="B4C4DE"/>
                </a:solidFill>
                <a:latin typeface="Eras Bold ITC" panose="020B0907030504020204" pitchFamily="34" charset="0"/>
              </a:defRPr>
            </a:lvl1pPr>
          </a:lstStyle>
          <a:p>
            <a:pPr algn="ctr"/>
            <a:r>
              <a:rPr lang="en-US" sz="1100"/>
              <a:t>Master of Computer Science</a:t>
            </a:r>
          </a:p>
        </p:txBody>
      </p:sp>
      <p:pic>
        <p:nvPicPr>
          <p:cNvPr id="2" name="Picture 27" descr="User with solid fill">
            <a:extLst>
              <a:ext uri="{FF2B5EF4-FFF2-40B4-BE49-F238E27FC236}">
                <a16:creationId xmlns:a16="http://schemas.microsoft.com/office/drawing/2014/main" id="{58D84EC4-07FD-F2E2-C71A-0D107633FB0E}"/>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7652104" y="4625581"/>
            <a:ext cx="483465" cy="483465"/>
          </a:xfrm>
          <a:prstGeom prst="rect">
            <a:avLst/>
          </a:prstGeom>
        </p:spPr>
      </p:pic>
      <p:sp>
        <p:nvSpPr>
          <p:cNvPr id="3" name="TextBox 2">
            <a:extLst>
              <a:ext uri="{FF2B5EF4-FFF2-40B4-BE49-F238E27FC236}">
                <a16:creationId xmlns:a16="http://schemas.microsoft.com/office/drawing/2014/main" id="{2EBC4A97-DA63-428C-2C9F-58B77348F9FA}"/>
              </a:ext>
            </a:extLst>
          </p:cNvPr>
          <p:cNvSpPr txBox="1"/>
          <p:nvPr/>
        </p:nvSpPr>
        <p:spPr>
          <a:xfrm>
            <a:off x="7295973" y="4267823"/>
            <a:ext cx="1188720" cy="362535"/>
          </a:xfrm>
          <a:prstGeom prst="rect">
            <a:avLst/>
          </a:prstGeom>
          <a:noFill/>
        </p:spPr>
        <p:txBody>
          <a:bodyPr wrap="square">
            <a:spAutoFit/>
          </a:bodyPr>
          <a:lstStyle/>
          <a:p>
            <a:pPr marL="76200" indent="0" algn="ctr">
              <a:lnSpc>
                <a:spcPts val="1000"/>
              </a:lnSpc>
              <a:buNone/>
            </a:pPr>
            <a:r>
              <a:rPr lang="en-US" sz="1400" err="1">
                <a:solidFill>
                  <a:schemeClr val="bg1"/>
                </a:solidFill>
                <a:latin typeface="Eras Medium ITC" panose="020B0602030504020804" pitchFamily="34" charset="0"/>
              </a:rPr>
              <a:t>Ixius</a:t>
            </a:r>
            <a:endParaRPr lang="en-US">
              <a:solidFill>
                <a:schemeClr val="bg1"/>
              </a:solidFill>
              <a:latin typeface="Eras Medium ITC" panose="020B0602030504020804" pitchFamily="34" charset="0"/>
            </a:endParaRPr>
          </a:p>
          <a:p>
            <a:pPr marL="76200" indent="0" algn="ctr">
              <a:lnSpc>
                <a:spcPts val="1000"/>
              </a:lnSpc>
              <a:buNone/>
            </a:pPr>
            <a:r>
              <a:rPr lang="en-US" sz="1400">
                <a:solidFill>
                  <a:schemeClr val="bg1"/>
                </a:solidFill>
                <a:latin typeface="Eras Medium ITC" panose="020B0602030504020804" pitchFamily="34" charset="0"/>
              </a:rPr>
              <a:t>Procopios</a:t>
            </a:r>
          </a:p>
        </p:txBody>
      </p:sp>
      <p:pic>
        <p:nvPicPr>
          <p:cNvPr id="9" name="Picture 8">
            <a:extLst>
              <a:ext uri="{FF2B5EF4-FFF2-40B4-BE49-F238E27FC236}">
                <a16:creationId xmlns:a16="http://schemas.microsoft.com/office/drawing/2014/main" id="{9DCC2CD2-8AC8-16B7-A086-6C824AC8080B}"/>
              </a:ext>
            </a:extLst>
          </p:cNvPr>
          <p:cNvPicPr>
            <a:picLocks/>
          </p:cNvPicPr>
          <p:nvPr/>
        </p:nvPicPr>
        <p:blipFill>
          <a:blip r:embed="rId9" cstate="screen">
            <a:extLst>
              <a:ext uri="{28A0092B-C50C-407E-A947-70E740481C1C}">
                <a14:useLocalDpi xmlns:a14="http://schemas.microsoft.com/office/drawing/2010/main"/>
              </a:ext>
            </a:extLst>
          </a:blip>
          <a:stretch>
            <a:fillRect/>
          </a:stretch>
        </p:blipFill>
        <p:spPr>
          <a:xfrm>
            <a:off x="181887" y="1092363"/>
            <a:ext cx="4608576" cy="2959763"/>
          </a:xfrm>
          <a:prstGeom prst="rect">
            <a:avLst/>
          </a:prstGeom>
        </p:spPr>
      </p:pic>
      <p:sp>
        <p:nvSpPr>
          <p:cNvPr id="11" name="TextBox 10">
            <a:extLst>
              <a:ext uri="{FF2B5EF4-FFF2-40B4-BE49-F238E27FC236}">
                <a16:creationId xmlns:a16="http://schemas.microsoft.com/office/drawing/2014/main" id="{F8AEC4D7-4E6D-45DB-D138-081A20D88D4A}"/>
              </a:ext>
            </a:extLst>
          </p:cNvPr>
          <p:cNvSpPr txBox="1"/>
          <p:nvPr/>
        </p:nvSpPr>
        <p:spPr>
          <a:xfrm>
            <a:off x="4954137" y="1219021"/>
            <a:ext cx="2655708" cy="1200329"/>
          </a:xfrm>
          <a:prstGeom prst="rect">
            <a:avLst/>
          </a:prstGeom>
          <a:noFill/>
        </p:spPr>
        <p:txBody>
          <a:bodyPr wrap="square">
            <a:spAutoFit/>
          </a:bodyPr>
          <a:lstStyle/>
          <a:p>
            <a:r>
              <a:rPr lang="en-US" sz="2800" b="1" dirty="0">
                <a:solidFill>
                  <a:srgbClr val="C7D3E6"/>
                </a:solidFill>
                <a:effectLst>
                  <a:outerShdw blurRad="50800" dist="38100" dir="5400000" algn="t" rotWithShape="0">
                    <a:prstClr val="black">
                      <a:alpha val="40000"/>
                    </a:prstClr>
                  </a:outerShdw>
                </a:effectLst>
                <a:latin typeface="Eras Bold ITC" panose="020B0907030504020204" pitchFamily="34" charset="0"/>
                <a:ea typeface="Roboto Condensed"/>
                <a:cs typeface="Roboto Condensed"/>
              </a:rPr>
              <a:t>using</a:t>
            </a:r>
            <a:endParaRPr lang="en-US" sz="3600" b="1" dirty="0">
              <a:solidFill>
                <a:srgbClr val="C7D3E6"/>
              </a:solidFill>
              <a:effectLst>
                <a:outerShdw blurRad="50800" dist="38100" dir="5400000" algn="t" rotWithShape="0">
                  <a:prstClr val="black">
                    <a:alpha val="40000"/>
                  </a:prstClr>
                </a:outerShdw>
              </a:effectLst>
              <a:latin typeface="Eras Bold ITC" panose="020B0907030504020204" pitchFamily="34" charset="0"/>
              <a:ea typeface="Roboto Condensed"/>
              <a:cs typeface="Roboto Condensed"/>
            </a:endParaRPr>
          </a:p>
          <a:p>
            <a:r>
              <a:rPr lang="en-US" sz="4400" b="1" dirty="0">
                <a:solidFill>
                  <a:srgbClr val="C7D3E6"/>
                </a:solidFill>
                <a:effectLst>
                  <a:outerShdw blurRad="50800" dist="38100" dir="5400000" algn="t" rotWithShape="0">
                    <a:prstClr val="black">
                      <a:alpha val="40000"/>
                    </a:prstClr>
                  </a:outerShdw>
                </a:effectLst>
                <a:latin typeface="Eras Bold ITC" panose="020B0907030504020204" pitchFamily="34" charset="0"/>
                <a:ea typeface="Roboto Condensed"/>
                <a:cs typeface="Roboto Condensed"/>
              </a:rPr>
              <a:t>Pandas</a:t>
            </a:r>
            <a:endParaRPr lang="en-US" sz="3600" b="1" dirty="0">
              <a:solidFill>
                <a:srgbClr val="C7D3E6"/>
              </a:solidFill>
              <a:effectLst>
                <a:outerShdw blurRad="50800" dist="38100" dir="5400000" algn="t" rotWithShape="0">
                  <a:prstClr val="black">
                    <a:alpha val="40000"/>
                  </a:prstClr>
                </a:outerShdw>
              </a:effectLst>
              <a:latin typeface="Eras Bold ITC" panose="020B0907030504020204" pitchFamily="34" charset="0"/>
              <a:ea typeface="Roboto Condensed"/>
              <a:cs typeface="Roboto Condensed"/>
              <a:sym typeface="Roboto Condensed"/>
            </a:endParaRPr>
          </a:p>
        </p:txBody>
      </p:sp>
      <p:pic>
        <p:nvPicPr>
          <p:cNvPr id="5" name="Picture 4">
            <a:extLst>
              <a:ext uri="{FF2B5EF4-FFF2-40B4-BE49-F238E27FC236}">
                <a16:creationId xmlns:a16="http://schemas.microsoft.com/office/drawing/2014/main" id="{7C76319B-7C40-F727-89F4-5172E3FF0416}"/>
              </a:ext>
            </a:extLst>
          </p:cNvPr>
          <p:cNvPicPr>
            <a:picLocks noChangeAspect="1"/>
          </p:cNvPicPr>
          <p:nvPr/>
        </p:nvPicPr>
        <p:blipFill>
          <a:blip r:embed="rId10" cstate="screen">
            <a:extLst>
              <a:ext uri="{28A0092B-C50C-407E-A947-70E740481C1C}">
                <a14:useLocalDpi xmlns:a14="http://schemas.microsoft.com/office/drawing/2010/main"/>
              </a:ext>
            </a:extLst>
          </a:blip>
          <a:srcRect/>
          <a:stretch/>
        </p:blipFill>
        <p:spPr>
          <a:xfrm>
            <a:off x="6327327" y="4581750"/>
            <a:ext cx="561357" cy="566928"/>
          </a:xfrm>
          <a:prstGeom prst="rect">
            <a:avLst/>
          </a:prstGeom>
        </p:spPr>
      </p:pic>
      <p:sp>
        <p:nvSpPr>
          <p:cNvPr id="7" name="TextBox 6">
            <a:extLst>
              <a:ext uri="{FF2B5EF4-FFF2-40B4-BE49-F238E27FC236}">
                <a16:creationId xmlns:a16="http://schemas.microsoft.com/office/drawing/2014/main" id="{7FEC4D4F-CE32-8D80-2329-6D560B59B88B}"/>
              </a:ext>
            </a:extLst>
          </p:cNvPr>
          <p:cNvSpPr txBox="1"/>
          <p:nvPr/>
        </p:nvSpPr>
        <p:spPr>
          <a:xfrm>
            <a:off x="4636622" y="4054307"/>
            <a:ext cx="2457724" cy="261610"/>
          </a:xfrm>
          <a:prstGeom prst="rect">
            <a:avLst/>
          </a:prstGeom>
          <a:noFill/>
          <a:effectLst>
            <a:outerShdw blurRad="25400" dist="25400" dir="2700000" algn="tl" rotWithShape="0">
              <a:schemeClr val="bg1">
                <a:alpha val="10000"/>
              </a:schemeClr>
            </a:outerShdw>
          </a:effectLst>
        </p:spPr>
        <p:txBody>
          <a:bodyPr wrap="none" rtlCol="0">
            <a:spAutoFit/>
          </a:bodyPr>
          <a:lstStyle>
            <a:defPPr marR="0" lvl="0" algn="l" rtl="0">
              <a:lnSpc>
                <a:spcPct val="100000"/>
              </a:lnSpc>
              <a:spcBef>
                <a:spcPts val="0"/>
              </a:spcBef>
              <a:spcAft>
                <a:spcPts val="0"/>
              </a:spcAft>
            </a:defPPr>
            <a:lvl1pPr>
              <a:defRPr sz="3200">
                <a:solidFill>
                  <a:srgbClr val="B4C4DE"/>
                </a:solidFill>
                <a:latin typeface="Eras Bold ITC" panose="020B0907030504020204" pitchFamily="34" charset="0"/>
              </a:defRPr>
            </a:lvl1pPr>
          </a:lstStyle>
          <a:p>
            <a:r>
              <a:rPr lang="en-US" sz="1100"/>
              <a:t>Masters of Artificial Intelligence</a:t>
            </a:r>
          </a:p>
        </p:txBody>
      </p:sp>
      <p:pic>
        <p:nvPicPr>
          <p:cNvPr id="10" name="Picture 9" descr="A person with short hair wearing glasses and a blue jacket&#10;&#10;AI-generated content may be incorrect.">
            <a:extLst>
              <a:ext uri="{FF2B5EF4-FFF2-40B4-BE49-F238E27FC236}">
                <a16:creationId xmlns:a16="http://schemas.microsoft.com/office/drawing/2014/main" id="{461B9BBB-22C2-901F-1369-79627D71EA4A}"/>
              </a:ext>
            </a:extLst>
          </p:cNvPr>
          <p:cNvPicPr>
            <a:picLocks noChangeAspect="1"/>
          </p:cNvPicPr>
          <p:nvPr/>
        </p:nvPicPr>
        <p:blipFill>
          <a:blip r:embed="rId11" cstate="screen">
            <a:extLst>
              <a:ext uri="{BEBA8EAE-BF5A-486C-A8C5-ECC9F3942E4B}">
                <a14:imgProps xmlns:a14="http://schemas.microsoft.com/office/drawing/2010/main">
                  <a14:imgLayer r:embed="rId12">
                    <a14:imgEffect>
                      <a14:colorTemperature colorTemp="8800"/>
                    </a14:imgEffect>
                  </a14:imgLayer>
                </a14:imgProps>
              </a:ext>
              <a:ext uri="{28A0092B-C50C-407E-A947-70E740481C1C}">
                <a14:useLocalDpi xmlns:a14="http://schemas.microsoft.com/office/drawing/2010/main"/>
              </a:ext>
            </a:extLst>
          </a:blip>
          <a:stretch>
            <a:fillRect/>
          </a:stretch>
        </p:blipFill>
        <p:spPr>
          <a:xfrm>
            <a:off x="7617940" y="4585130"/>
            <a:ext cx="553245" cy="566928"/>
          </a:xfrm>
          <a:prstGeom prst="rect">
            <a:avLst/>
          </a:prstGeom>
        </p:spPr>
      </p:pic>
      <p:pic>
        <p:nvPicPr>
          <p:cNvPr id="14" name="Picture 13" descr="Reflective sequins">
            <a:extLst>
              <a:ext uri="{FF2B5EF4-FFF2-40B4-BE49-F238E27FC236}">
                <a16:creationId xmlns:a16="http://schemas.microsoft.com/office/drawing/2014/main" id="{3305CB36-0D88-7F8E-F574-51FF857F594C}"/>
              </a:ext>
            </a:extLst>
          </p:cNvPr>
          <p:cNvPicPr>
            <a:picLocks noChangeAspect="1"/>
          </p:cNvPicPr>
          <p:nvPr/>
        </p:nvPicPr>
        <p:blipFill>
          <a:blip r:embed="rId13" cstate="screen">
            <a:extLst>
              <a:ext uri="{BEBA8EAE-BF5A-486C-A8C5-ECC9F3942E4B}">
                <a14:imgProps xmlns:a14="http://schemas.microsoft.com/office/drawing/2010/main">
                  <a14:imgLayer r:embed="rId14">
                    <a14:imgEffect>
                      <a14:artisticPlasticWrap/>
                    </a14:imgEffect>
                    <a14:imgEffect>
                      <a14:brightnessContrast bright="40000" contrast="-20000"/>
                    </a14:imgEffect>
                  </a14:imgLayer>
                </a14:imgProps>
              </a:ext>
              <a:ext uri="{28A0092B-C50C-407E-A947-70E740481C1C}">
                <a14:useLocalDpi xmlns:a14="http://schemas.microsoft.com/office/drawing/2010/main"/>
              </a:ext>
            </a:extLst>
          </a:blip>
          <a:stretch>
            <a:fillRect/>
          </a:stretch>
        </p:blipFill>
        <p:spPr>
          <a:xfrm>
            <a:off x="4954138" y="4583407"/>
            <a:ext cx="621138" cy="564880"/>
          </a:xfrm>
          <a:prstGeom prst="rect">
            <a:avLst/>
          </a:prstGeom>
        </p:spPr>
      </p:pic>
      <p:pic>
        <p:nvPicPr>
          <p:cNvPr id="32" name="Picture 31" descr="A person with glasses smiling&#10;&#10;Description automatically generated">
            <a:extLst>
              <a:ext uri="{FF2B5EF4-FFF2-40B4-BE49-F238E27FC236}">
                <a16:creationId xmlns:a16="http://schemas.microsoft.com/office/drawing/2014/main" id="{E186896A-68CC-0F9E-CD57-63E435735085}"/>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4961795" y="4570100"/>
            <a:ext cx="591485" cy="578644"/>
          </a:xfrm>
          <a:prstGeom prst="rect">
            <a:avLst/>
          </a:prstGeom>
        </p:spPr>
      </p:pic>
      <p:pic>
        <p:nvPicPr>
          <p:cNvPr id="13" name="Intro">
            <a:hlinkClick r:id="" action="ppaction://media"/>
            <a:extLst>
              <a:ext uri="{FF2B5EF4-FFF2-40B4-BE49-F238E27FC236}">
                <a16:creationId xmlns:a16="http://schemas.microsoft.com/office/drawing/2014/main" id="{15BC3F32-5982-378C-AF3E-9B1CBABB2071}"/>
              </a:ext>
            </a:extLst>
          </p:cNvPr>
          <p:cNvPicPr>
            <a:picLocks noChangeAspect="1"/>
          </p:cNvPicPr>
          <p:nvPr>
            <a:audioFile r:link="rId3"/>
            <p:extLst>
              <p:ext uri="{DAA4B4D4-6D71-4841-9C94-3DE7FCFB9230}">
                <p14:media xmlns:p14="http://schemas.microsoft.com/office/powerpoint/2010/main" r:embed="rId2"/>
              </p:ext>
            </p:extLst>
          </p:nvPr>
        </p:nvPicPr>
        <p:blipFill>
          <a:blip r:embed="rId16"/>
          <a:stretch>
            <a:fillRect/>
          </a:stretch>
        </p:blipFill>
        <p:spPr>
          <a:xfrm>
            <a:off x="8760208" y="76291"/>
            <a:ext cx="347663" cy="347663"/>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696" fill="hold"/>
                                        <p:tgtEl>
                                          <p:spTgt spid="13"/>
                                        </p:tgtEl>
                                      </p:cBhvr>
                                    </p:cmd>
                                  </p:childTnLst>
                                </p:cTn>
                              </p:par>
                              <p:par>
                                <p:cTn id="7" presetID="22" presetClass="entr" presetSubtype="8" fill="hold" grpId="0" nodeType="withEffect">
                                  <p:stCondLst>
                                    <p:cond delay="6000"/>
                                  </p:stCondLst>
                                  <p:childTnLst>
                                    <p:set>
                                      <p:cBhvr>
                                        <p:cTn id="8" dur="1" fill="hold">
                                          <p:stCondLst>
                                            <p:cond delay="0"/>
                                          </p:stCondLst>
                                        </p:cTn>
                                        <p:tgtEl>
                                          <p:spTgt spid="11"/>
                                        </p:tgtEl>
                                        <p:attrNameLst>
                                          <p:attrName>style.visibility</p:attrName>
                                        </p:attrNameLst>
                                      </p:cBhvr>
                                      <p:to>
                                        <p:strVal val="visible"/>
                                      </p:to>
                                    </p:set>
                                    <p:animEffect transition="in" filter="wipe(left)">
                                      <p:cBhvr>
                                        <p:cTn id="9"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13"/>
                </p:tgtEl>
              </p:cMediaNode>
            </p:audio>
          </p:childTnLst>
        </p:cTn>
      </p:par>
    </p:tnLst>
    <p:bldLst>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2EE6B7-E4A6-C793-A962-DF65850CFA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51BC8A2-A219-8453-C0D1-018143601FDF}"/>
              </a:ext>
            </a:extLst>
          </p:cNvPr>
          <p:cNvSpPr>
            <a:spLocks noGrp="1"/>
          </p:cNvSpPr>
          <p:nvPr>
            <p:ph type="title"/>
          </p:nvPr>
        </p:nvSpPr>
        <p:spPr>
          <a:xfrm>
            <a:off x="464696" y="392575"/>
            <a:ext cx="8271442" cy="766200"/>
          </a:xfrm>
        </p:spPr>
        <p:txBody>
          <a:bodyPr/>
          <a:lstStyle/>
          <a:p>
            <a:r>
              <a:rPr lang="en-US" dirty="0">
                <a:effectLst>
                  <a:outerShdw blurRad="50800" dist="38100" dir="5400000" algn="t" rotWithShape="0">
                    <a:prstClr val="black">
                      <a:alpha val="40000"/>
                    </a:prstClr>
                  </a:outerShdw>
                </a:effectLst>
                <a:latin typeface="Eras Bold ITC" panose="020B0907030504020204" pitchFamily="34" charset="0"/>
              </a:rPr>
              <a:t>Data Cleaning &amp; Normalization</a:t>
            </a:r>
          </a:p>
        </p:txBody>
      </p:sp>
      <p:sp>
        <p:nvSpPr>
          <p:cNvPr id="4" name="Slide Number Placeholder 3">
            <a:extLst>
              <a:ext uri="{FF2B5EF4-FFF2-40B4-BE49-F238E27FC236}">
                <a16:creationId xmlns:a16="http://schemas.microsoft.com/office/drawing/2014/main" id="{5DA7B076-0D1D-F7A1-6354-41CF316CB31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latin typeface="Eras Light ITC" panose="020B0402030504020804" pitchFamily="34" charset="0"/>
              </a:rPr>
              <a:t>10</a:t>
            </a:fld>
            <a:endParaRPr lang="en">
              <a:latin typeface="Eras Light ITC" panose="020B0402030504020804" pitchFamily="34" charset="0"/>
            </a:endParaRPr>
          </a:p>
        </p:txBody>
      </p:sp>
      <p:sp>
        <p:nvSpPr>
          <p:cNvPr id="3" name="TextBox 2">
            <a:extLst>
              <a:ext uri="{FF2B5EF4-FFF2-40B4-BE49-F238E27FC236}">
                <a16:creationId xmlns:a16="http://schemas.microsoft.com/office/drawing/2014/main" id="{9901A15B-4D1C-27B2-3B9C-232988DD31B6}"/>
              </a:ext>
            </a:extLst>
          </p:cNvPr>
          <p:cNvSpPr txBox="1"/>
          <p:nvPr/>
        </p:nvSpPr>
        <p:spPr>
          <a:xfrm>
            <a:off x="0" y="2571750"/>
            <a:ext cx="4450086" cy="1683193"/>
          </a:xfrm>
          <a:prstGeom prst="rect">
            <a:avLst/>
          </a:prstGeom>
          <a:noFill/>
          <a:ln>
            <a:noFill/>
          </a:ln>
        </p:spPr>
        <p:txBody>
          <a:bodyPr spcFirstLastPara="1" wrap="square" lIns="91425" tIns="91425" rIns="91425" bIns="91425" anchor="t" anchorCtr="0"/>
          <a:lstStyle>
            <a:defPPr marR="0" lvl="0" algn="l" rtl="0">
              <a:lnSpc>
                <a:spcPct val="100000"/>
              </a:lnSpc>
              <a:spcBef>
                <a:spcPts val="0"/>
              </a:spcBef>
              <a:spcAft>
                <a:spcPts val="0"/>
              </a:spcAft>
              <a:defRPr/>
            </a:defPPr>
            <a:lvl1pPr marL="457200" indent="-381000">
              <a:spcBef>
                <a:spcPts val="600"/>
              </a:spcBef>
              <a:buClr>
                <a:srgbClr val="C7D3E6"/>
              </a:buClr>
              <a:buSzPts val="2400"/>
              <a:buFont typeface="Roboto Condensed Light"/>
              <a:buChar char="▰"/>
              <a:defRPr sz="2000">
                <a:solidFill>
                  <a:srgbClr val="263248"/>
                </a:solidFill>
                <a:latin typeface="Eras Medium ITC"/>
                <a:ea typeface="Roboto Condensed Light"/>
                <a:cs typeface="Roboto Condensed Light"/>
              </a:defRPr>
            </a:lvl1pPr>
            <a:lvl2pPr marL="914400" indent="-381000">
              <a:spcBef>
                <a:spcPts val="1000"/>
              </a:spcBef>
              <a:buClr>
                <a:srgbClr val="C7D3E6"/>
              </a:buClr>
              <a:buSzPts val="2400"/>
              <a:buFont typeface="Roboto Condensed Light"/>
              <a:buChar char="▻"/>
              <a:defRPr sz="2400">
                <a:solidFill>
                  <a:srgbClr val="263248"/>
                </a:solidFill>
                <a:latin typeface="Roboto Condensed Light"/>
                <a:ea typeface="Roboto Condensed Light"/>
                <a:cs typeface="Roboto Condensed Light"/>
              </a:defRPr>
            </a:lvl2pPr>
            <a:lvl3pPr marL="1371600" indent="-381000">
              <a:spcBef>
                <a:spcPts val="1000"/>
              </a:spcBef>
              <a:buClr>
                <a:srgbClr val="C7D3E6"/>
              </a:buClr>
              <a:buSzPts val="2400"/>
              <a:buFont typeface="Roboto Condensed Light"/>
              <a:buChar char="▻"/>
              <a:defRPr sz="2400">
                <a:solidFill>
                  <a:srgbClr val="263248"/>
                </a:solidFill>
                <a:latin typeface="Roboto Condensed Light"/>
                <a:ea typeface="Roboto Condensed Light"/>
                <a:cs typeface="Roboto Condensed Light"/>
              </a:defRPr>
            </a:lvl3pPr>
            <a:lvl4pPr marL="1828800" indent="-381000">
              <a:spcBef>
                <a:spcPts val="1000"/>
              </a:spcBef>
              <a:buClr>
                <a:srgbClr val="C7D3E6"/>
              </a:buClr>
              <a:buSzPts val="2400"/>
              <a:buFont typeface="Roboto Condensed Light"/>
              <a:buChar char="▻"/>
              <a:defRPr sz="2400">
                <a:solidFill>
                  <a:srgbClr val="263248"/>
                </a:solidFill>
                <a:latin typeface="Roboto Condensed Light"/>
                <a:ea typeface="Roboto Condensed Light"/>
                <a:cs typeface="Roboto Condensed Light"/>
              </a:defRPr>
            </a:lvl4pPr>
            <a:lvl5pPr marL="2286000" indent="-381000">
              <a:spcBef>
                <a:spcPts val="1000"/>
              </a:spcBef>
              <a:buClr>
                <a:srgbClr val="C7D3E6"/>
              </a:buClr>
              <a:buSzPts val="2400"/>
              <a:buFont typeface="Roboto Condensed Light"/>
              <a:buChar char="▻"/>
              <a:defRPr sz="2400">
                <a:solidFill>
                  <a:srgbClr val="263248"/>
                </a:solidFill>
                <a:latin typeface="Roboto Condensed Light"/>
                <a:ea typeface="Roboto Condensed Light"/>
                <a:cs typeface="Roboto Condensed Light"/>
              </a:defRPr>
            </a:lvl5pPr>
            <a:lvl6pPr marL="2743200" indent="-381000">
              <a:spcBef>
                <a:spcPts val="1000"/>
              </a:spcBef>
              <a:buClr>
                <a:srgbClr val="C7D3E6"/>
              </a:buClr>
              <a:buSzPts val="2400"/>
              <a:buFont typeface="Roboto Condensed Light"/>
              <a:buChar char="▻"/>
              <a:defRPr sz="2400">
                <a:solidFill>
                  <a:srgbClr val="263248"/>
                </a:solidFill>
                <a:latin typeface="Roboto Condensed Light"/>
                <a:ea typeface="Roboto Condensed Light"/>
                <a:cs typeface="Roboto Condensed Light"/>
              </a:defRPr>
            </a:lvl6pPr>
            <a:lvl7pPr marL="3200400" indent="-381000">
              <a:spcBef>
                <a:spcPts val="1000"/>
              </a:spcBef>
              <a:buClr>
                <a:srgbClr val="C7D3E6"/>
              </a:buClr>
              <a:buSzPts val="2400"/>
              <a:buFont typeface="Roboto Condensed Light"/>
              <a:buChar char="▻"/>
              <a:defRPr sz="2400">
                <a:solidFill>
                  <a:srgbClr val="263248"/>
                </a:solidFill>
                <a:latin typeface="Roboto Condensed Light"/>
                <a:ea typeface="Roboto Condensed Light"/>
                <a:cs typeface="Roboto Condensed Light"/>
              </a:defRPr>
            </a:lvl7pPr>
            <a:lvl8pPr marL="3657600" indent="-381000">
              <a:spcBef>
                <a:spcPts val="1000"/>
              </a:spcBef>
              <a:buClr>
                <a:srgbClr val="C7D3E6"/>
              </a:buClr>
              <a:buSzPts val="2400"/>
              <a:buFont typeface="Roboto Condensed Light"/>
              <a:buChar char="▻"/>
              <a:defRPr sz="2400">
                <a:solidFill>
                  <a:srgbClr val="263248"/>
                </a:solidFill>
                <a:latin typeface="Roboto Condensed Light"/>
                <a:ea typeface="Roboto Condensed Light"/>
                <a:cs typeface="Roboto Condensed Light"/>
              </a:defRPr>
            </a:lvl8pPr>
            <a:lvl9pPr marL="4114800" indent="-381000">
              <a:spcBef>
                <a:spcPts val="1000"/>
              </a:spcBef>
              <a:spcAft>
                <a:spcPts val="1000"/>
              </a:spcAft>
              <a:buClr>
                <a:srgbClr val="C7D3E6"/>
              </a:buClr>
              <a:buSzPts val="2400"/>
              <a:buFont typeface="Roboto Condensed Light"/>
              <a:buChar char="▻"/>
              <a:defRPr sz="2400">
                <a:solidFill>
                  <a:srgbClr val="263248"/>
                </a:solidFill>
                <a:latin typeface="Roboto Condensed Light"/>
                <a:ea typeface="Roboto Condensed Light"/>
                <a:cs typeface="Roboto Condensed Light"/>
              </a:defRPr>
            </a:lvl9pPr>
          </a:lstStyle>
          <a:p>
            <a:pPr marL="76200" indent="0">
              <a:buNone/>
            </a:pPr>
            <a:r>
              <a:rPr lang="en-US" sz="1800" dirty="0"/>
              <a:t>Clean Data Supports</a:t>
            </a:r>
          </a:p>
          <a:p>
            <a:r>
              <a:rPr lang="en-US" sz="1800" dirty="0"/>
              <a:t>Accuracy and Quality</a:t>
            </a:r>
          </a:p>
          <a:p>
            <a:r>
              <a:rPr lang="en-US" sz="1800" dirty="0"/>
              <a:t>Consistency and Reliability</a:t>
            </a:r>
          </a:p>
          <a:p>
            <a:r>
              <a:rPr lang="en-US" sz="1800" dirty="0"/>
              <a:t>Stronger, More Insightful Analysis</a:t>
            </a:r>
          </a:p>
          <a:p>
            <a:endParaRPr lang="en-US" sz="1800" dirty="0"/>
          </a:p>
        </p:txBody>
      </p:sp>
      <p:sp>
        <p:nvSpPr>
          <p:cNvPr id="6" name="TextBox 5">
            <a:extLst>
              <a:ext uri="{FF2B5EF4-FFF2-40B4-BE49-F238E27FC236}">
                <a16:creationId xmlns:a16="http://schemas.microsoft.com/office/drawing/2014/main" id="{93E8F7B0-F893-5645-42FE-36E7237458EE}"/>
              </a:ext>
            </a:extLst>
          </p:cNvPr>
          <p:cNvSpPr txBox="1"/>
          <p:nvPr/>
        </p:nvSpPr>
        <p:spPr>
          <a:xfrm>
            <a:off x="4032913" y="2446517"/>
            <a:ext cx="4533399" cy="1933658"/>
          </a:xfrm>
          <a:prstGeom prst="rect">
            <a:avLst/>
          </a:prstGeom>
          <a:noFill/>
          <a:ln>
            <a:noFill/>
          </a:ln>
        </p:spPr>
        <p:txBody>
          <a:bodyPr spcFirstLastPara="1" wrap="square" lIns="91425" tIns="91425" rIns="91425" bIns="91425" anchor="t" anchorCtr="0"/>
          <a:lstStyle>
            <a:defPPr marR="0" lvl="0" algn="l" rtl="0">
              <a:lnSpc>
                <a:spcPct val="100000"/>
              </a:lnSpc>
              <a:spcBef>
                <a:spcPts val="0"/>
              </a:spcBef>
              <a:spcAft>
                <a:spcPts val="0"/>
              </a:spcAft>
              <a:defRPr/>
            </a:defPPr>
            <a:lvl1pPr marL="457200" indent="-381000">
              <a:spcBef>
                <a:spcPts val="600"/>
              </a:spcBef>
              <a:buClr>
                <a:srgbClr val="C7D3E6"/>
              </a:buClr>
              <a:buSzPts val="2400"/>
              <a:buFont typeface="Roboto Condensed Light"/>
              <a:buChar char="▰"/>
              <a:defRPr sz="2000">
                <a:solidFill>
                  <a:srgbClr val="263248"/>
                </a:solidFill>
                <a:latin typeface="Eras Medium ITC"/>
                <a:ea typeface="Roboto Condensed Light"/>
                <a:cs typeface="Roboto Condensed Light"/>
              </a:defRPr>
            </a:lvl1pPr>
            <a:lvl2pPr marL="914400" indent="-381000">
              <a:spcBef>
                <a:spcPts val="1000"/>
              </a:spcBef>
              <a:buClr>
                <a:srgbClr val="C7D3E6"/>
              </a:buClr>
              <a:buSzPts val="2400"/>
              <a:buFont typeface="Roboto Condensed Light"/>
              <a:buChar char="▻"/>
              <a:defRPr sz="2400">
                <a:solidFill>
                  <a:srgbClr val="263248"/>
                </a:solidFill>
                <a:latin typeface="Roboto Condensed Light"/>
                <a:ea typeface="Roboto Condensed Light"/>
                <a:cs typeface="Roboto Condensed Light"/>
              </a:defRPr>
            </a:lvl2pPr>
            <a:lvl3pPr marL="1371600" indent="-381000">
              <a:spcBef>
                <a:spcPts val="1000"/>
              </a:spcBef>
              <a:buClr>
                <a:srgbClr val="C7D3E6"/>
              </a:buClr>
              <a:buSzPts val="2400"/>
              <a:buFont typeface="Roboto Condensed Light"/>
              <a:buChar char="▻"/>
              <a:defRPr sz="2400">
                <a:solidFill>
                  <a:srgbClr val="263248"/>
                </a:solidFill>
                <a:latin typeface="Roboto Condensed Light"/>
                <a:ea typeface="Roboto Condensed Light"/>
                <a:cs typeface="Roboto Condensed Light"/>
              </a:defRPr>
            </a:lvl3pPr>
            <a:lvl4pPr marL="1828800" indent="-381000">
              <a:spcBef>
                <a:spcPts val="1000"/>
              </a:spcBef>
              <a:buClr>
                <a:srgbClr val="C7D3E6"/>
              </a:buClr>
              <a:buSzPts val="2400"/>
              <a:buFont typeface="Roboto Condensed Light"/>
              <a:buChar char="▻"/>
              <a:defRPr sz="2400">
                <a:solidFill>
                  <a:srgbClr val="263248"/>
                </a:solidFill>
                <a:latin typeface="Roboto Condensed Light"/>
                <a:ea typeface="Roboto Condensed Light"/>
                <a:cs typeface="Roboto Condensed Light"/>
              </a:defRPr>
            </a:lvl4pPr>
            <a:lvl5pPr marL="2286000" indent="-381000">
              <a:spcBef>
                <a:spcPts val="1000"/>
              </a:spcBef>
              <a:buClr>
                <a:srgbClr val="C7D3E6"/>
              </a:buClr>
              <a:buSzPts val="2400"/>
              <a:buFont typeface="Roboto Condensed Light"/>
              <a:buChar char="▻"/>
              <a:defRPr sz="2400">
                <a:solidFill>
                  <a:srgbClr val="263248"/>
                </a:solidFill>
                <a:latin typeface="Roboto Condensed Light"/>
                <a:ea typeface="Roboto Condensed Light"/>
                <a:cs typeface="Roboto Condensed Light"/>
              </a:defRPr>
            </a:lvl5pPr>
            <a:lvl6pPr marL="2743200" indent="-381000">
              <a:spcBef>
                <a:spcPts val="1000"/>
              </a:spcBef>
              <a:buClr>
                <a:srgbClr val="C7D3E6"/>
              </a:buClr>
              <a:buSzPts val="2400"/>
              <a:buFont typeface="Roboto Condensed Light"/>
              <a:buChar char="▻"/>
              <a:defRPr sz="2400">
                <a:solidFill>
                  <a:srgbClr val="263248"/>
                </a:solidFill>
                <a:latin typeface="Roboto Condensed Light"/>
                <a:ea typeface="Roboto Condensed Light"/>
                <a:cs typeface="Roboto Condensed Light"/>
              </a:defRPr>
            </a:lvl6pPr>
            <a:lvl7pPr marL="3200400" indent="-381000">
              <a:spcBef>
                <a:spcPts val="1000"/>
              </a:spcBef>
              <a:buClr>
                <a:srgbClr val="C7D3E6"/>
              </a:buClr>
              <a:buSzPts val="2400"/>
              <a:buFont typeface="Roboto Condensed Light"/>
              <a:buChar char="▻"/>
              <a:defRPr sz="2400">
                <a:solidFill>
                  <a:srgbClr val="263248"/>
                </a:solidFill>
                <a:latin typeface="Roboto Condensed Light"/>
                <a:ea typeface="Roboto Condensed Light"/>
                <a:cs typeface="Roboto Condensed Light"/>
              </a:defRPr>
            </a:lvl7pPr>
            <a:lvl8pPr marL="3657600" indent="-381000">
              <a:spcBef>
                <a:spcPts val="1000"/>
              </a:spcBef>
              <a:buClr>
                <a:srgbClr val="C7D3E6"/>
              </a:buClr>
              <a:buSzPts val="2400"/>
              <a:buFont typeface="Roboto Condensed Light"/>
              <a:buChar char="▻"/>
              <a:defRPr sz="2400">
                <a:solidFill>
                  <a:srgbClr val="263248"/>
                </a:solidFill>
                <a:latin typeface="Roboto Condensed Light"/>
                <a:ea typeface="Roboto Condensed Light"/>
                <a:cs typeface="Roboto Condensed Light"/>
              </a:defRPr>
            </a:lvl8pPr>
            <a:lvl9pPr marL="4114800" indent="-381000">
              <a:spcBef>
                <a:spcPts val="1000"/>
              </a:spcBef>
              <a:spcAft>
                <a:spcPts val="1000"/>
              </a:spcAft>
              <a:buClr>
                <a:srgbClr val="C7D3E6"/>
              </a:buClr>
              <a:buSzPts val="2400"/>
              <a:buFont typeface="Roboto Condensed Light"/>
              <a:buChar char="▻"/>
              <a:defRPr sz="2400">
                <a:solidFill>
                  <a:srgbClr val="263248"/>
                </a:solidFill>
                <a:latin typeface="Roboto Condensed Light"/>
                <a:ea typeface="Roboto Condensed Light"/>
                <a:cs typeface="Roboto Condensed Light"/>
              </a:defRPr>
            </a:lvl9pPr>
          </a:lstStyle>
          <a:p>
            <a:pPr marL="76200" indent="0">
              <a:buNone/>
            </a:pPr>
            <a:r>
              <a:rPr lang="en-US" sz="1800" dirty="0"/>
              <a:t>Tidying Your Dataset</a:t>
            </a:r>
          </a:p>
          <a:p>
            <a:r>
              <a:rPr lang="en-US" sz="1800" dirty="0"/>
              <a:t>Removal of Unwanted Observations</a:t>
            </a:r>
          </a:p>
          <a:p>
            <a:r>
              <a:rPr lang="en-US" sz="1800" dirty="0"/>
              <a:t>Fixing Structure errors</a:t>
            </a:r>
          </a:p>
          <a:p>
            <a:r>
              <a:rPr lang="en-US" sz="1800" dirty="0"/>
              <a:t>Managing outliers</a:t>
            </a:r>
          </a:p>
          <a:p>
            <a:r>
              <a:rPr lang="en-US" sz="1800" dirty="0">
                <a:effectLst>
                  <a:outerShdw blurRad="25400" dist="25400" dir="5400000" algn="ctr" rotWithShape="0">
                    <a:schemeClr val="bg1"/>
                  </a:outerShdw>
                </a:effectLst>
              </a:rPr>
              <a:t>Handling Missing Data</a:t>
            </a:r>
          </a:p>
          <a:p>
            <a:endParaRPr lang="en-US" sz="1800" dirty="0"/>
          </a:p>
          <a:p>
            <a:endParaRPr lang="en-US" sz="1800" dirty="0"/>
          </a:p>
          <a:p>
            <a:endParaRPr lang="en-US" sz="1800" dirty="0"/>
          </a:p>
        </p:txBody>
      </p:sp>
      <p:pic>
        <p:nvPicPr>
          <p:cNvPr id="7" name="DataCleanNormal1">
            <a:hlinkClick r:id="" action="ppaction://media"/>
            <a:extLst>
              <a:ext uri="{FF2B5EF4-FFF2-40B4-BE49-F238E27FC236}">
                <a16:creationId xmlns:a16="http://schemas.microsoft.com/office/drawing/2014/main" id="{7E9A0719-BD0C-39CF-4058-8549EA3AB00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736137" y="44912"/>
            <a:ext cx="347663" cy="347663"/>
          </a:xfrm>
          <a:prstGeom prst="rect">
            <a:avLst/>
          </a:prstGeom>
        </p:spPr>
      </p:pic>
      <p:pic>
        <p:nvPicPr>
          <p:cNvPr id="8" name="DataCleanNormal1">
            <a:hlinkClick r:id="" action="ppaction://media"/>
            <a:extLst>
              <a:ext uri="{FF2B5EF4-FFF2-40B4-BE49-F238E27FC236}">
                <a16:creationId xmlns:a16="http://schemas.microsoft.com/office/drawing/2014/main" id="{AF8362EC-5CEB-DD1F-26E5-912B8D569F91}"/>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8736136" y="470742"/>
            <a:ext cx="347663" cy="347663"/>
          </a:xfrm>
          <a:prstGeom prst="rect">
            <a:avLst/>
          </a:prstGeom>
        </p:spPr>
      </p:pic>
      <p:pic>
        <p:nvPicPr>
          <p:cNvPr id="5" name="Picture 4">
            <a:extLst>
              <a:ext uri="{FF2B5EF4-FFF2-40B4-BE49-F238E27FC236}">
                <a16:creationId xmlns:a16="http://schemas.microsoft.com/office/drawing/2014/main" id="{872A8938-C5A1-3BAC-A90F-D8B33119E979}"/>
              </a:ext>
            </a:extLst>
          </p:cNvPr>
          <p:cNvPicPr>
            <a:picLocks noChangeAspect="1"/>
          </p:cNvPicPr>
          <p:nvPr/>
        </p:nvPicPr>
        <p:blipFill>
          <a:blip r:embed="rId10" cstate="screen">
            <a:extLst>
              <a:ext uri="{28A0092B-C50C-407E-A947-70E740481C1C}">
                <a14:useLocalDpi xmlns:a14="http://schemas.microsoft.com/office/drawing/2010/main"/>
              </a:ext>
            </a:extLst>
          </a:blip>
          <a:srcRect/>
          <a:stretch/>
        </p:blipFill>
        <p:spPr>
          <a:xfrm>
            <a:off x="38601" y="1372418"/>
            <a:ext cx="5950410" cy="1240796"/>
          </a:xfrm>
          <a:prstGeom prst="rect">
            <a:avLst/>
          </a:prstGeom>
          <a:effectLst>
            <a:outerShdw blurRad="50800" dist="38100" dir="2700000">
              <a:srgbClr val="000000">
                <a:alpha val="40000"/>
              </a:srgbClr>
            </a:outerShdw>
          </a:effectLst>
        </p:spPr>
      </p:pic>
      <p:pic>
        <p:nvPicPr>
          <p:cNvPr id="9" name="Picture 8">
            <a:extLst>
              <a:ext uri="{FF2B5EF4-FFF2-40B4-BE49-F238E27FC236}">
                <a16:creationId xmlns:a16="http://schemas.microsoft.com/office/drawing/2014/main" id="{4727046B-52C4-2B32-AB79-54A70BEAE610}"/>
              </a:ext>
            </a:extLst>
          </p:cNvPr>
          <p:cNvPicPr>
            <a:picLocks noChangeAspect="1"/>
          </p:cNvPicPr>
          <p:nvPr/>
        </p:nvPicPr>
        <p:blipFill>
          <a:blip r:embed="rId11" cstate="screen">
            <a:extLst>
              <a:ext uri="{28A0092B-C50C-407E-A947-70E740481C1C}">
                <a14:useLocalDpi xmlns:a14="http://schemas.microsoft.com/office/drawing/2010/main"/>
              </a:ext>
            </a:extLst>
          </a:blip>
          <a:srcRect/>
          <a:stretch/>
        </p:blipFill>
        <p:spPr>
          <a:xfrm>
            <a:off x="946183" y="4301443"/>
            <a:ext cx="5950410" cy="842057"/>
          </a:xfrm>
          <a:prstGeom prst="rect">
            <a:avLst/>
          </a:prstGeom>
          <a:effectLst>
            <a:outerShdw blurRad="50800" dist="38100" dir="2700000">
              <a:srgbClr val="000000">
                <a:alpha val="40000"/>
              </a:srgbClr>
            </a:outerShdw>
          </a:effectLst>
        </p:spPr>
      </p:pic>
      <p:pic>
        <p:nvPicPr>
          <p:cNvPr id="10" name="Cleanup">
            <a:hlinkClick r:id="" action="ppaction://media"/>
            <a:extLst>
              <a:ext uri="{FF2B5EF4-FFF2-40B4-BE49-F238E27FC236}">
                <a16:creationId xmlns:a16="http://schemas.microsoft.com/office/drawing/2014/main" id="{2490CCE6-2551-A615-2C18-488C7DF58AE3}"/>
              </a:ext>
            </a:extLst>
          </p:cNvPr>
          <p:cNvPicPr>
            <a:picLocks noChangeAspect="1"/>
          </p:cNvPicPr>
          <p:nvPr>
            <a:audioFile r:link="rId6"/>
            <p:extLst>
              <p:ext uri="{DAA4B4D4-6D71-4841-9C94-3DE7FCFB9230}">
                <p14:media xmlns:p14="http://schemas.microsoft.com/office/powerpoint/2010/main" r:embed="rId5"/>
              </p:ext>
            </p:extLst>
          </p:nvPr>
        </p:nvPicPr>
        <p:blipFill>
          <a:blip r:embed="rId9"/>
          <a:stretch>
            <a:fillRect/>
          </a:stretch>
        </p:blipFill>
        <p:spPr>
          <a:xfrm>
            <a:off x="8751021" y="854927"/>
            <a:ext cx="347663" cy="347663"/>
          </a:xfrm>
          <a:prstGeom prst="rect">
            <a:avLst/>
          </a:prstGeom>
        </p:spPr>
      </p:pic>
    </p:spTree>
    <p:extLst>
      <p:ext uri="{BB962C8B-B14F-4D97-AF65-F5344CB8AC3E}">
        <p14:creationId xmlns:p14="http://schemas.microsoft.com/office/powerpoint/2010/main" val="4255864857"/>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2507" fill="hold"/>
                                        <p:tgtEl>
                                          <p:spTgt spid="7"/>
                                        </p:tgtEl>
                                      </p:cBhvr>
                                    </p:cmd>
                                  </p:childTnLst>
                                </p:cTn>
                              </p:par>
                              <p:par>
                                <p:cTn id="7" presetID="22" presetClass="entr" presetSubtype="1" fill="hold" nodeType="withEffect">
                                  <p:stCondLst>
                                    <p:cond delay="9100"/>
                                  </p:stCondLst>
                                  <p:childTnLst>
                                    <p:set>
                                      <p:cBhvr>
                                        <p:cTn id="8" dur="1" fill="hold">
                                          <p:stCondLst>
                                            <p:cond delay="0"/>
                                          </p:stCondLst>
                                        </p:cTn>
                                        <p:tgtEl>
                                          <p:spTgt spid="5"/>
                                        </p:tgtEl>
                                        <p:attrNameLst>
                                          <p:attrName>style.visibility</p:attrName>
                                        </p:attrNameLst>
                                      </p:cBhvr>
                                      <p:to>
                                        <p:strVal val="visible"/>
                                      </p:to>
                                    </p:set>
                                    <p:animEffect transition="in" filter="wipe(up)">
                                      <p:cBhvr>
                                        <p:cTn id="9" dur="5000"/>
                                        <p:tgtEl>
                                          <p:spTgt spid="5"/>
                                        </p:tgtEl>
                                      </p:cBhvr>
                                    </p:animEffect>
                                  </p:childTnLst>
                                </p:cTn>
                              </p:par>
                              <p:par>
                                <p:cTn id="10" presetID="56" presetClass="path" presetSubtype="0" fill="hold" nodeType="withEffect">
                                  <p:stCondLst>
                                    <p:cond delay="17000"/>
                                  </p:stCondLst>
                                  <p:childTnLst>
                                    <p:animMotion origin="layout" path="M 0.17049 0.11265 L 0.17049 0.11296 " pathEditMode="fixed" rAng="0" ptsTypes="AA">
                                      <p:cBhvr>
                                        <p:cTn id="11" dur="3000" fill="hold"/>
                                        <p:tgtEl>
                                          <p:spTgt spid="5"/>
                                        </p:tgtEl>
                                        <p:attrNameLst>
                                          <p:attrName>ppt_x</p:attrName>
                                          <p:attrName>ppt_y</p:attrName>
                                        </p:attrNameLst>
                                      </p:cBhvr>
                                      <p:rCtr x="0" y="0"/>
                                    </p:animMotion>
                                  </p:childTnLst>
                                </p:cTn>
                              </p:par>
                              <p:par>
                                <p:cTn id="12" presetID="6" presetClass="emph" presetSubtype="0" autoRev="1" fill="hold" nodeType="withEffect">
                                  <p:stCondLst>
                                    <p:cond delay="19000"/>
                                  </p:stCondLst>
                                  <p:childTnLst>
                                    <p:animScale>
                                      <p:cBhvr>
                                        <p:cTn id="13" dur="6500" fill="hold"/>
                                        <p:tgtEl>
                                          <p:spTgt spid="5"/>
                                        </p:tgtEl>
                                      </p:cBhvr>
                                      <p:by x="150000" y="150000"/>
                                    </p:animScale>
                                  </p:childTnLst>
                                </p:cTn>
                              </p:par>
                            </p:childTnLst>
                          </p:cTn>
                        </p:par>
                        <p:par>
                          <p:cTn id="14" fill="hold">
                            <p:stCondLst>
                              <p:cond delay="32507"/>
                            </p:stCondLst>
                            <p:childTnLst>
                              <p:par>
                                <p:cTn id="15" presetID="56" presetClass="path" presetSubtype="0" fill="hold" nodeType="afterEffect">
                                  <p:stCondLst>
                                    <p:cond delay="0"/>
                                  </p:stCondLst>
                                  <p:childTnLst>
                                    <p:animMotion origin="layout" path="M 0.04966 0.00925 L 1.94444E-6 -1.11111E-6 " pathEditMode="fixed" rAng="0" ptsTypes="AA">
                                      <p:cBhvr>
                                        <p:cTn id="16" dur="1000" fill="hold"/>
                                        <p:tgtEl>
                                          <p:spTgt spid="5"/>
                                        </p:tgtEl>
                                        <p:attrNameLst>
                                          <p:attrName>ppt_x</p:attrName>
                                          <p:attrName>ppt_y</p:attrName>
                                        </p:attrNameLst>
                                      </p:cBhvr>
                                      <p:rCtr x="-2361" y="-525"/>
                                    </p:animMotion>
                                  </p:childTnLst>
                                </p:cTn>
                              </p:par>
                              <p:par>
                                <p:cTn id="17" presetID="22" presetClass="entr" presetSubtype="1" fill="hold" grpId="0" nodeType="with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wipe(up)">
                                      <p:cBhvr>
                                        <p:cTn id="19" dur="2500"/>
                                        <p:tgtEl>
                                          <p:spTgt spid="3">
                                            <p:txEl>
                                              <p:pRg st="0" end="0"/>
                                            </p:txEl>
                                          </p:spTgt>
                                        </p:tgtEl>
                                      </p:cBhvr>
                                    </p:animEffect>
                                  </p:childTnLst>
                                </p:cTn>
                              </p:par>
                              <p:par>
                                <p:cTn id="20" presetID="22" presetClass="entr" presetSubtype="1" fill="hold" grpId="0" nodeType="withEffect">
                                  <p:stCondLst>
                                    <p:cond delay="250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wipe(up)">
                                      <p:cBhvr>
                                        <p:cTn id="22" dur="2500"/>
                                        <p:tgtEl>
                                          <p:spTgt spid="3">
                                            <p:txEl>
                                              <p:pRg st="1" end="1"/>
                                            </p:txEl>
                                          </p:spTgt>
                                        </p:tgtEl>
                                      </p:cBhvr>
                                    </p:animEffect>
                                  </p:childTnLst>
                                </p:cTn>
                              </p:par>
                              <p:par>
                                <p:cTn id="23" presetID="22" presetClass="entr" presetSubtype="1" fill="hold" grpId="0" nodeType="withEffect">
                                  <p:stCondLst>
                                    <p:cond delay="500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wipe(up)">
                                      <p:cBhvr>
                                        <p:cTn id="25" dur="2500"/>
                                        <p:tgtEl>
                                          <p:spTgt spid="3">
                                            <p:txEl>
                                              <p:pRg st="2" end="2"/>
                                            </p:txEl>
                                          </p:spTgt>
                                        </p:tgtEl>
                                      </p:cBhvr>
                                    </p:animEffect>
                                  </p:childTnLst>
                                </p:cTn>
                              </p:par>
                              <p:par>
                                <p:cTn id="26" presetID="22" presetClass="entr" presetSubtype="1" fill="hold" grpId="0" nodeType="withEffect">
                                  <p:stCondLst>
                                    <p:cond delay="750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wipe(up)">
                                      <p:cBhvr>
                                        <p:cTn id="28" dur="2500"/>
                                        <p:tgtEl>
                                          <p:spTgt spid="3">
                                            <p:txEl>
                                              <p:pRg st="3" end="3"/>
                                            </p:txEl>
                                          </p:spTgt>
                                        </p:tgtEl>
                                      </p:cBhvr>
                                    </p:animEffect>
                                  </p:childTnLst>
                                </p:cTn>
                              </p:par>
                            </p:childTnLst>
                          </p:cTn>
                        </p:par>
                        <p:par>
                          <p:cTn id="29" fill="hold">
                            <p:stCondLst>
                              <p:cond delay="42507"/>
                            </p:stCondLst>
                            <p:childTnLst>
                              <p:par>
                                <p:cTn id="30" presetID="1" presetClass="mediacall" presetSubtype="0" fill="hold" nodeType="afterEffect">
                                  <p:stCondLst>
                                    <p:cond delay="0"/>
                                  </p:stCondLst>
                                  <p:childTnLst>
                                    <p:cmd type="call" cmd="playFrom(0.0)">
                                      <p:cBhvr>
                                        <p:cTn id="31" dur="19179" fill="hold"/>
                                        <p:tgtEl>
                                          <p:spTgt spid="8"/>
                                        </p:tgtEl>
                                      </p:cBhvr>
                                    </p:cmd>
                                  </p:childTnLst>
                                </p:cTn>
                              </p:par>
                              <p:par>
                                <p:cTn id="32" presetID="22" presetClass="entr" presetSubtype="1"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up)">
                                      <p:cBhvr>
                                        <p:cTn id="34" dur="2000"/>
                                        <p:tgtEl>
                                          <p:spTgt spid="9"/>
                                        </p:tgtEl>
                                      </p:cBhvr>
                                    </p:animEffect>
                                  </p:childTnLst>
                                </p:cTn>
                              </p:par>
                              <p:par>
                                <p:cTn id="35" presetID="56" presetClass="path" presetSubtype="0" autoRev="1" fill="hold" nodeType="withEffect">
                                  <p:stCondLst>
                                    <p:cond delay="2061"/>
                                  </p:stCondLst>
                                  <p:childTnLst>
                                    <p:animMotion origin="layout" path="M 5.55556E-7 1.23457E-7 L 0.08976 -0.24136 " pathEditMode="fixed" rAng="0" ptsTypes="AA">
                                      <p:cBhvr>
                                        <p:cTn id="36" dur="5000" fill="hold"/>
                                        <p:tgtEl>
                                          <p:spTgt spid="9"/>
                                        </p:tgtEl>
                                        <p:attrNameLst>
                                          <p:attrName>ppt_x</p:attrName>
                                          <p:attrName>ppt_y</p:attrName>
                                        </p:attrNameLst>
                                      </p:cBhvr>
                                      <p:rCtr x="4479" y="-12068"/>
                                    </p:animMotion>
                                  </p:childTnLst>
                                </p:cTn>
                              </p:par>
                              <p:par>
                                <p:cTn id="37" presetID="6" presetClass="emph" presetSubtype="0" autoRev="1" fill="hold" nodeType="withEffect">
                                  <p:stCondLst>
                                    <p:cond delay="2061"/>
                                  </p:stCondLst>
                                  <p:childTnLst>
                                    <p:animScale>
                                      <p:cBhvr>
                                        <p:cTn id="38" dur="5000" fill="hold"/>
                                        <p:tgtEl>
                                          <p:spTgt spid="9"/>
                                        </p:tgtEl>
                                      </p:cBhvr>
                                      <p:by x="150000" y="150000"/>
                                    </p:animScale>
                                  </p:childTnLst>
                                </p:cTn>
                              </p:par>
                            </p:childTnLst>
                          </p:cTn>
                        </p:par>
                        <p:par>
                          <p:cTn id="39" fill="hold">
                            <p:stCondLst>
                              <p:cond delay="61686"/>
                            </p:stCondLst>
                            <p:childTnLst>
                              <p:par>
                                <p:cTn id="40" presetID="1" presetClass="mediacall" presetSubtype="0" fill="hold" nodeType="afterEffect">
                                  <p:stCondLst>
                                    <p:cond delay="0"/>
                                  </p:stCondLst>
                                  <p:childTnLst>
                                    <p:cmd type="call" cmd="playFrom(0.0)">
                                      <p:cBhvr>
                                        <p:cTn id="41" dur="15395" fill="hold"/>
                                        <p:tgtEl>
                                          <p:spTgt spid="10"/>
                                        </p:tgtEl>
                                      </p:cBhvr>
                                    </p:cmd>
                                  </p:childTnLst>
                                </p:cTn>
                              </p:par>
                              <p:par>
                                <p:cTn id="42" presetID="22" presetClass="entr" presetSubtype="1" fill="hold" grpId="0" nodeType="with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wipe(up)">
                                      <p:cBhvr>
                                        <p:cTn id="44" dur="14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45" fill="hold" display="0">
                  <p:stCondLst>
                    <p:cond delay="indefinite"/>
                  </p:stCondLst>
                  <p:endCondLst>
                    <p:cond evt="onStopAudio" delay="0">
                      <p:tgtEl>
                        <p:sldTgt/>
                      </p:tgtEl>
                    </p:cond>
                  </p:endCondLst>
                </p:cTn>
                <p:tgtEl>
                  <p:spTgt spid="7"/>
                </p:tgtEl>
              </p:cMediaNode>
            </p:audio>
            <p:audio>
              <p:cMediaNode vol="80000" showWhenStopped="0">
                <p:cTn id="46" fill="hold" display="0">
                  <p:stCondLst>
                    <p:cond delay="indefinite"/>
                  </p:stCondLst>
                  <p:endCondLst>
                    <p:cond evt="onStopAudio" delay="0">
                      <p:tgtEl>
                        <p:sldTgt/>
                      </p:tgtEl>
                    </p:cond>
                  </p:endCondLst>
                </p:cTn>
                <p:tgtEl>
                  <p:spTgt spid="8"/>
                </p:tgtEl>
              </p:cMediaNode>
            </p:audio>
            <p:audio>
              <p:cMediaNode vol="100000" showWhenStopped="0">
                <p:cTn id="47" fill="hold" display="0">
                  <p:stCondLst>
                    <p:cond delay="indefinite"/>
                  </p:stCondLst>
                  <p:endCondLst>
                    <p:cond evt="onStopAudio" delay="0">
                      <p:tgtEl>
                        <p:sldTgt/>
                      </p:tgtEl>
                    </p:cond>
                  </p:endCondLst>
                </p:cTn>
                <p:tgtEl>
                  <p:spTgt spid="10"/>
                </p:tgtEl>
              </p:cMediaNode>
            </p:audio>
          </p:childTnLst>
        </p:cTn>
      </p:par>
    </p:tnLst>
    <p:bldLst>
      <p:bldP spid="3" grpId="0" uiExpand="1" build="p" bldLvl="5"/>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1F71CA-3D04-EE74-318E-398BA13D404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E0F9B44-5F9E-2BD1-95B2-C66AD7DC568D}"/>
              </a:ext>
            </a:extLst>
          </p:cNvPr>
          <p:cNvSpPr>
            <a:spLocks noGrp="1"/>
          </p:cNvSpPr>
          <p:nvPr>
            <p:ph type="title"/>
          </p:nvPr>
        </p:nvSpPr>
        <p:spPr>
          <a:noFill/>
          <a:ln>
            <a:noFill/>
          </a:ln>
        </p:spPr>
        <p:txBody>
          <a:bodyPr spcFirstLastPara="1" wrap="square" lIns="91425" tIns="91425" rIns="91425" bIns="91425" anchor="ctr" anchorCtr="0"/>
          <a:lstStyle/>
          <a:p>
            <a:r>
              <a:rPr lang="en-US" dirty="0">
                <a:effectLst>
                  <a:outerShdw blurRad="50800" dist="38100" dir="5400000" algn="t" rotWithShape="0">
                    <a:prstClr val="black">
                      <a:alpha val="40000"/>
                    </a:prstClr>
                  </a:outerShdw>
                </a:effectLst>
                <a:latin typeface="Eras Bold ITC" panose="020B0907030504020204" pitchFamily="34" charset="0"/>
              </a:rPr>
              <a:t>Feature Engineering</a:t>
            </a:r>
          </a:p>
        </p:txBody>
      </p:sp>
      <p:sp>
        <p:nvSpPr>
          <p:cNvPr id="4" name="Slide Number Placeholder 3">
            <a:extLst>
              <a:ext uri="{FF2B5EF4-FFF2-40B4-BE49-F238E27FC236}">
                <a16:creationId xmlns:a16="http://schemas.microsoft.com/office/drawing/2014/main" id="{9CC5E98C-014A-C267-4CE3-1CFFDE897E7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latin typeface="Eras Light ITC" panose="020B0402030504020804" pitchFamily="34" charset="0"/>
              </a:rPr>
              <a:t>11</a:t>
            </a:fld>
            <a:endParaRPr lang="en">
              <a:latin typeface="Eras Light ITC" panose="020B0402030504020804" pitchFamily="34" charset="0"/>
            </a:endParaRPr>
          </a:p>
        </p:txBody>
      </p:sp>
      <p:sp>
        <p:nvSpPr>
          <p:cNvPr id="3" name="TextBox 2">
            <a:extLst>
              <a:ext uri="{FF2B5EF4-FFF2-40B4-BE49-F238E27FC236}">
                <a16:creationId xmlns:a16="http://schemas.microsoft.com/office/drawing/2014/main" id="{FF024271-4E78-5F30-13C6-506DD7A6C441}"/>
              </a:ext>
            </a:extLst>
          </p:cNvPr>
          <p:cNvSpPr txBox="1"/>
          <p:nvPr/>
        </p:nvSpPr>
        <p:spPr>
          <a:xfrm>
            <a:off x="1003990" y="1688547"/>
            <a:ext cx="5048062" cy="3388419"/>
          </a:xfrm>
          <a:prstGeom prst="rect">
            <a:avLst/>
          </a:prstGeom>
          <a:noFill/>
          <a:ln>
            <a:noFill/>
          </a:ln>
        </p:spPr>
        <p:txBody>
          <a:bodyPr spcFirstLastPara="1" wrap="square" lIns="91425" tIns="91425" rIns="91425" bIns="91425" anchor="t" anchorCtr="0"/>
          <a:lstStyle>
            <a:defPPr marR="0" lvl="0" algn="l" rtl="0">
              <a:lnSpc>
                <a:spcPct val="100000"/>
              </a:lnSpc>
              <a:spcBef>
                <a:spcPts val="0"/>
              </a:spcBef>
              <a:spcAft>
                <a:spcPts val="0"/>
              </a:spcAft>
              <a:defRPr/>
            </a:defPPr>
            <a:lvl1pPr marL="457200" indent="-381000">
              <a:spcBef>
                <a:spcPts val="600"/>
              </a:spcBef>
              <a:buClr>
                <a:srgbClr val="C7D3E6"/>
              </a:buClr>
              <a:buSzPts val="2400"/>
              <a:buFont typeface="Roboto Condensed Light"/>
              <a:buChar char="▰"/>
              <a:defRPr sz="2000">
                <a:solidFill>
                  <a:srgbClr val="263248"/>
                </a:solidFill>
                <a:latin typeface="Eras Medium ITC"/>
                <a:ea typeface="Roboto Condensed Light"/>
                <a:cs typeface="Roboto Condensed Light"/>
              </a:defRPr>
            </a:lvl1pPr>
            <a:lvl2pPr marL="914400" indent="-381000">
              <a:spcBef>
                <a:spcPts val="1000"/>
              </a:spcBef>
              <a:buClr>
                <a:srgbClr val="C7D3E6"/>
              </a:buClr>
              <a:buSzPts val="2400"/>
              <a:buFont typeface="Roboto Condensed Light"/>
              <a:buChar char="▻"/>
              <a:defRPr sz="2400">
                <a:solidFill>
                  <a:srgbClr val="263248"/>
                </a:solidFill>
                <a:latin typeface="Roboto Condensed Light"/>
                <a:ea typeface="Roboto Condensed Light"/>
                <a:cs typeface="Roboto Condensed Light"/>
              </a:defRPr>
            </a:lvl2pPr>
            <a:lvl3pPr marL="1371600" indent="-381000">
              <a:spcBef>
                <a:spcPts val="1000"/>
              </a:spcBef>
              <a:buClr>
                <a:srgbClr val="C7D3E6"/>
              </a:buClr>
              <a:buSzPts val="2400"/>
              <a:buFont typeface="Roboto Condensed Light"/>
              <a:buChar char="▻"/>
              <a:defRPr sz="2400">
                <a:solidFill>
                  <a:srgbClr val="263248"/>
                </a:solidFill>
                <a:latin typeface="Roboto Condensed Light"/>
                <a:ea typeface="Roboto Condensed Light"/>
                <a:cs typeface="Roboto Condensed Light"/>
              </a:defRPr>
            </a:lvl3pPr>
            <a:lvl4pPr marL="1828800" indent="-381000">
              <a:spcBef>
                <a:spcPts val="1000"/>
              </a:spcBef>
              <a:buClr>
                <a:srgbClr val="C7D3E6"/>
              </a:buClr>
              <a:buSzPts val="2400"/>
              <a:buFont typeface="Roboto Condensed Light"/>
              <a:buChar char="▻"/>
              <a:defRPr sz="2400">
                <a:solidFill>
                  <a:srgbClr val="263248"/>
                </a:solidFill>
                <a:latin typeface="Roboto Condensed Light"/>
                <a:ea typeface="Roboto Condensed Light"/>
                <a:cs typeface="Roboto Condensed Light"/>
              </a:defRPr>
            </a:lvl4pPr>
            <a:lvl5pPr marL="2286000" indent="-381000">
              <a:spcBef>
                <a:spcPts val="1000"/>
              </a:spcBef>
              <a:buClr>
                <a:srgbClr val="C7D3E6"/>
              </a:buClr>
              <a:buSzPts val="2400"/>
              <a:buFont typeface="Roboto Condensed Light"/>
              <a:buChar char="▻"/>
              <a:defRPr sz="2400">
                <a:solidFill>
                  <a:srgbClr val="263248"/>
                </a:solidFill>
                <a:latin typeface="Roboto Condensed Light"/>
                <a:ea typeface="Roboto Condensed Light"/>
                <a:cs typeface="Roboto Condensed Light"/>
              </a:defRPr>
            </a:lvl5pPr>
            <a:lvl6pPr marL="2743200" indent="-381000">
              <a:spcBef>
                <a:spcPts val="1000"/>
              </a:spcBef>
              <a:buClr>
                <a:srgbClr val="C7D3E6"/>
              </a:buClr>
              <a:buSzPts val="2400"/>
              <a:buFont typeface="Roboto Condensed Light"/>
              <a:buChar char="▻"/>
              <a:defRPr sz="2400">
                <a:solidFill>
                  <a:srgbClr val="263248"/>
                </a:solidFill>
                <a:latin typeface="Roboto Condensed Light"/>
                <a:ea typeface="Roboto Condensed Light"/>
                <a:cs typeface="Roboto Condensed Light"/>
              </a:defRPr>
            </a:lvl6pPr>
            <a:lvl7pPr marL="3200400" indent="-381000">
              <a:spcBef>
                <a:spcPts val="1000"/>
              </a:spcBef>
              <a:buClr>
                <a:srgbClr val="C7D3E6"/>
              </a:buClr>
              <a:buSzPts val="2400"/>
              <a:buFont typeface="Roboto Condensed Light"/>
              <a:buChar char="▻"/>
              <a:defRPr sz="2400">
                <a:solidFill>
                  <a:srgbClr val="263248"/>
                </a:solidFill>
                <a:latin typeface="Roboto Condensed Light"/>
                <a:ea typeface="Roboto Condensed Light"/>
                <a:cs typeface="Roboto Condensed Light"/>
              </a:defRPr>
            </a:lvl7pPr>
            <a:lvl8pPr marL="3657600" indent="-381000">
              <a:spcBef>
                <a:spcPts val="1000"/>
              </a:spcBef>
              <a:buClr>
                <a:srgbClr val="C7D3E6"/>
              </a:buClr>
              <a:buSzPts val="2400"/>
              <a:buFont typeface="Roboto Condensed Light"/>
              <a:buChar char="▻"/>
              <a:defRPr sz="2400">
                <a:solidFill>
                  <a:srgbClr val="263248"/>
                </a:solidFill>
                <a:latin typeface="Roboto Condensed Light"/>
                <a:ea typeface="Roboto Condensed Light"/>
                <a:cs typeface="Roboto Condensed Light"/>
              </a:defRPr>
            </a:lvl8pPr>
            <a:lvl9pPr marL="4114800" indent="-381000">
              <a:spcBef>
                <a:spcPts val="1000"/>
              </a:spcBef>
              <a:spcAft>
                <a:spcPts val="1000"/>
              </a:spcAft>
              <a:buClr>
                <a:srgbClr val="C7D3E6"/>
              </a:buClr>
              <a:buSzPts val="2400"/>
              <a:buFont typeface="Roboto Condensed Light"/>
              <a:buChar char="▻"/>
              <a:defRPr sz="2400">
                <a:solidFill>
                  <a:srgbClr val="263248"/>
                </a:solidFill>
                <a:latin typeface="Roboto Condensed Light"/>
                <a:ea typeface="Roboto Condensed Light"/>
                <a:cs typeface="Roboto Condensed Light"/>
              </a:defRPr>
            </a:lvl9pPr>
          </a:lstStyle>
          <a:p>
            <a:r>
              <a:rPr lang="en-US" sz="1800" dirty="0"/>
              <a:t>Feature Creation: Make new features from patterns or domain knowledge.</a:t>
            </a:r>
          </a:p>
          <a:p>
            <a:r>
              <a:rPr lang="en-US" sz="1800" dirty="0"/>
              <a:t>Feature Transformation: Normalize, scale, encode, or apply math to improve features.</a:t>
            </a:r>
          </a:p>
          <a:p>
            <a:r>
              <a:rPr lang="en-US" sz="1800" dirty="0"/>
              <a:t>Feature Extraction: Combine or transform existing features into new ones.</a:t>
            </a:r>
          </a:p>
          <a:p>
            <a:r>
              <a:rPr lang="en-US" sz="1800" dirty="0"/>
              <a:t>Feature Selection: Pick features that boost model performance.</a:t>
            </a:r>
          </a:p>
          <a:p>
            <a:r>
              <a:rPr lang="en-US" sz="1800" dirty="0"/>
              <a:t>Feature Scaling: Rescale features to similar ranges for better learning.</a:t>
            </a:r>
          </a:p>
        </p:txBody>
      </p:sp>
      <p:pic>
        <p:nvPicPr>
          <p:cNvPr id="5" name="Picture 4" descr="A close-up of a logo&#10;&#10;AI-generated content may be incorrect.">
            <a:extLst>
              <a:ext uri="{FF2B5EF4-FFF2-40B4-BE49-F238E27FC236}">
                <a16:creationId xmlns:a16="http://schemas.microsoft.com/office/drawing/2014/main" id="{56461147-8810-DD56-D39B-2A81B7C48A0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73236" y="1389179"/>
            <a:ext cx="7537331" cy="422822"/>
          </a:xfrm>
          <a:prstGeom prst="rect">
            <a:avLst/>
          </a:prstGeom>
          <a:ln>
            <a:solidFill>
              <a:schemeClr val="bg1"/>
            </a:solidFill>
          </a:ln>
        </p:spPr>
      </p:pic>
      <p:pic>
        <p:nvPicPr>
          <p:cNvPr id="8" name="Picture 7" descr="A screenshot of a computer screen&#10;&#10;AI-generated content may be incorrect.">
            <a:extLst>
              <a:ext uri="{FF2B5EF4-FFF2-40B4-BE49-F238E27FC236}">
                <a16:creationId xmlns:a16="http://schemas.microsoft.com/office/drawing/2014/main" id="{273E27F3-125E-E974-0DCB-0F1E0FA06BA1}"/>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6340862" y="1863037"/>
            <a:ext cx="1680894" cy="1187238"/>
          </a:xfrm>
          <a:prstGeom prst="rect">
            <a:avLst/>
          </a:prstGeom>
          <a:effectLst>
            <a:outerShdw blurRad="50800" dist="38100" dir="2700000">
              <a:srgbClr val="000000">
                <a:alpha val="40000"/>
              </a:srgbClr>
            </a:outerShdw>
          </a:effectLst>
        </p:spPr>
      </p:pic>
      <p:pic>
        <p:nvPicPr>
          <p:cNvPr id="6" name="FeatureEngineering">
            <a:hlinkClick r:id="" action="ppaction://media"/>
            <a:extLst>
              <a:ext uri="{FF2B5EF4-FFF2-40B4-BE49-F238E27FC236}">
                <a16:creationId xmlns:a16="http://schemas.microsoft.com/office/drawing/2014/main" id="{109D8E30-1960-E6AB-DFF5-027196A7E94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744089" y="46914"/>
            <a:ext cx="347663" cy="347663"/>
          </a:xfrm>
          <a:prstGeom prst="rect">
            <a:avLst/>
          </a:prstGeom>
        </p:spPr>
      </p:pic>
      <p:pic>
        <p:nvPicPr>
          <p:cNvPr id="7" name="Picture 6" descr="A screenshot of a computer screen&#10;&#10;AI-generated content may be incorrect.">
            <a:extLst>
              <a:ext uri="{FF2B5EF4-FFF2-40B4-BE49-F238E27FC236}">
                <a16:creationId xmlns:a16="http://schemas.microsoft.com/office/drawing/2014/main" id="{D4C76FD3-CFF4-E3B4-C349-29AAD1C53CAB}"/>
              </a:ext>
            </a:extLst>
          </p:cNvPr>
          <p:cNvPicPr>
            <a:picLocks noChangeAspect="1"/>
          </p:cNvPicPr>
          <p:nvPr/>
        </p:nvPicPr>
        <p:blipFill>
          <a:blip r:embed="rId10" cstate="screen">
            <a:extLst>
              <a:ext uri="{28A0092B-C50C-407E-A947-70E740481C1C}">
                <a14:useLocalDpi xmlns:a14="http://schemas.microsoft.com/office/drawing/2010/main"/>
              </a:ext>
            </a:extLst>
          </a:blip>
          <a:srcRect/>
          <a:stretch/>
        </p:blipFill>
        <p:spPr>
          <a:xfrm>
            <a:off x="6340862" y="3101311"/>
            <a:ext cx="1680894" cy="1242596"/>
          </a:xfrm>
          <a:prstGeom prst="rect">
            <a:avLst/>
          </a:prstGeom>
          <a:effectLst>
            <a:outerShdw blurRad="50800" dist="38100" dir="2700000">
              <a:srgbClr val="000000">
                <a:alpha val="40000"/>
              </a:srgbClr>
            </a:outerShdw>
          </a:effectLst>
        </p:spPr>
      </p:pic>
      <p:pic>
        <p:nvPicPr>
          <p:cNvPr id="9" name="ExampleFeatureEng">
            <a:hlinkClick r:id="" action="ppaction://media"/>
            <a:extLst>
              <a:ext uri="{FF2B5EF4-FFF2-40B4-BE49-F238E27FC236}">
                <a16:creationId xmlns:a16="http://schemas.microsoft.com/office/drawing/2014/main" id="{C13C54F2-257B-2765-06CD-C48DBC3521FB}"/>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8744088" y="428012"/>
            <a:ext cx="347663" cy="347663"/>
          </a:xfrm>
          <a:prstGeom prst="rect">
            <a:avLst/>
          </a:prstGeom>
        </p:spPr>
      </p:pic>
    </p:spTree>
    <p:extLst>
      <p:ext uri="{BB962C8B-B14F-4D97-AF65-F5344CB8AC3E}">
        <p14:creationId xmlns:p14="http://schemas.microsoft.com/office/powerpoint/2010/main" val="1512671951"/>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922" fill="hold"/>
                                        <p:tgtEl>
                                          <p:spTgt spid="6"/>
                                        </p:tgtEl>
                                      </p:cBhvr>
                                    </p:cmd>
                                  </p:childTnLst>
                                </p:cTn>
                              </p:par>
                              <p:par>
                                <p:cTn id="7" presetID="22" presetClass="entr" presetSubtype="1" fill="hold" grpId="0" nodeType="withEffect">
                                  <p:stCondLst>
                                    <p:cond delay="3000"/>
                                  </p:stCondLst>
                                  <p:childTnLst>
                                    <p:set>
                                      <p:cBhvr>
                                        <p:cTn id="8" dur="1" fill="hold">
                                          <p:stCondLst>
                                            <p:cond delay="0"/>
                                          </p:stCondLst>
                                        </p:cTn>
                                        <p:tgtEl>
                                          <p:spTgt spid="3"/>
                                        </p:tgtEl>
                                        <p:attrNameLst>
                                          <p:attrName>style.visibility</p:attrName>
                                        </p:attrNameLst>
                                      </p:cBhvr>
                                      <p:to>
                                        <p:strVal val="visible"/>
                                      </p:to>
                                    </p:set>
                                    <p:animEffect transition="in" filter="wipe(up)">
                                      <p:cBhvr>
                                        <p:cTn id="9" dur="40000"/>
                                        <p:tgtEl>
                                          <p:spTgt spid="3"/>
                                        </p:tgtEl>
                                      </p:cBhvr>
                                    </p:animEffect>
                                  </p:childTnLst>
                                </p:cTn>
                              </p:par>
                            </p:childTnLst>
                          </p:cTn>
                        </p:par>
                        <p:par>
                          <p:cTn id="10" fill="hold">
                            <p:stCondLst>
                              <p:cond delay="49922"/>
                            </p:stCondLst>
                            <p:childTnLst>
                              <p:par>
                                <p:cTn id="11" presetID="1" presetClass="mediacall" presetSubtype="0" fill="hold" nodeType="afterEffect">
                                  <p:stCondLst>
                                    <p:cond delay="0"/>
                                  </p:stCondLst>
                                  <p:childTnLst>
                                    <p:cmd type="call" cmd="playFrom(0.0)">
                                      <p:cBhvr>
                                        <p:cTn id="12" dur="21136" fill="hold"/>
                                        <p:tgtEl>
                                          <p:spTgt spid="9"/>
                                        </p:tgtEl>
                                      </p:cBhvr>
                                    </p:cmd>
                                  </p:childTnLst>
                                </p:cTn>
                              </p:par>
                              <p:par>
                                <p:cTn id="13" presetID="22" presetClass="entr" presetSubtype="1" fill="hold" nodeType="withEffect">
                                  <p:stCondLst>
                                    <p:cond delay="1986"/>
                                  </p:stCondLst>
                                  <p:childTnLst>
                                    <p:set>
                                      <p:cBhvr>
                                        <p:cTn id="14" dur="1" fill="hold">
                                          <p:stCondLst>
                                            <p:cond delay="0"/>
                                          </p:stCondLst>
                                        </p:cTn>
                                        <p:tgtEl>
                                          <p:spTgt spid="8"/>
                                        </p:tgtEl>
                                        <p:attrNameLst>
                                          <p:attrName>style.visibility</p:attrName>
                                        </p:attrNameLst>
                                      </p:cBhvr>
                                      <p:to>
                                        <p:strVal val="visible"/>
                                      </p:to>
                                    </p:set>
                                    <p:animEffect transition="in" filter="wipe(up)">
                                      <p:cBhvr>
                                        <p:cTn id="15" dur="3000"/>
                                        <p:tgtEl>
                                          <p:spTgt spid="8"/>
                                        </p:tgtEl>
                                      </p:cBhvr>
                                    </p:animEffect>
                                  </p:childTnLst>
                                </p:cTn>
                              </p:par>
                              <p:par>
                                <p:cTn id="16" presetID="22" presetClass="entr" presetSubtype="8" fill="hold" nodeType="withEffect">
                                  <p:stCondLst>
                                    <p:cond delay="6386"/>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3000"/>
                                        <p:tgtEl>
                                          <p:spTgt spid="5"/>
                                        </p:tgtEl>
                                      </p:cBhvr>
                                    </p:animEffect>
                                  </p:childTnLst>
                                </p:cTn>
                              </p:par>
                              <p:par>
                                <p:cTn id="19" presetID="22" presetClass="entr" presetSubtype="1" fill="hold" nodeType="withEffect">
                                  <p:stCondLst>
                                    <p:cond delay="10886"/>
                                  </p:stCondLst>
                                  <p:childTnLst>
                                    <p:set>
                                      <p:cBhvr>
                                        <p:cTn id="20" dur="1" fill="hold">
                                          <p:stCondLst>
                                            <p:cond delay="0"/>
                                          </p:stCondLst>
                                        </p:cTn>
                                        <p:tgtEl>
                                          <p:spTgt spid="7"/>
                                        </p:tgtEl>
                                        <p:attrNameLst>
                                          <p:attrName>style.visibility</p:attrName>
                                        </p:attrNameLst>
                                      </p:cBhvr>
                                      <p:to>
                                        <p:strVal val="visible"/>
                                      </p:to>
                                    </p:set>
                                    <p:animEffect transition="in" filter="wipe(up)">
                                      <p:cBhvr>
                                        <p:cTn id="21" dur="3000"/>
                                        <p:tgtEl>
                                          <p:spTgt spid="7"/>
                                        </p:tgtEl>
                                      </p:cBhvr>
                                    </p:animEffect>
                                  </p:childTnLst>
                                </p:cTn>
                              </p:par>
                              <p:par>
                                <p:cTn id="22" presetID="26" presetClass="emph" presetSubtype="0" fill="hold" nodeType="withEffect">
                                  <p:stCondLst>
                                    <p:cond delay="16500"/>
                                  </p:stCondLst>
                                  <p:childTnLst>
                                    <p:animEffect transition="out" filter="fade">
                                      <p:cBhvr>
                                        <p:cTn id="23" dur="1000" tmFilter="0, 0; .2, .5; .8, .5; 1, 0"/>
                                        <p:tgtEl>
                                          <p:spTgt spid="5"/>
                                        </p:tgtEl>
                                      </p:cBhvr>
                                    </p:animEffect>
                                    <p:animScale>
                                      <p:cBhvr>
                                        <p:cTn id="24" dur="5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5" fill="hold" display="0">
                  <p:stCondLst>
                    <p:cond delay="indefinite"/>
                  </p:stCondLst>
                  <p:endCondLst>
                    <p:cond evt="onStopAudio" delay="0">
                      <p:tgtEl>
                        <p:sldTgt/>
                      </p:tgtEl>
                    </p:cond>
                  </p:endCondLst>
                </p:cTn>
                <p:tgtEl>
                  <p:spTgt spid="6"/>
                </p:tgtEl>
              </p:cMediaNode>
            </p:audio>
            <p:audio>
              <p:cMediaNode vol="80000" showWhenStopped="0">
                <p:cTn id="26" fill="hold" display="0">
                  <p:stCondLst>
                    <p:cond delay="indefinite"/>
                  </p:stCondLst>
                  <p:endCondLst>
                    <p:cond evt="onStopAudio" delay="0">
                      <p:tgtEl>
                        <p:sldTgt/>
                      </p:tgtEl>
                    </p:cond>
                  </p:endCondLst>
                </p:cTn>
                <p:tgtEl>
                  <p:spTgt spid="9"/>
                </p:tgtEl>
              </p:cMediaNode>
            </p:audio>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311447-427F-6639-1726-A5E110D585AB}"/>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E44771D-D851-7510-998A-293389C00D5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latin typeface="Eras Light ITC" panose="020B0402030504020804" pitchFamily="34" charset="0"/>
              </a:rPr>
              <a:t>12</a:t>
            </a:fld>
            <a:endParaRPr lang="en">
              <a:latin typeface="Eras Light ITC" panose="020B0402030504020804" pitchFamily="34" charset="0"/>
            </a:endParaRPr>
          </a:p>
        </p:txBody>
      </p:sp>
      <p:sp>
        <p:nvSpPr>
          <p:cNvPr id="3" name="Title 1">
            <a:extLst>
              <a:ext uri="{FF2B5EF4-FFF2-40B4-BE49-F238E27FC236}">
                <a16:creationId xmlns:a16="http://schemas.microsoft.com/office/drawing/2014/main" id="{6EBFA8EF-F4EA-5500-5BD3-9BBCD6C4233B}"/>
              </a:ext>
            </a:extLst>
          </p:cNvPr>
          <p:cNvSpPr>
            <a:spLocks noGrp="1"/>
          </p:cNvSpPr>
          <p:nvPr>
            <p:ph type="title"/>
          </p:nvPr>
        </p:nvSpPr>
        <p:spPr>
          <a:xfrm>
            <a:off x="636493" y="392575"/>
            <a:ext cx="8512881" cy="766200"/>
          </a:xfrm>
          <a:noFill/>
          <a:ln>
            <a:noFill/>
          </a:ln>
        </p:spPr>
        <p:txBody>
          <a:bodyPr spcFirstLastPara="1" wrap="square" lIns="91425" tIns="91425" rIns="91425" bIns="91425" anchor="ctr" anchorCtr="0"/>
          <a:lstStyle/>
          <a:p>
            <a:r>
              <a:rPr lang="en-US" dirty="0">
                <a:effectLst>
                  <a:outerShdw blurRad="50800" dist="38100" dir="5400000" algn="t" rotWithShape="0">
                    <a:prstClr val="black">
                      <a:alpha val="40000"/>
                    </a:prstClr>
                  </a:outerShdw>
                </a:effectLst>
                <a:latin typeface="Eras Bold ITC" panose="020B0907030504020204" pitchFamily="34" charset="0"/>
              </a:rPr>
              <a:t>Cleaning &amp; Feature Engineering</a:t>
            </a:r>
          </a:p>
        </p:txBody>
      </p:sp>
      <p:graphicFrame>
        <p:nvGraphicFramePr>
          <p:cNvPr id="5" name="Table 4">
            <a:extLst>
              <a:ext uri="{FF2B5EF4-FFF2-40B4-BE49-F238E27FC236}">
                <a16:creationId xmlns:a16="http://schemas.microsoft.com/office/drawing/2014/main" id="{6AD16CFA-7A49-F3E9-4DA3-CF0F11A9403C}"/>
              </a:ext>
            </a:extLst>
          </p:cNvPr>
          <p:cNvGraphicFramePr>
            <a:graphicFrameLocks noGrp="1"/>
          </p:cNvGraphicFramePr>
          <p:nvPr>
            <p:extLst>
              <p:ext uri="{D42A27DB-BD31-4B8C-83A1-F6EECF244321}">
                <p14:modId xmlns:p14="http://schemas.microsoft.com/office/powerpoint/2010/main" val="93402835"/>
              </p:ext>
            </p:extLst>
          </p:nvPr>
        </p:nvGraphicFramePr>
        <p:xfrm>
          <a:off x="954518" y="1449658"/>
          <a:ext cx="6262862" cy="3097529"/>
        </p:xfrm>
        <a:graphic>
          <a:graphicData uri="http://schemas.openxmlformats.org/drawingml/2006/table">
            <a:tbl>
              <a:tblPr firstRow="1" bandRow="1">
                <a:tableStyleId>{8EC20E35-A176-4012-BC5E-935CFFF8708E}</a:tableStyleId>
              </a:tblPr>
              <a:tblGrid>
                <a:gridCol w="2522323">
                  <a:extLst>
                    <a:ext uri="{9D8B030D-6E8A-4147-A177-3AD203B41FA5}">
                      <a16:colId xmlns:a16="http://schemas.microsoft.com/office/drawing/2014/main" val="3756194416"/>
                    </a:ext>
                  </a:extLst>
                </a:gridCol>
                <a:gridCol w="3740539">
                  <a:extLst>
                    <a:ext uri="{9D8B030D-6E8A-4147-A177-3AD203B41FA5}">
                      <a16:colId xmlns:a16="http://schemas.microsoft.com/office/drawing/2014/main" val="26404366"/>
                    </a:ext>
                  </a:extLst>
                </a:gridCol>
              </a:tblGrid>
              <a:tr h="354329">
                <a:tc>
                  <a:txBody>
                    <a:bodyPr/>
                    <a:lstStyle/>
                    <a:p>
                      <a:r>
                        <a:rPr lang="en-US" dirty="0"/>
                        <a:t>Method</a:t>
                      </a:r>
                    </a:p>
                  </a:txBody>
                  <a:tcPr anchor="b"/>
                </a:tc>
                <a:tc>
                  <a:txBody>
                    <a:bodyPr/>
                    <a:lstStyle/>
                    <a:p>
                      <a:r>
                        <a:rPr lang="en-US" dirty="0"/>
                        <a:t>Description</a:t>
                      </a:r>
                    </a:p>
                  </a:txBody>
                  <a:tcPr anchor="b"/>
                </a:tc>
                <a:extLst>
                  <a:ext uri="{0D108BD9-81ED-4DB2-BD59-A6C34878D82A}">
                    <a16:rowId xmlns:a16="http://schemas.microsoft.com/office/drawing/2014/main" val="1218006711"/>
                  </a:ext>
                </a:extLst>
              </a:tr>
              <a:tr h="224812">
                <a:tc>
                  <a:txBody>
                    <a:bodyPr/>
                    <a:lstStyle/>
                    <a:p>
                      <a:pPr marL="0" lvl="0" indent="0" algn="l">
                        <a:lnSpc>
                          <a:spcPct val="100000"/>
                        </a:lnSpc>
                        <a:buNone/>
                      </a:pPr>
                      <a:r>
                        <a:rPr lang="en-US" sz="1400" b="0" u="none" strike="noStrike" baseline="0" noProof="0" dirty="0">
                          <a:solidFill>
                            <a:srgbClr val="000000"/>
                          </a:solidFill>
                        </a:rPr>
                        <a:t>.</a:t>
                      </a:r>
                      <a:r>
                        <a:rPr lang="en-US" sz="1400" b="0" u="none" strike="noStrike" baseline="0" noProof="0" dirty="0" err="1">
                          <a:solidFill>
                            <a:srgbClr val="000000"/>
                          </a:solidFill>
                        </a:rPr>
                        <a:t>astype</a:t>
                      </a:r>
                      <a:endParaRPr lang="en-US" sz="1400" b="0" i="0" u="none" strike="noStrike" baseline="0" noProof="0" dirty="0" err="1">
                        <a:solidFill>
                          <a:srgbClr val="000000"/>
                        </a:solidFill>
                        <a:latin typeface="Arial"/>
                      </a:endParaRPr>
                    </a:p>
                  </a:txBody>
                  <a:tcPr/>
                </a:tc>
                <a:tc>
                  <a:txBody>
                    <a:bodyPr/>
                    <a:lstStyle/>
                    <a:p>
                      <a:r>
                        <a:rPr lang="en-US" dirty="0"/>
                        <a:t>converts a columns datatype </a:t>
                      </a:r>
                    </a:p>
                  </a:txBody>
                  <a:tcPr/>
                </a:tc>
                <a:extLst>
                  <a:ext uri="{0D108BD9-81ED-4DB2-BD59-A6C34878D82A}">
                    <a16:rowId xmlns:a16="http://schemas.microsoft.com/office/drawing/2014/main" val="505085895"/>
                  </a:ext>
                </a:extLst>
              </a:tr>
              <a:tr h="224812">
                <a:tc>
                  <a:txBody>
                    <a:bodyPr/>
                    <a:lstStyle/>
                    <a:p>
                      <a:r>
                        <a:rPr lang="en-US" dirty="0"/>
                        <a:t>.replace</a:t>
                      </a:r>
                    </a:p>
                  </a:txBody>
                  <a:tcPr/>
                </a:tc>
                <a:tc>
                  <a:txBody>
                    <a:bodyPr/>
                    <a:lstStyle/>
                    <a:p>
                      <a:r>
                        <a:rPr lang="en-US" dirty="0"/>
                        <a:t>Replaces values </a:t>
                      </a:r>
                    </a:p>
                  </a:txBody>
                  <a:tcPr/>
                </a:tc>
                <a:extLst>
                  <a:ext uri="{0D108BD9-81ED-4DB2-BD59-A6C34878D82A}">
                    <a16:rowId xmlns:a16="http://schemas.microsoft.com/office/drawing/2014/main" val="1069441342"/>
                  </a:ext>
                </a:extLst>
              </a:tr>
              <a:tr h="224812">
                <a:tc>
                  <a:txBody>
                    <a:bodyPr/>
                    <a:lstStyle/>
                    <a:p>
                      <a:r>
                        <a:rPr lang="en-US" dirty="0"/>
                        <a:t>.apply</a:t>
                      </a:r>
                      <a:endParaRPr lang="en-US" dirty="0" err="1"/>
                    </a:p>
                  </a:txBody>
                  <a:tcPr/>
                </a:tc>
                <a:tc>
                  <a:txBody>
                    <a:bodyPr/>
                    <a:lstStyle/>
                    <a:p>
                      <a:r>
                        <a:rPr lang="en-US" dirty="0"/>
                        <a:t>Applies a function to values</a:t>
                      </a:r>
                    </a:p>
                  </a:txBody>
                  <a:tcPr/>
                </a:tc>
                <a:extLst>
                  <a:ext uri="{0D108BD9-81ED-4DB2-BD59-A6C34878D82A}">
                    <a16:rowId xmlns:a16="http://schemas.microsoft.com/office/drawing/2014/main" val="340336061"/>
                  </a:ext>
                </a:extLst>
              </a:tr>
              <a:tr h="224812">
                <a:tc>
                  <a:txBody>
                    <a:bodyPr/>
                    <a:lstStyle/>
                    <a:p>
                      <a:pPr marL="0" lvl="0" indent="0" algn="l">
                        <a:lnSpc>
                          <a:spcPct val="100000"/>
                        </a:lnSpc>
                        <a:buNone/>
                      </a:pPr>
                      <a:r>
                        <a:rPr lang="en-US" sz="1400" b="0" u="none" strike="noStrike" baseline="0" noProof="0" dirty="0">
                          <a:solidFill>
                            <a:srgbClr val="000000"/>
                          </a:solidFill>
                        </a:rPr>
                        <a:t>.</a:t>
                      </a:r>
                      <a:r>
                        <a:rPr lang="en-US" sz="1400" b="0" u="none" strike="noStrike" baseline="0" noProof="0" dirty="0" err="1">
                          <a:solidFill>
                            <a:srgbClr val="000000"/>
                          </a:solidFill>
                        </a:rPr>
                        <a:t>dropna</a:t>
                      </a:r>
                      <a:r>
                        <a:rPr lang="en-US" sz="1400" b="0" u="none" strike="noStrike" baseline="0" noProof="0" dirty="0">
                          <a:solidFill>
                            <a:srgbClr val="000000"/>
                          </a:solidFill>
                        </a:rPr>
                        <a:t>()</a:t>
                      </a:r>
                      <a:endParaRPr lang="en-US" dirty="0"/>
                    </a:p>
                  </a:txBody>
                  <a:tcPr/>
                </a:tc>
                <a:tc>
                  <a:txBody>
                    <a:bodyPr/>
                    <a:lstStyle/>
                    <a:p>
                      <a:r>
                        <a:rPr lang="en-US" dirty="0"/>
                        <a:t>Removes rows with Null Values</a:t>
                      </a:r>
                    </a:p>
                  </a:txBody>
                  <a:tcPr/>
                </a:tc>
                <a:extLst>
                  <a:ext uri="{0D108BD9-81ED-4DB2-BD59-A6C34878D82A}">
                    <a16:rowId xmlns:a16="http://schemas.microsoft.com/office/drawing/2014/main" val="4138091677"/>
                  </a:ext>
                </a:extLst>
              </a:tr>
              <a:tr h="224812">
                <a:tc>
                  <a:txBody>
                    <a:bodyPr/>
                    <a:lstStyle/>
                    <a:p>
                      <a:r>
                        <a:rPr lang="en-US" dirty="0"/>
                        <a:t>.drop</a:t>
                      </a:r>
                    </a:p>
                  </a:txBody>
                  <a:tcPr/>
                </a:tc>
                <a:tc>
                  <a:txBody>
                    <a:bodyPr/>
                    <a:lstStyle/>
                    <a:p>
                      <a:r>
                        <a:rPr lang="en-US" dirty="0"/>
                        <a:t>Drops specific columns or rows</a:t>
                      </a:r>
                    </a:p>
                  </a:txBody>
                  <a:tcPr/>
                </a:tc>
                <a:extLst>
                  <a:ext uri="{0D108BD9-81ED-4DB2-BD59-A6C34878D82A}">
                    <a16:rowId xmlns:a16="http://schemas.microsoft.com/office/drawing/2014/main" val="26771220"/>
                  </a:ext>
                </a:extLst>
              </a:tr>
              <a:tr h="224812">
                <a:tc>
                  <a:txBody>
                    <a:bodyPr/>
                    <a:lstStyle/>
                    <a:p>
                      <a:r>
                        <a:rPr lang="en-US" dirty="0"/>
                        <a:t>.</a:t>
                      </a:r>
                      <a:r>
                        <a:rPr lang="en-US" dirty="0" err="1"/>
                        <a:t>is_unique</a:t>
                      </a:r>
                    </a:p>
                  </a:txBody>
                  <a:tcPr/>
                </a:tc>
                <a:tc>
                  <a:txBody>
                    <a:bodyPr/>
                    <a:lstStyle/>
                    <a:p>
                      <a:r>
                        <a:rPr lang="en-US" dirty="0"/>
                        <a:t>Returns true if the value is unique</a:t>
                      </a:r>
                    </a:p>
                  </a:txBody>
                  <a:tcPr/>
                </a:tc>
                <a:extLst>
                  <a:ext uri="{0D108BD9-81ED-4DB2-BD59-A6C34878D82A}">
                    <a16:rowId xmlns:a16="http://schemas.microsoft.com/office/drawing/2014/main" val="1282209672"/>
                  </a:ext>
                </a:extLst>
              </a:tr>
              <a:tr h="224812">
                <a:tc>
                  <a:txBody>
                    <a:bodyPr/>
                    <a:lstStyle/>
                    <a:p>
                      <a:pPr lvl="0">
                        <a:buNone/>
                      </a:pPr>
                      <a:r>
                        <a:rPr lang="en-US" dirty="0"/>
                        <a:t>.</a:t>
                      </a:r>
                      <a:r>
                        <a:rPr lang="en-US" dirty="0" err="1"/>
                        <a:t>drop_duplicates</a:t>
                      </a:r>
                    </a:p>
                  </a:txBody>
                  <a:tcPr/>
                </a:tc>
                <a:tc>
                  <a:txBody>
                    <a:bodyPr/>
                    <a:lstStyle/>
                    <a:p>
                      <a:pPr lvl="0">
                        <a:buNone/>
                      </a:pPr>
                      <a:r>
                        <a:rPr lang="en-US" dirty="0"/>
                        <a:t>Remove </a:t>
                      </a:r>
                      <a:r>
                        <a:rPr lang="en-US" dirty="0" err="1"/>
                        <a:t>dupicate</a:t>
                      </a:r>
                      <a:r>
                        <a:rPr lang="en-US" dirty="0"/>
                        <a:t> rows </a:t>
                      </a:r>
                    </a:p>
                  </a:txBody>
                  <a:tcPr/>
                </a:tc>
                <a:extLst>
                  <a:ext uri="{0D108BD9-81ED-4DB2-BD59-A6C34878D82A}">
                    <a16:rowId xmlns:a16="http://schemas.microsoft.com/office/drawing/2014/main" val="4042346396"/>
                  </a:ext>
                </a:extLst>
              </a:tr>
              <a:tr h="224812">
                <a:tc>
                  <a:txBody>
                    <a:bodyPr/>
                    <a:lstStyle/>
                    <a:p>
                      <a:pPr lvl="0">
                        <a:buNone/>
                      </a:pPr>
                      <a:r>
                        <a:rPr lang="en-US" dirty="0" err="1"/>
                        <a:t>df</a:t>
                      </a:r>
                      <a:r>
                        <a:rPr lang="en-US" dirty="0"/>
                        <a:t>[</a:t>
                      </a:r>
                      <a:r>
                        <a:rPr lang="en-US" dirty="0" err="1"/>
                        <a:t>df</a:t>
                      </a:r>
                      <a:r>
                        <a:rPr lang="en-US" dirty="0"/>
                        <a:t>[' column'] condition]</a:t>
                      </a:r>
                    </a:p>
                  </a:txBody>
                  <a:tcPr/>
                </a:tc>
                <a:tc>
                  <a:txBody>
                    <a:bodyPr/>
                    <a:lstStyle/>
                    <a:p>
                      <a:pPr lvl="0">
                        <a:buNone/>
                      </a:pPr>
                      <a:r>
                        <a:rPr lang="en-US" dirty="0"/>
                        <a:t>Filters values, masking </a:t>
                      </a:r>
                    </a:p>
                  </a:txBody>
                  <a:tcPr/>
                </a:tc>
                <a:extLst>
                  <a:ext uri="{0D108BD9-81ED-4DB2-BD59-A6C34878D82A}">
                    <a16:rowId xmlns:a16="http://schemas.microsoft.com/office/drawing/2014/main" val="2557016958"/>
                  </a:ext>
                </a:extLst>
              </a:tr>
              <a:tr h="224812">
                <a:tc>
                  <a:txBody>
                    <a:bodyPr/>
                    <a:lstStyle/>
                    <a:p>
                      <a:pPr marL="0" lvl="0" indent="0" algn="l">
                        <a:lnSpc>
                          <a:spcPct val="100000"/>
                        </a:lnSpc>
                        <a:buNone/>
                      </a:pPr>
                      <a:r>
                        <a:rPr lang="en-US" sz="1400" b="0" u="none" strike="noStrike" baseline="0" noProof="0" dirty="0">
                          <a:solidFill>
                            <a:srgbClr val="000000"/>
                          </a:solidFill>
                        </a:rPr>
                        <a:t>.</a:t>
                      </a:r>
                      <a:r>
                        <a:rPr lang="en-US" sz="1400" b="0" u="none" strike="noStrike" baseline="0" noProof="0" dirty="0" err="1">
                          <a:solidFill>
                            <a:srgbClr val="000000"/>
                          </a:solidFill>
                        </a:rPr>
                        <a:t>dropna</a:t>
                      </a:r>
                      <a:r>
                        <a:rPr lang="en-US" sz="1400" b="0" u="none" strike="noStrike" baseline="0" noProof="0" dirty="0">
                          <a:solidFill>
                            <a:srgbClr val="000000"/>
                          </a:solidFill>
                        </a:rPr>
                        <a:t>()</a:t>
                      </a:r>
                      <a:endParaRPr lang="en-US" dirty="0"/>
                    </a:p>
                  </a:txBody>
                  <a:tcPr/>
                </a:tc>
                <a:tc>
                  <a:txBody>
                    <a:bodyPr/>
                    <a:lstStyle/>
                    <a:p>
                      <a:r>
                        <a:rPr lang="en-US" dirty="0"/>
                        <a:t>Removes rows with Null Values</a:t>
                      </a:r>
                    </a:p>
                  </a:txBody>
                  <a:tcPr/>
                </a:tc>
                <a:extLst>
                  <a:ext uri="{0D108BD9-81ED-4DB2-BD59-A6C34878D82A}">
                    <a16:rowId xmlns:a16="http://schemas.microsoft.com/office/drawing/2014/main" val="3368614968"/>
                  </a:ext>
                </a:extLst>
              </a:tr>
            </a:tbl>
          </a:graphicData>
        </a:graphic>
      </p:graphicFrame>
      <p:pic>
        <p:nvPicPr>
          <p:cNvPr id="2" name="Cleaning">
            <a:hlinkClick r:id="" action="ppaction://media"/>
            <a:extLst>
              <a:ext uri="{FF2B5EF4-FFF2-40B4-BE49-F238E27FC236}">
                <a16:creationId xmlns:a16="http://schemas.microsoft.com/office/drawing/2014/main" id="{F49F5C5C-5A5F-9D1E-4EAB-38DCB65D6D0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57737" y="44912"/>
            <a:ext cx="347663" cy="347663"/>
          </a:xfrm>
          <a:prstGeom prst="rect">
            <a:avLst/>
          </a:prstGeom>
        </p:spPr>
      </p:pic>
    </p:spTree>
    <p:extLst>
      <p:ext uri="{BB962C8B-B14F-4D97-AF65-F5344CB8AC3E}">
        <p14:creationId xmlns:p14="http://schemas.microsoft.com/office/powerpoint/2010/main" val="1915032717"/>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240" fill="hold"/>
                                        <p:tgtEl>
                                          <p:spTgt spid="2"/>
                                        </p:tgtEl>
                                      </p:cBhvr>
                                    </p:cmd>
                                  </p:childTnLst>
                                </p:cTn>
                              </p:par>
                              <p:par>
                                <p:cTn id="7" presetID="22" presetClass="entr" presetSubtype="1" fill="hold" nodeType="withEffect">
                                  <p:stCondLst>
                                    <p:cond delay="1000"/>
                                  </p:stCondLst>
                                  <p:childTnLst>
                                    <p:set>
                                      <p:cBhvr>
                                        <p:cTn id="8" dur="1" fill="hold">
                                          <p:stCondLst>
                                            <p:cond delay="0"/>
                                          </p:stCondLst>
                                        </p:cTn>
                                        <p:tgtEl>
                                          <p:spTgt spid="5"/>
                                        </p:tgtEl>
                                        <p:attrNameLst>
                                          <p:attrName>style.visibility</p:attrName>
                                        </p:attrNameLst>
                                      </p:cBhvr>
                                      <p:to>
                                        <p:strVal val="visible"/>
                                      </p:to>
                                    </p:set>
                                    <p:animEffect transition="in" filter="wipe(up)">
                                      <p:cBhvr>
                                        <p:cTn id="9" dur="38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909BC8-EDF5-5DAD-A59D-AF0F6DC94B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9FC2BAB-B539-E08A-1780-A7FDA1779C4A}"/>
              </a:ext>
            </a:extLst>
          </p:cNvPr>
          <p:cNvSpPr>
            <a:spLocks noGrp="1"/>
          </p:cNvSpPr>
          <p:nvPr>
            <p:ph type="title"/>
          </p:nvPr>
        </p:nvSpPr>
        <p:spPr>
          <a:xfrm>
            <a:off x="347832" y="392575"/>
            <a:ext cx="6848956" cy="766200"/>
          </a:xfrm>
          <a:noFill/>
          <a:ln>
            <a:noFill/>
          </a:ln>
        </p:spPr>
        <p:txBody>
          <a:bodyPr spcFirstLastPara="1" wrap="square" lIns="91425" tIns="91425" rIns="91425" bIns="91425" anchor="ctr" anchorCtr="0"/>
          <a:lstStyle/>
          <a:p>
            <a:r>
              <a:rPr lang="en-US" dirty="0">
                <a:effectLst>
                  <a:outerShdw blurRad="50800" dist="38100" dir="5400000" algn="t" rotWithShape="0">
                    <a:prstClr val="black">
                      <a:alpha val="40000"/>
                    </a:prstClr>
                  </a:outerShdw>
                </a:effectLst>
                <a:latin typeface="Eras Bold ITC" panose="020B0907030504020204" pitchFamily="34" charset="0"/>
              </a:rPr>
              <a:t>Indexing &amp; Selecting Data</a:t>
            </a:r>
          </a:p>
        </p:txBody>
      </p:sp>
      <p:sp>
        <p:nvSpPr>
          <p:cNvPr id="4" name="Slide Number Placeholder 3">
            <a:extLst>
              <a:ext uri="{FF2B5EF4-FFF2-40B4-BE49-F238E27FC236}">
                <a16:creationId xmlns:a16="http://schemas.microsoft.com/office/drawing/2014/main" id="{42D67344-F8BC-D85D-36A1-E34A00F4D36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latin typeface="Eras Light ITC" panose="020B0402030504020804" pitchFamily="34" charset="0"/>
              </a:rPr>
              <a:t>13</a:t>
            </a:fld>
            <a:endParaRPr lang="en">
              <a:latin typeface="Eras Light ITC" panose="020B0402030504020804" pitchFamily="34" charset="0"/>
            </a:endParaRPr>
          </a:p>
        </p:txBody>
      </p:sp>
      <p:pic>
        <p:nvPicPr>
          <p:cNvPr id="6" name="Picture 5" descr="A black screen with white text&#10;&#10;AI-generated content may be incorrect.">
            <a:extLst>
              <a:ext uri="{FF2B5EF4-FFF2-40B4-BE49-F238E27FC236}">
                <a16:creationId xmlns:a16="http://schemas.microsoft.com/office/drawing/2014/main" id="{AD23A429-6FC1-CFBA-8E0D-A654D90EFA4D}"/>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1307047" y="4145156"/>
            <a:ext cx="2421816" cy="991056"/>
          </a:xfrm>
          <a:prstGeom prst="rect">
            <a:avLst/>
          </a:prstGeom>
          <a:ln>
            <a:solidFill>
              <a:schemeClr val="bg1"/>
            </a:solidFill>
          </a:ln>
          <a:effectLst>
            <a:outerShdw blurRad="50800" dist="38100" dir="5400000" algn="t" rotWithShape="0">
              <a:prstClr val="black">
                <a:alpha val="40000"/>
              </a:prstClr>
            </a:outerShdw>
          </a:effectLst>
        </p:spPr>
      </p:pic>
      <p:graphicFrame>
        <p:nvGraphicFramePr>
          <p:cNvPr id="13" name="Table 12">
            <a:extLst>
              <a:ext uri="{FF2B5EF4-FFF2-40B4-BE49-F238E27FC236}">
                <a16:creationId xmlns:a16="http://schemas.microsoft.com/office/drawing/2014/main" id="{54848F1C-2DE4-F389-FC8C-DABB3360BB71}"/>
              </a:ext>
            </a:extLst>
          </p:cNvPr>
          <p:cNvGraphicFramePr>
            <a:graphicFrameLocks noGrp="1"/>
          </p:cNvGraphicFramePr>
          <p:nvPr>
            <p:extLst>
              <p:ext uri="{D42A27DB-BD31-4B8C-83A1-F6EECF244321}">
                <p14:modId xmlns:p14="http://schemas.microsoft.com/office/powerpoint/2010/main" val="585692912"/>
              </p:ext>
            </p:extLst>
          </p:nvPr>
        </p:nvGraphicFramePr>
        <p:xfrm>
          <a:off x="425974" y="1748672"/>
          <a:ext cx="5243306" cy="2171830"/>
        </p:xfrm>
        <a:graphic>
          <a:graphicData uri="http://schemas.openxmlformats.org/drawingml/2006/table">
            <a:tbl>
              <a:tblPr firstRow="1" bandRow="1">
                <a:tableStyleId>{8EC20E35-A176-4012-BC5E-935CFFF8708E}</a:tableStyleId>
              </a:tblPr>
              <a:tblGrid>
                <a:gridCol w="1381561">
                  <a:extLst>
                    <a:ext uri="{9D8B030D-6E8A-4147-A177-3AD203B41FA5}">
                      <a16:colId xmlns:a16="http://schemas.microsoft.com/office/drawing/2014/main" val="1054260629"/>
                    </a:ext>
                  </a:extLst>
                </a:gridCol>
                <a:gridCol w="3861745">
                  <a:extLst>
                    <a:ext uri="{9D8B030D-6E8A-4147-A177-3AD203B41FA5}">
                      <a16:colId xmlns:a16="http://schemas.microsoft.com/office/drawing/2014/main" val="947172145"/>
                    </a:ext>
                  </a:extLst>
                </a:gridCol>
              </a:tblGrid>
              <a:tr h="343030">
                <a:tc>
                  <a:txBody>
                    <a:bodyPr/>
                    <a:lstStyle/>
                    <a:p>
                      <a:pPr lvl="0">
                        <a:buNone/>
                      </a:pPr>
                      <a:r>
                        <a:rPr lang="en-US" dirty="0"/>
                        <a:t>Syntax </a:t>
                      </a:r>
                    </a:p>
                  </a:txBody>
                  <a:tcPr anchor="b"/>
                </a:tc>
                <a:tc>
                  <a:txBody>
                    <a:bodyPr/>
                    <a:lstStyle/>
                    <a:p>
                      <a:pPr lvl="0">
                        <a:buNone/>
                      </a:pPr>
                      <a:r>
                        <a:rPr lang="en-US" dirty="0"/>
                        <a:t>Definition</a:t>
                      </a:r>
                    </a:p>
                  </a:txBody>
                  <a:tcPr anchor="b"/>
                </a:tc>
                <a:extLst>
                  <a:ext uri="{0D108BD9-81ED-4DB2-BD59-A6C34878D82A}">
                    <a16:rowId xmlns:a16="http://schemas.microsoft.com/office/drawing/2014/main" val="3941404510"/>
                  </a:ext>
                </a:extLst>
              </a:tr>
              <a:tr h="304800">
                <a:tc>
                  <a:txBody>
                    <a:bodyPr/>
                    <a:lstStyle/>
                    <a:p>
                      <a:pPr lvl="0">
                        <a:buNone/>
                      </a:pPr>
                      <a:r>
                        <a:rPr lang="en-US" dirty="0" err="1"/>
                        <a:t>df</a:t>
                      </a:r>
                      <a:r>
                        <a:rPr lang="en-US" dirty="0"/>
                        <a:t>[column]</a:t>
                      </a:r>
                    </a:p>
                  </a:txBody>
                  <a:tcPr/>
                </a:tc>
                <a:tc>
                  <a:txBody>
                    <a:bodyPr/>
                    <a:lstStyle/>
                    <a:p>
                      <a:pPr lvl="0">
                        <a:buNone/>
                      </a:pPr>
                      <a:r>
                        <a:rPr lang="en-US" dirty="0"/>
                        <a:t>Selecting a single column</a:t>
                      </a:r>
                    </a:p>
                  </a:txBody>
                  <a:tcPr/>
                </a:tc>
                <a:extLst>
                  <a:ext uri="{0D108BD9-81ED-4DB2-BD59-A6C34878D82A}">
                    <a16:rowId xmlns:a16="http://schemas.microsoft.com/office/drawing/2014/main" val="812961860"/>
                  </a:ext>
                </a:extLst>
              </a:tr>
              <a:tr h="304800">
                <a:tc>
                  <a:txBody>
                    <a:bodyPr/>
                    <a:lstStyle/>
                    <a:p>
                      <a:pPr lvl="0">
                        <a:buNone/>
                      </a:pPr>
                      <a:r>
                        <a:rPr lang="en-US" dirty="0" err="1"/>
                        <a:t>df</a:t>
                      </a:r>
                      <a:r>
                        <a:rPr lang="en-US" dirty="0"/>
                        <a:t>[ [col1, col2] ] </a:t>
                      </a:r>
                    </a:p>
                  </a:txBody>
                  <a:tcPr/>
                </a:tc>
                <a:tc>
                  <a:txBody>
                    <a:bodyPr/>
                    <a:lstStyle/>
                    <a:p>
                      <a:pPr lvl="0">
                        <a:buNone/>
                      </a:pPr>
                      <a:r>
                        <a:rPr lang="en-US" dirty="0"/>
                        <a:t>Selecting multiple columns </a:t>
                      </a:r>
                    </a:p>
                  </a:txBody>
                  <a:tcPr/>
                </a:tc>
                <a:extLst>
                  <a:ext uri="{0D108BD9-81ED-4DB2-BD59-A6C34878D82A}">
                    <a16:rowId xmlns:a16="http://schemas.microsoft.com/office/drawing/2014/main" val="2963919297"/>
                  </a:ext>
                </a:extLst>
              </a:tr>
              <a:tr h="304800">
                <a:tc>
                  <a:txBody>
                    <a:bodyPr/>
                    <a:lstStyle/>
                    <a:p>
                      <a:pPr lvl="0">
                        <a:buNone/>
                      </a:pPr>
                      <a:r>
                        <a:rPr lang="en-US" dirty="0"/>
                        <a:t>.</a:t>
                      </a:r>
                      <a:r>
                        <a:rPr lang="en-US" dirty="0" err="1"/>
                        <a:t>set_index</a:t>
                      </a:r>
                    </a:p>
                  </a:txBody>
                  <a:tcPr/>
                </a:tc>
                <a:tc>
                  <a:txBody>
                    <a:bodyPr/>
                    <a:lstStyle/>
                    <a:p>
                      <a:pPr lvl="0">
                        <a:buNone/>
                      </a:pPr>
                      <a:r>
                        <a:rPr lang="en-US" dirty="0"/>
                        <a:t>Replaces index with value or another column’s</a:t>
                      </a:r>
                    </a:p>
                  </a:txBody>
                  <a:tcPr/>
                </a:tc>
                <a:extLst>
                  <a:ext uri="{0D108BD9-81ED-4DB2-BD59-A6C34878D82A}">
                    <a16:rowId xmlns:a16="http://schemas.microsoft.com/office/drawing/2014/main" val="506461132"/>
                  </a:ext>
                </a:extLst>
              </a:tr>
              <a:tr h="304800">
                <a:tc>
                  <a:txBody>
                    <a:bodyPr/>
                    <a:lstStyle/>
                    <a:p>
                      <a:pPr lvl="0">
                        <a:buNone/>
                      </a:pPr>
                      <a:r>
                        <a:rPr lang="en-US" dirty="0"/>
                        <a:t>.</a:t>
                      </a:r>
                      <a:r>
                        <a:rPr lang="en-US" dirty="0" err="1"/>
                        <a:t>reset_index</a:t>
                      </a:r>
                    </a:p>
                  </a:txBody>
                  <a:tcPr/>
                </a:tc>
                <a:tc>
                  <a:txBody>
                    <a:bodyPr/>
                    <a:lstStyle/>
                    <a:p>
                      <a:pPr lvl="0">
                        <a:buNone/>
                      </a:pPr>
                      <a:r>
                        <a:rPr lang="en-US" dirty="0"/>
                        <a:t>Replaces index values with original values </a:t>
                      </a:r>
                    </a:p>
                  </a:txBody>
                  <a:tcPr/>
                </a:tc>
                <a:extLst>
                  <a:ext uri="{0D108BD9-81ED-4DB2-BD59-A6C34878D82A}">
                    <a16:rowId xmlns:a16="http://schemas.microsoft.com/office/drawing/2014/main" val="1183547731"/>
                  </a:ext>
                </a:extLst>
              </a:tr>
              <a:tr h="304800">
                <a:tc>
                  <a:txBody>
                    <a:bodyPr/>
                    <a:lstStyle/>
                    <a:p>
                      <a:pPr lvl="0">
                        <a:buNone/>
                      </a:pPr>
                      <a:r>
                        <a:rPr lang="en-US" dirty="0"/>
                        <a:t>.index</a:t>
                      </a:r>
                    </a:p>
                  </a:txBody>
                  <a:tcPr/>
                </a:tc>
                <a:tc>
                  <a:txBody>
                    <a:bodyPr/>
                    <a:lstStyle/>
                    <a:p>
                      <a:pPr lvl="0">
                        <a:buNone/>
                      </a:pPr>
                      <a:r>
                        <a:rPr lang="en-US" dirty="0"/>
                        <a:t>Returns the </a:t>
                      </a:r>
                      <a:r>
                        <a:rPr lang="en-US" dirty="0" err="1"/>
                        <a:t>df</a:t>
                      </a:r>
                      <a:r>
                        <a:rPr lang="en-US" dirty="0"/>
                        <a:t> index values</a:t>
                      </a:r>
                    </a:p>
                  </a:txBody>
                  <a:tcPr/>
                </a:tc>
                <a:extLst>
                  <a:ext uri="{0D108BD9-81ED-4DB2-BD59-A6C34878D82A}">
                    <a16:rowId xmlns:a16="http://schemas.microsoft.com/office/drawing/2014/main" val="3230220809"/>
                  </a:ext>
                </a:extLst>
              </a:tr>
              <a:tr h="304800">
                <a:tc>
                  <a:txBody>
                    <a:bodyPr/>
                    <a:lstStyle/>
                    <a:p>
                      <a:pPr lvl="0">
                        <a:buNone/>
                      </a:pPr>
                      <a:r>
                        <a:rPr lang="en-US" dirty="0"/>
                        <a:t>.column</a:t>
                      </a:r>
                    </a:p>
                  </a:txBody>
                  <a:tcPr/>
                </a:tc>
                <a:tc>
                  <a:txBody>
                    <a:bodyPr/>
                    <a:lstStyle/>
                    <a:p>
                      <a:pPr lvl="0">
                        <a:buNone/>
                      </a:pPr>
                      <a:r>
                        <a:rPr lang="en-US" dirty="0"/>
                        <a:t>Returns the column names</a:t>
                      </a:r>
                    </a:p>
                  </a:txBody>
                  <a:tcPr/>
                </a:tc>
                <a:extLst>
                  <a:ext uri="{0D108BD9-81ED-4DB2-BD59-A6C34878D82A}">
                    <a16:rowId xmlns:a16="http://schemas.microsoft.com/office/drawing/2014/main" val="2826437097"/>
                  </a:ext>
                </a:extLst>
              </a:tr>
            </a:tbl>
          </a:graphicData>
        </a:graphic>
      </p:graphicFrame>
      <p:pic>
        <p:nvPicPr>
          <p:cNvPr id="12" name="Picture 11" descr="A screenshot of a computer program&#10;&#10;AI-generated content may be incorrect.">
            <a:extLst>
              <a:ext uri="{FF2B5EF4-FFF2-40B4-BE49-F238E27FC236}">
                <a16:creationId xmlns:a16="http://schemas.microsoft.com/office/drawing/2014/main" id="{BB10C7AD-D4DE-C1B6-8E59-95AD82A05643}"/>
              </a:ext>
            </a:extLst>
          </p:cNvPr>
          <p:cNvPicPr>
            <a:picLocks noChangeAspect="1"/>
          </p:cNvPicPr>
          <p:nvPr/>
        </p:nvPicPr>
        <p:blipFill>
          <a:blip r:embed="rId10" cstate="screen">
            <a:extLst>
              <a:ext uri="{28A0092B-C50C-407E-A947-70E740481C1C}">
                <a14:useLocalDpi xmlns:a14="http://schemas.microsoft.com/office/drawing/2010/main"/>
              </a:ext>
            </a:extLst>
          </a:blip>
          <a:srcRect t="-3688"/>
          <a:stretch/>
        </p:blipFill>
        <p:spPr>
          <a:xfrm>
            <a:off x="5103656" y="1020725"/>
            <a:ext cx="3938271" cy="191101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7" name="Picture 6" descr="A black screen with white text&#10;&#10;AI-generated content may be incorrect.">
            <a:extLst>
              <a:ext uri="{FF2B5EF4-FFF2-40B4-BE49-F238E27FC236}">
                <a16:creationId xmlns:a16="http://schemas.microsoft.com/office/drawing/2014/main" id="{22571DB6-5DB7-12E4-DED4-79EA15FDE8FE}"/>
              </a:ext>
            </a:extLst>
          </p:cNvPr>
          <p:cNvPicPr>
            <a:picLocks/>
          </p:cNvPicPr>
          <p:nvPr/>
        </p:nvPicPr>
        <p:blipFill>
          <a:blip r:embed="rId11" cstate="screen">
            <a:extLst>
              <a:ext uri="{28A0092B-C50C-407E-A947-70E740481C1C}">
                <a14:useLocalDpi xmlns:a14="http://schemas.microsoft.com/office/drawing/2010/main"/>
              </a:ext>
            </a:extLst>
          </a:blip>
          <a:srcRect/>
          <a:stretch/>
        </p:blipFill>
        <p:spPr>
          <a:xfrm>
            <a:off x="4140654" y="4145156"/>
            <a:ext cx="2423160" cy="987552"/>
          </a:xfrm>
          <a:prstGeom prst="rect">
            <a:avLst/>
          </a:prstGeom>
          <a:ln>
            <a:solidFill>
              <a:schemeClr val="bg1"/>
            </a:solidFill>
          </a:ln>
        </p:spPr>
      </p:pic>
      <p:pic>
        <p:nvPicPr>
          <p:cNvPr id="3" name="Selecting">
            <a:hlinkClick r:id="" action="ppaction://media"/>
            <a:extLst>
              <a:ext uri="{FF2B5EF4-FFF2-40B4-BE49-F238E27FC236}">
                <a16:creationId xmlns:a16="http://schemas.microsoft.com/office/drawing/2014/main" id="{C0931563-6A1F-63BC-2B5C-CF4D56698D60}"/>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694264" y="44912"/>
            <a:ext cx="347663" cy="347663"/>
          </a:xfrm>
          <a:prstGeom prst="rect">
            <a:avLst/>
          </a:prstGeom>
        </p:spPr>
      </p:pic>
      <p:sp>
        <p:nvSpPr>
          <p:cNvPr id="5" name="Rectangle 4">
            <a:extLst>
              <a:ext uri="{FF2B5EF4-FFF2-40B4-BE49-F238E27FC236}">
                <a16:creationId xmlns:a16="http://schemas.microsoft.com/office/drawing/2014/main" id="{040D47CD-9974-767E-0C36-F8E08EF800D6}"/>
              </a:ext>
            </a:extLst>
          </p:cNvPr>
          <p:cNvSpPr/>
          <p:nvPr/>
        </p:nvSpPr>
        <p:spPr>
          <a:xfrm>
            <a:off x="1272926" y="4285396"/>
            <a:ext cx="235151" cy="704088"/>
          </a:xfrm>
          <a:prstGeom prst="rect">
            <a:avLst/>
          </a:prstGeom>
          <a:noFill/>
          <a:ln w="28575">
            <a:solidFill>
              <a:srgbClr val="FF98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Indexing">
            <a:hlinkClick r:id="" action="ppaction://media"/>
            <a:extLst>
              <a:ext uri="{FF2B5EF4-FFF2-40B4-BE49-F238E27FC236}">
                <a16:creationId xmlns:a16="http://schemas.microsoft.com/office/drawing/2014/main" id="{95BA4C46-7003-F442-A24D-0220D5272392}"/>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4397375" y="2397125"/>
            <a:ext cx="347663" cy="347663"/>
          </a:xfrm>
          <a:prstGeom prst="rect">
            <a:avLst/>
          </a:prstGeom>
        </p:spPr>
      </p:pic>
      <p:pic>
        <p:nvPicPr>
          <p:cNvPr id="9" name="SpecialMention">
            <a:hlinkClick r:id="" action="ppaction://media"/>
            <a:extLst>
              <a:ext uri="{FF2B5EF4-FFF2-40B4-BE49-F238E27FC236}">
                <a16:creationId xmlns:a16="http://schemas.microsoft.com/office/drawing/2014/main" id="{6D9FF759-5FE7-1E16-5F50-7AD0DA5A363C}"/>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4397375" y="2397125"/>
            <a:ext cx="347663" cy="347663"/>
          </a:xfrm>
          <a:prstGeom prst="rect">
            <a:avLst/>
          </a:prstGeom>
        </p:spPr>
      </p:pic>
    </p:spTree>
    <p:extLst>
      <p:ext uri="{BB962C8B-B14F-4D97-AF65-F5344CB8AC3E}">
        <p14:creationId xmlns:p14="http://schemas.microsoft.com/office/powerpoint/2010/main" val="1714362142"/>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572" fill="hold"/>
                                        <p:tgtEl>
                                          <p:spTgt spid="3"/>
                                        </p:tgtEl>
                                      </p:cBhvr>
                                    </p:cmd>
                                  </p:childTnLst>
                                </p:cTn>
                              </p:par>
                              <p:par>
                                <p:cTn id="7" presetID="22" presetClass="entr" presetSubtype="4" fill="hold" nodeType="withEffect">
                                  <p:stCondLst>
                                    <p:cond delay="19000"/>
                                  </p:stCondLst>
                                  <p:childTnLst>
                                    <p:set>
                                      <p:cBhvr>
                                        <p:cTn id="8" dur="1" fill="hold">
                                          <p:stCondLst>
                                            <p:cond delay="0"/>
                                          </p:stCondLst>
                                        </p:cTn>
                                        <p:tgtEl>
                                          <p:spTgt spid="6"/>
                                        </p:tgtEl>
                                        <p:attrNameLst>
                                          <p:attrName>style.visibility</p:attrName>
                                        </p:attrNameLst>
                                      </p:cBhvr>
                                      <p:to>
                                        <p:strVal val="visible"/>
                                      </p:to>
                                    </p:set>
                                    <p:animEffect transition="in" filter="wipe(down)">
                                      <p:cBhvr>
                                        <p:cTn id="9" dur="2000"/>
                                        <p:tgtEl>
                                          <p:spTgt spid="6"/>
                                        </p:tgtEl>
                                      </p:cBhvr>
                                    </p:animEffect>
                                  </p:childTnLst>
                                </p:cTn>
                              </p:par>
                              <p:par>
                                <p:cTn id="10" presetID="22" presetClass="entr" presetSubtype="4" fill="hold" nodeType="withEffect">
                                  <p:stCondLst>
                                    <p:cond delay="2300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2000"/>
                                        <p:tgtEl>
                                          <p:spTgt spid="7"/>
                                        </p:tgtEl>
                                      </p:cBhvr>
                                    </p:animEffect>
                                  </p:childTnLst>
                                </p:cTn>
                              </p:par>
                              <p:par>
                                <p:cTn id="13" presetID="10" presetClass="entr" presetSubtype="0" fill="hold" nodeType="withEffect">
                                  <p:stCondLst>
                                    <p:cond delay="2800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2000"/>
                                        <p:tgtEl>
                                          <p:spTgt spid="12"/>
                                        </p:tgtEl>
                                      </p:cBhvr>
                                    </p:animEffect>
                                  </p:childTnLst>
                                </p:cTn>
                              </p:par>
                              <p:par>
                                <p:cTn id="16" presetID="49" presetClass="path" presetSubtype="0" fill="remove" nodeType="withEffect">
                                  <p:stCondLst>
                                    <p:cond delay="29000"/>
                                  </p:stCondLst>
                                  <p:childTnLst>
                                    <p:animMotion origin="layout" path="M 2.5E-6 7.40741E-7 L -0.27344 0.20957 " pathEditMode="fixed" rAng="0" ptsTypes="AA">
                                      <p:cBhvr>
                                        <p:cTn id="17" dur="5000" fill="hold"/>
                                        <p:tgtEl>
                                          <p:spTgt spid="12"/>
                                        </p:tgtEl>
                                        <p:attrNameLst>
                                          <p:attrName>ppt_x</p:attrName>
                                          <p:attrName>ppt_y</p:attrName>
                                        </p:attrNameLst>
                                      </p:cBhvr>
                                      <p:rCtr x="-13681" y="10463"/>
                                    </p:animMotion>
                                  </p:childTnLst>
                                </p:cTn>
                              </p:par>
                              <p:par>
                                <p:cTn id="18" presetID="6" presetClass="emph" presetSubtype="0" fill="remove" nodeType="withEffect">
                                  <p:stCondLst>
                                    <p:cond delay="29000"/>
                                  </p:stCondLst>
                                  <p:childTnLst>
                                    <p:animScale>
                                      <p:cBhvr>
                                        <p:cTn id="19" dur="5000" fill="hold"/>
                                        <p:tgtEl>
                                          <p:spTgt spid="12"/>
                                        </p:tgtEl>
                                      </p:cBhvr>
                                      <p:by x="150000" y="150000"/>
                                    </p:animScale>
                                  </p:childTnLst>
                                </p:cTn>
                              </p:par>
                            </p:childTnLst>
                          </p:cTn>
                        </p:par>
                        <p:par>
                          <p:cTn id="20" fill="hold">
                            <p:stCondLst>
                              <p:cond delay="34000"/>
                            </p:stCondLst>
                            <p:childTnLst>
                              <p:par>
                                <p:cTn id="21" presetID="1" presetClass="mediacall" presetSubtype="0" fill="hold" nodeType="afterEffect">
                                  <p:stCondLst>
                                    <p:cond delay="0"/>
                                  </p:stCondLst>
                                  <p:childTnLst>
                                    <p:cmd type="call" cmd="playFrom(0.0)">
                                      <p:cBhvr>
                                        <p:cTn id="22" dur="26494" fill="hold"/>
                                        <p:tgtEl>
                                          <p:spTgt spid="8"/>
                                        </p:tgtEl>
                                      </p:cBhvr>
                                    </p:cmd>
                                  </p:childTnLst>
                                </p:cTn>
                              </p:par>
                              <p:par>
                                <p:cTn id="23" presetID="2" presetClass="entr" presetSubtype="4" fill="hold" grpId="0" nodeType="withEffect">
                                  <p:stCondLst>
                                    <p:cond delay="700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1000" fill="hold"/>
                                        <p:tgtEl>
                                          <p:spTgt spid="5"/>
                                        </p:tgtEl>
                                        <p:attrNameLst>
                                          <p:attrName>ppt_x</p:attrName>
                                        </p:attrNameLst>
                                      </p:cBhvr>
                                      <p:tavLst>
                                        <p:tav tm="0">
                                          <p:val>
                                            <p:strVal val="#ppt_x"/>
                                          </p:val>
                                        </p:tav>
                                        <p:tav tm="100000">
                                          <p:val>
                                            <p:strVal val="#ppt_x"/>
                                          </p:val>
                                        </p:tav>
                                      </p:tavLst>
                                    </p:anim>
                                    <p:anim calcmode="lin" valueType="num">
                                      <p:cBhvr additive="base">
                                        <p:cTn id="26" dur="1000" fill="hold"/>
                                        <p:tgtEl>
                                          <p:spTgt spid="5"/>
                                        </p:tgtEl>
                                        <p:attrNameLst>
                                          <p:attrName>ppt_y</p:attrName>
                                        </p:attrNameLst>
                                      </p:cBhvr>
                                      <p:tavLst>
                                        <p:tav tm="0">
                                          <p:val>
                                            <p:strVal val="1+#ppt_h/2"/>
                                          </p:val>
                                        </p:tav>
                                        <p:tav tm="100000">
                                          <p:val>
                                            <p:strVal val="#ppt_y"/>
                                          </p:val>
                                        </p:tav>
                                      </p:tavLst>
                                    </p:anim>
                                  </p:childTnLst>
                                </p:cTn>
                              </p:par>
                            </p:childTnLst>
                          </p:cTn>
                        </p:par>
                        <p:par>
                          <p:cTn id="27" fill="hold">
                            <p:stCondLst>
                              <p:cond delay="60494"/>
                            </p:stCondLst>
                            <p:childTnLst>
                              <p:par>
                                <p:cTn id="28" presetID="1" presetClass="mediacall" presetSubtype="0" fill="hold" nodeType="afterEffect">
                                  <p:stCondLst>
                                    <p:cond delay="0"/>
                                  </p:stCondLst>
                                  <p:childTnLst>
                                    <p:cmd type="call" cmd="playFrom(0.0)">
                                      <p:cBhvr>
                                        <p:cTn id="29" dur="21803"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0" fill="hold" display="0">
                  <p:stCondLst>
                    <p:cond delay="indefinite"/>
                  </p:stCondLst>
                  <p:endCondLst>
                    <p:cond evt="onStopAudio" delay="0">
                      <p:tgtEl>
                        <p:sldTgt/>
                      </p:tgtEl>
                    </p:cond>
                  </p:endCondLst>
                </p:cTn>
                <p:tgtEl>
                  <p:spTgt spid="3"/>
                </p:tgtEl>
              </p:cMediaNode>
            </p:audio>
            <p:audio>
              <p:cMediaNode vol="80000">
                <p:cTn id="31" fill="hold" display="0">
                  <p:stCondLst>
                    <p:cond delay="indefinite"/>
                  </p:stCondLst>
                  <p:endCondLst>
                    <p:cond evt="onStopAudio" delay="0">
                      <p:tgtEl>
                        <p:sldTgt/>
                      </p:tgtEl>
                    </p:cond>
                  </p:endCondLst>
                </p:cTn>
                <p:tgtEl>
                  <p:spTgt spid="8"/>
                </p:tgtEl>
              </p:cMediaNode>
            </p:audio>
            <p:audio>
              <p:cMediaNode vol="80000">
                <p:cTn id="32" fill="hold" display="0">
                  <p:stCondLst>
                    <p:cond delay="indefinite"/>
                  </p:stCondLst>
                  <p:endCondLst>
                    <p:cond evt="onStopAudio" delay="0">
                      <p:tgtEl>
                        <p:sldTgt/>
                      </p:tgtEl>
                    </p:cond>
                  </p:endCondLst>
                </p:cTn>
                <p:tgtEl>
                  <p:spTgt spid="9"/>
                </p:tgtEl>
              </p:cMediaNode>
            </p:audio>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C911D3-90BB-A51C-0E78-0480D084858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CDB671C-62B9-FD6F-BB08-39711F69EF2D}"/>
              </a:ext>
            </a:extLst>
          </p:cNvPr>
          <p:cNvSpPr>
            <a:spLocks noGrp="1"/>
          </p:cNvSpPr>
          <p:nvPr>
            <p:ph type="title"/>
          </p:nvPr>
        </p:nvSpPr>
        <p:spPr>
          <a:xfrm>
            <a:off x="461682" y="392575"/>
            <a:ext cx="6892989" cy="766200"/>
          </a:xfrm>
          <a:noFill/>
          <a:ln>
            <a:noFill/>
          </a:ln>
        </p:spPr>
        <p:txBody>
          <a:bodyPr spcFirstLastPara="1" wrap="square" lIns="91425" tIns="91425" rIns="91425" bIns="91425" anchor="ctr" anchorCtr="0"/>
          <a:lstStyle/>
          <a:p>
            <a:r>
              <a:rPr lang="en-US" dirty="0">
                <a:effectLst>
                  <a:outerShdw blurRad="50800" dist="38100" dir="5400000" algn="t" rotWithShape="0">
                    <a:prstClr val="black">
                      <a:alpha val="40000"/>
                    </a:prstClr>
                  </a:outerShdw>
                </a:effectLst>
                <a:latin typeface="Eras Bold ITC"/>
              </a:rPr>
              <a:t>Slicing</a:t>
            </a:r>
          </a:p>
        </p:txBody>
      </p:sp>
      <p:sp>
        <p:nvSpPr>
          <p:cNvPr id="4" name="Slide Number Placeholder 3">
            <a:extLst>
              <a:ext uri="{FF2B5EF4-FFF2-40B4-BE49-F238E27FC236}">
                <a16:creationId xmlns:a16="http://schemas.microsoft.com/office/drawing/2014/main" id="{83446559-9005-9E1C-49AC-8693EDFA41F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latin typeface="Eras Light ITC" panose="020B0402030504020804" pitchFamily="34" charset="0"/>
              </a:rPr>
              <a:t>14</a:t>
            </a:fld>
            <a:endParaRPr lang="en">
              <a:latin typeface="Eras Light ITC" panose="020B0402030504020804" pitchFamily="34" charset="0"/>
            </a:endParaRPr>
          </a:p>
        </p:txBody>
      </p:sp>
      <p:graphicFrame>
        <p:nvGraphicFramePr>
          <p:cNvPr id="9" name="Table 8">
            <a:extLst>
              <a:ext uri="{FF2B5EF4-FFF2-40B4-BE49-F238E27FC236}">
                <a16:creationId xmlns:a16="http://schemas.microsoft.com/office/drawing/2014/main" id="{78AFF1B1-7ECF-6F50-24FF-EE826031EC0F}"/>
              </a:ext>
            </a:extLst>
          </p:cNvPr>
          <p:cNvGraphicFramePr>
            <a:graphicFrameLocks noGrp="1"/>
          </p:cNvGraphicFramePr>
          <p:nvPr>
            <p:extLst>
              <p:ext uri="{D42A27DB-BD31-4B8C-83A1-F6EECF244321}">
                <p14:modId xmlns:p14="http://schemas.microsoft.com/office/powerpoint/2010/main" val="2885752925"/>
              </p:ext>
            </p:extLst>
          </p:nvPr>
        </p:nvGraphicFramePr>
        <p:xfrm>
          <a:off x="1092402" y="1442608"/>
          <a:ext cx="5232983" cy="3185729"/>
        </p:xfrm>
        <a:graphic>
          <a:graphicData uri="http://schemas.openxmlformats.org/drawingml/2006/table">
            <a:tbl>
              <a:tblPr firstRow="1" bandRow="1">
                <a:tableStyleId>{8EC20E35-A176-4012-BC5E-935CFFF8708E}</a:tableStyleId>
              </a:tblPr>
              <a:tblGrid>
                <a:gridCol w="2096495">
                  <a:extLst>
                    <a:ext uri="{9D8B030D-6E8A-4147-A177-3AD203B41FA5}">
                      <a16:colId xmlns:a16="http://schemas.microsoft.com/office/drawing/2014/main" val="1054260629"/>
                    </a:ext>
                  </a:extLst>
                </a:gridCol>
                <a:gridCol w="3136488">
                  <a:extLst>
                    <a:ext uri="{9D8B030D-6E8A-4147-A177-3AD203B41FA5}">
                      <a16:colId xmlns:a16="http://schemas.microsoft.com/office/drawing/2014/main" val="947172145"/>
                    </a:ext>
                  </a:extLst>
                </a:gridCol>
              </a:tblGrid>
              <a:tr h="353198">
                <a:tc>
                  <a:txBody>
                    <a:bodyPr/>
                    <a:lstStyle/>
                    <a:p>
                      <a:pPr lvl="0">
                        <a:buNone/>
                      </a:pPr>
                      <a:r>
                        <a:rPr lang="en-US" dirty="0"/>
                        <a:t>Syntax </a:t>
                      </a:r>
                    </a:p>
                  </a:txBody>
                  <a:tcPr anchor="b"/>
                </a:tc>
                <a:tc>
                  <a:txBody>
                    <a:bodyPr/>
                    <a:lstStyle/>
                    <a:p>
                      <a:pPr lvl="0">
                        <a:buNone/>
                      </a:pPr>
                      <a:r>
                        <a:rPr lang="en-US" dirty="0"/>
                        <a:t>Definition</a:t>
                      </a:r>
                    </a:p>
                  </a:txBody>
                  <a:tcPr anchor="b"/>
                </a:tc>
                <a:extLst>
                  <a:ext uri="{0D108BD9-81ED-4DB2-BD59-A6C34878D82A}">
                    <a16:rowId xmlns:a16="http://schemas.microsoft.com/office/drawing/2014/main" val="1969313762"/>
                  </a:ext>
                </a:extLst>
              </a:tr>
              <a:tr h="303029">
                <a:tc>
                  <a:txBody>
                    <a:bodyPr/>
                    <a:lstStyle/>
                    <a:p>
                      <a:pPr lvl="0" algn="l">
                        <a:lnSpc>
                          <a:spcPct val="100000"/>
                        </a:lnSpc>
                        <a:spcBef>
                          <a:spcPts val="0"/>
                        </a:spcBef>
                        <a:spcAft>
                          <a:spcPts val="0"/>
                        </a:spcAft>
                        <a:buNone/>
                      </a:pPr>
                      <a:r>
                        <a:rPr lang="en-US" sz="1400" b="0" u="none" strike="noStrike" baseline="0" noProof="0" dirty="0" err="1">
                          <a:solidFill>
                            <a:srgbClr val="000000"/>
                          </a:solidFill>
                        </a:rPr>
                        <a:t>df.loc</a:t>
                      </a:r>
                      <a:r>
                        <a:rPr lang="en-US" sz="1400" b="0" u="none" strike="noStrike" baseline="0" noProof="0" dirty="0">
                          <a:solidFill>
                            <a:srgbClr val="000000"/>
                          </a:solidFill>
                        </a:rPr>
                        <a:t>[row]</a:t>
                      </a:r>
                      <a:endParaRPr lang="en-US" sz="1400" dirty="0">
                        <a:latin typeface="Arial"/>
                      </a:endParaRPr>
                    </a:p>
                  </a:txBody>
                  <a:tcPr/>
                </a:tc>
                <a:tc>
                  <a:txBody>
                    <a:bodyPr/>
                    <a:lstStyle/>
                    <a:p>
                      <a:pPr marL="0" lvl="0" indent="0" algn="l">
                        <a:lnSpc>
                          <a:spcPct val="100000"/>
                        </a:lnSpc>
                        <a:buNone/>
                      </a:pPr>
                      <a:r>
                        <a:rPr lang="en-US" sz="1400" b="0" u="none" strike="noStrike" baseline="0" noProof="0" dirty="0">
                          <a:solidFill>
                            <a:srgbClr val="000000"/>
                          </a:solidFill>
                        </a:rPr>
                        <a:t>Selecting row</a:t>
                      </a:r>
                      <a:endParaRPr lang="en-US" sz="1400" dirty="0"/>
                    </a:p>
                  </a:txBody>
                  <a:tcPr/>
                </a:tc>
                <a:extLst>
                  <a:ext uri="{0D108BD9-81ED-4DB2-BD59-A6C34878D82A}">
                    <a16:rowId xmlns:a16="http://schemas.microsoft.com/office/drawing/2014/main" val="1361487166"/>
                  </a:ext>
                </a:extLst>
              </a:tr>
              <a:tr h="367800">
                <a:tc>
                  <a:txBody>
                    <a:bodyPr/>
                    <a:lstStyle/>
                    <a:p>
                      <a:pPr lvl="0">
                        <a:buNone/>
                      </a:pPr>
                      <a:r>
                        <a:rPr lang="en-US" dirty="0" err="1"/>
                        <a:t>df.loc</a:t>
                      </a:r>
                      <a:r>
                        <a:rPr lang="en-US" dirty="0"/>
                        <a:t>[</a:t>
                      </a:r>
                      <a:r>
                        <a:rPr lang="en-US" dirty="0" err="1"/>
                        <a:t>start:end</a:t>
                      </a:r>
                      <a:r>
                        <a:rPr lang="en-US" dirty="0"/>
                        <a:t>]</a:t>
                      </a:r>
                    </a:p>
                  </a:txBody>
                  <a:tcPr/>
                </a:tc>
                <a:tc>
                  <a:txBody>
                    <a:bodyPr/>
                    <a:lstStyle/>
                    <a:p>
                      <a:pPr lvl="0">
                        <a:buNone/>
                      </a:pPr>
                      <a:r>
                        <a:rPr lang="en-US" dirty="0"/>
                        <a:t>A range of rows</a:t>
                      </a:r>
                    </a:p>
                  </a:txBody>
                  <a:tcPr/>
                </a:tc>
                <a:extLst>
                  <a:ext uri="{0D108BD9-81ED-4DB2-BD59-A6C34878D82A}">
                    <a16:rowId xmlns:a16="http://schemas.microsoft.com/office/drawing/2014/main" val="3957730586"/>
                  </a:ext>
                </a:extLst>
              </a:tr>
              <a:tr h="337559">
                <a:tc>
                  <a:txBody>
                    <a:bodyPr/>
                    <a:lstStyle/>
                    <a:p>
                      <a:pPr marL="0" lvl="0" indent="0" algn="l">
                        <a:lnSpc>
                          <a:spcPct val="100000"/>
                        </a:lnSpc>
                        <a:buNone/>
                      </a:pPr>
                      <a:r>
                        <a:rPr lang="en-US" sz="1400" b="0" u="none" strike="noStrike" baseline="0" noProof="0" dirty="0" err="1">
                          <a:solidFill>
                            <a:srgbClr val="000000"/>
                          </a:solidFill>
                        </a:rPr>
                        <a:t>df.loc</a:t>
                      </a:r>
                      <a:r>
                        <a:rPr lang="en-US" sz="1400" b="0" u="none" strike="noStrike" baseline="0" noProof="0" dirty="0">
                          <a:solidFill>
                            <a:srgbClr val="000000"/>
                          </a:solidFill>
                        </a:rPr>
                        <a:t>[[row, column]]</a:t>
                      </a:r>
                      <a:endParaRPr lang="en-US" sz="1400" dirty="0"/>
                    </a:p>
                  </a:txBody>
                  <a:tcPr/>
                </a:tc>
                <a:tc>
                  <a:txBody>
                    <a:bodyPr/>
                    <a:lstStyle/>
                    <a:p>
                      <a:pPr marL="0" lvl="0" indent="0" algn="l">
                        <a:lnSpc>
                          <a:spcPct val="100000"/>
                        </a:lnSpc>
                        <a:buNone/>
                      </a:pPr>
                      <a:r>
                        <a:rPr lang="en-US" sz="1400" b="0" u="none" strike="noStrike" baseline="0" noProof="0" dirty="0">
                          <a:solidFill>
                            <a:srgbClr val="000000"/>
                          </a:solidFill>
                        </a:rPr>
                        <a:t>Selecting multiple rows</a:t>
                      </a:r>
                      <a:endParaRPr lang="en-US" sz="1400" dirty="0"/>
                    </a:p>
                  </a:txBody>
                  <a:tcPr/>
                </a:tc>
                <a:extLst>
                  <a:ext uri="{0D108BD9-81ED-4DB2-BD59-A6C34878D82A}">
                    <a16:rowId xmlns:a16="http://schemas.microsoft.com/office/drawing/2014/main" val="4123321025"/>
                  </a:ext>
                </a:extLst>
              </a:tr>
              <a:tr h="280068">
                <a:tc>
                  <a:txBody>
                    <a:bodyPr/>
                    <a:lstStyle/>
                    <a:p>
                      <a:pPr marL="0" lvl="0" indent="0" algn="l">
                        <a:lnSpc>
                          <a:spcPct val="100000"/>
                        </a:lnSpc>
                        <a:buNone/>
                      </a:pPr>
                      <a:r>
                        <a:rPr lang="en-US" sz="1400" b="0" u="none" strike="noStrike" baseline="0" noProof="0" dirty="0" err="1">
                          <a:solidFill>
                            <a:srgbClr val="000000"/>
                          </a:solidFill>
                        </a:rPr>
                        <a:t>df.loc</a:t>
                      </a:r>
                      <a:r>
                        <a:rPr lang="en-US" sz="1400" b="0" u="none" strike="noStrike" baseline="0" noProof="0" dirty="0">
                          <a:solidFill>
                            <a:srgbClr val="000000"/>
                          </a:solidFill>
                        </a:rPr>
                        <a:t>[[row], [ col1, col2]]</a:t>
                      </a:r>
                      <a:endParaRPr lang="en-US" sz="1400" dirty="0"/>
                    </a:p>
                  </a:txBody>
                  <a:tcPr/>
                </a:tc>
                <a:tc>
                  <a:txBody>
                    <a:bodyPr/>
                    <a:lstStyle/>
                    <a:p>
                      <a:pPr marL="0" lvl="0" indent="0" algn="l">
                        <a:lnSpc>
                          <a:spcPct val="100000"/>
                        </a:lnSpc>
                        <a:buNone/>
                      </a:pPr>
                      <a:r>
                        <a:rPr lang="en-US" sz="1400" b="0" u="none" strike="noStrike" baseline="0" noProof="0" dirty="0">
                          <a:solidFill>
                            <a:srgbClr val="000000"/>
                          </a:solidFill>
                        </a:rPr>
                        <a:t>Selecting specific rows and columns</a:t>
                      </a:r>
                      <a:endParaRPr lang="en-US" sz="1400" dirty="0"/>
                    </a:p>
                  </a:txBody>
                  <a:tcPr/>
                </a:tc>
                <a:extLst>
                  <a:ext uri="{0D108BD9-81ED-4DB2-BD59-A6C34878D82A}">
                    <a16:rowId xmlns:a16="http://schemas.microsoft.com/office/drawing/2014/main" val="1066271326"/>
                  </a:ext>
                </a:extLst>
              </a:tr>
              <a:tr h="379393">
                <a:tc>
                  <a:txBody>
                    <a:bodyPr/>
                    <a:lstStyle/>
                    <a:p>
                      <a:pPr marL="0" lvl="0" indent="0" algn="l">
                        <a:lnSpc>
                          <a:spcPct val="100000"/>
                        </a:lnSpc>
                        <a:buNone/>
                      </a:pPr>
                      <a:r>
                        <a:rPr lang="en-US" sz="1400" b="0" u="none" strike="noStrike" baseline="0" noProof="0" dirty="0" err="1">
                          <a:solidFill>
                            <a:srgbClr val="000000"/>
                          </a:solidFill>
                        </a:rPr>
                        <a:t>df.loc</a:t>
                      </a:r>
                      <a:r>
                        <a:rPr lang="en-US" sz="1400" b="0" u="none" strike="noStrike" baseline="0" noProof="0" dirty="0">
                          <a:solidFill>
                            <a:srgbClr val="000000"/>
                          </a:solidFill>
                        </a:rPr>
                        <a:t>[</a:t>
                      </a:r>
                      <a:r>
                        <a:rPr lang="en-US" sz="1400" b="1" u="none" strike="noStrike" baseline="0" noProof="0" dirty="0">
                          <a:solidFill>
                            <a:srgbClr val="000000"/>
                          </a:solidFill>
                        </a:rPr>
                        <a:t>:</a:t>
                      </a:r>
                      <a:r>
                        <a:rPr lang="en-US" sz="1400" b="0" u="none" strike="noStrike" baseline="0" noProof="0" dirty="0">
                          <a:solidFill>
                            <a:srgbClr val="000000"/>
                          </a:solidFill>
                        </a:rPr>
                        <a:t>, [col1,col2]]</a:t>
                      </a:r>
                      <a:endParaRPr lang="en-US" sz="1400" dirty="0"/>
                    </a:p>
                  </a:txBody>
                  <a:tcPr/>
                </a:tc>
                <a:tc>
                  <a:txBody>
                    <a:bodyPr/>
                    <a:lstStyle/>
                    <a:p>
                      <a:pPr lvl="0">
                        <a:buNone/>
                      </a:pPr>
                      <a:r>
                        <a:rPr lang="en-US" sz="1400" dirty="0"/>
                        <a:t>Selecting all rows or columns with : </a:t>
                      </a:r>
                    </a:p>
                  </a:txBody>
                  <a:tcPr/>
                </a:tc>
                <a:extLst>
                  <a:ext uri="{0D108BD9-81ED-4DB2-BD59-A6C34878D82A}">
                    <a16:rowId xmlns:a16="http://schemas.microsoft.com/office/drawing/2014/main" val="1725571142"/>
                  </a:ext>
                </a:extLst>
              </a:tr>
              <a:tr h="379393">
                <a:tc>
                  <a:txBody>
                    <a:bodyPr/>
                    <a:lstStyle/>
                    <a:p>
                      <a:pPr lvl="0" algn="l">
                        <a:lnSpc>
                          <a:spcPct val="100000"/>
                        </a:lnSpc>
                        <a:spcBef>
                          <a:spcPts val="0"/>
                        </a:spcBef>
                        <a:spcAft>
                          <a:spcPts val="0"/>
                        </a:spcAft>
                        <a:buNone/>
                      </a:pPr>
                      <a:r>
                        <a:rPr lang="en-US" sz="1400" b="0" u="none" strike="noStrike" baseline="0" noProof="0" dirty="0" err="1">
                          <a:solidFill>
                            <a:srgbClr val="000000"/>
                          </a:solidFill>
                        </a:rPr>
                        <a:t>df.iloc</a:t>
                      </a:r>
                      <a:r>
                        <a:rPr lang="en-US" sz="1400" b="0" u="none" strike="noStrike" baseline="0" noProof="0" dirty="0">
                          <a:solidFill>
                            <a:srgbClr val="000000"/>
                          </a:solidFill>
                        </a:rPr>
                        <a:t>[</a:t>
                      </a:r>
                      <a:r>
                        <a:rPr lang="en-US" sz="1400" b="0" u="none" strike="noStrike" baseline="0" noProof="0" dirty="0" err="1">
                          <a:solidFill>
                            <a:srgbClr val="000000"/>
                          </a:solidFill>
                        </a:rPr>
                        <a:t>i</a:t>
                      </a:r>
                      <a:r>
                        <a:rPr lang="en-US" sz="1400" b="0" u="none" strike="noStrike" baseline="0" noProof="0" dirty="0">
                          <a:solidFill>
                            <a:srgbClr val="000000"/>
                          </a:solidFill>
                        </a:rPr>
                        <a:t>]</a:t>
                      </a:r>
                      <a:endParaRPr lang="en-US" sz="1400" b="0" dirty="0">
                        <a:latin typeface="Arial"/>
                      </a:endParaRPr>
                    </a:p>
                  </a:txBody>
                  <a:tcPr/>
                </a:tc>
                <a:tc>
                  <a:txBody>
                    <a:bodyPr/>
                    <a:lstStyle/>
                    <a:p>
                      <a:pPr marL="0" lvl="0" indent="0" algn="l">
                        <a:lnSpc>
                          <a:spcPct val="100000"/>
                        </a:lnSpc>
                        <a:buNone/>
                      </a:pPr>
                      <a:r>
                        <a:rPr lang="en-US" sz="1400" b="0" u="none" strike="noStrike" baseline="0" noProof="0" dirty="0">
                          <a:solidFill>
                            <a:srgbClr val="000000"/>
                          </a:solidFill>
                        </a:rPr>
                        <a:t>Selecting row &amp; columns by index</a:t>
                      </a:r>
                      <a:endParaRPr lang="en-US" sz="1400" b="0" i="0" u="none" strike="noStrike" baseline="0" noProof="0" dirty="0">
                        <a:solidFill>
                          <a:srgbClr val="000000"/>
                        </a:solidFill>
                        <a:latin typeface="Arial"/>
                      </a:endParaRPr>
                    </a:p>
                  </a:txBody>
                  <a:tcPr/>
                </a:tc>
                <a:extLst>
                  <a:ext uri="{0D108BD9-81ED-4DB2-BD59-A6C34878D82A}">
                    <a16:rowId xmlns:a16="http://schemas.microsoft.com/office/drawing/2014/main" val="1102716627"/>
                  </a:ext>
                </a:extLst>
              </a:tr>
              <a:tr h="379393">
                <a:tc>
                  <a:txBody>
                    <a:bodyPr/>
                    <a:lstStyle/>
                    <a:p>
                      <a:pPr marL="0" lvl="0" indent="0" algn="l">
                        <a:lnSpc>
                          <a:spcPct val="100000"/>
                        </a:lnSpc>
                        <a:buNone/>
                      </a:pPr>
                      <a:r>
                        <a:rPr lang="en-US" sz="1400" b="0" u="none" strike="noStrike" baseline="0" noProof="0" dirty="0" err="1">
                          <a:solidFill>
                            <a:srgbClr val="000000"/>
                          </a:solidFill>
                        </a:rPr>
                        <a:t>df.head</a:t>
                      </a:r>
                      <a:r>
                        <a:rPr lang="en-US" sz="1400" b="0" u="none" strike="noStrike" baseline="0" noProof="0" dirty="0">
                          <a:solidFill>
                            <a:srgbClr val="000000"/>
                          </a:solidFill>
                        </a:rPr>
                        <a:t>(x)</a:t>
                      </a:r>
                    </a:p>
                  </a:txBody>
                  <a:tcPr/>
                </a:tc>
                <a:tc>
                  <a:txBody>
                    <a:bodyPr/>
                    <a:lstStyle/>
                    <a:p>
                      <a:pPr marL="0" lvl="0" indent="0" algn="l">
                        <a:lnSpc>
                          <a:spcPct val="100000"/>
                        </a:lnSpc>
                        <a:buNone/>
                      </a:pPr>
                      <a:r>
                        <a:rPr lang="en-US" sz="1400" b="0" u="none" strike="noStrike" baseline="0" noProof="0" dirty="0">
                          <a:solidFill>
                            <a:srgbClr val="000000"/>
                          </a:solidFill>
                        </a:rPr>
                        <a:t>Returns x top row</a:t>
                      </a:r>
                      <a:endParaRPr lang="en-US" sz="1400" b="0" dirty="0"/>
                    </a:p>
                  </a:txBody>
                  <a:tcPr/>
                </a:tc>
                <a:extLst>
                  <a:ext uri="{0D108BD9-81ED-4DB2-BD59-A6C34878D82A}">
                    <a16:rowId xmlns:a16="http://schemas.microsoft.com/office/drawing/2014/main" val="2190694597"/>
                  </a:ext>
                </a:extLst>
              </a:tr>
              <a:tr h="379393">
                <a:tc>
                  <a:txBody>
                    <a:bodyPr/>
                    <a:lstStyle/>
                    <a:p>
                      <a:pPr marL="0" lvl="0" indent="0" algn="l">
                        <a:lnSpc>
                          <a:spcPct val="100000"/>
                        </a:lnSpc>
                        <a:buNone/>
                      </a:pPr>
                      <a:r>
                        <a:rPr lang="en-US" sz="1400" b="0" u="none" strike="noStrike" baseline="0" noProof="0" dirty="0" err="1">
                          <a:solidFill>
                            <a:srgbClr val="000000"/>
                          </a:solidFill>
                        </a:rPr>
                        <a:t>df.tail</a:t>
                      </a:r>
                      <a:r>
                        <a:rPr lang="en-US" sz="1400" b="0" u="none" strike="noStrike" baseline="0" noProof="0" dirty="0">
                          <a:solidFill>
                            <a:srgbClr val="000000"/>
                          </a:solidFill>
                        </a:rPr>
                        <a:t>(x)</a:t>
                      </a:r>
                    </a:p>
                  </a:txBody>
                  <a:tcPr/>
                </a:tc>
                <a:tc>
                  <a:txBody>
                    <a:bodyPr/>
                    <a:lstStyle/>
                    <a:p>
                      <a:pPr marL="0" lvl="0" indent="0" algn="l">
                        <a:lnSpc>
                          <a:spcPct val="100000"/>
                        </a:lnSpc>
                        <a:buNone/>
                      </a:pPr>
                      <a:r>
                        <a:rPr lang="en-US" sz="1400" b="0" u="none" strike="noStrike" baseline="0" noProof="0" dirty="0">
                          <a:solidFill>
                            <a:srgbClr val="000000"/>
                          </a:solidFill>
                        </a:rPr>
                        <a:t>returns x bottom rows</a:t>
                      </a:r>
                    </a:p>
                  </a:txBody>
                  <a:tcPr/>
                </a:tc>
                <a:extLst>
                  <a:ext uri="{0D108BD9-81ED-4DB2-BD59-A6C34878D82A}">
                    <a16:rowId xmlns:a16="http://schemas.microsoft.com/office/drawing/2014/main" val="1570166072"/>
                  </a:ext>
                </a:extLst>
              </a:tr>
            </a:tbl>
          </a:graphicData>
        </a:graphic>
      </p:graphicFrame>
      <p:pic>
        <p:nvPicPr>
          <p:cNvPr id="3" name="Slicing">
            <a:hlinkClick r:id="" action="ppaction://media"/>
            <a:extLst>
              <a:ext uri="{FF2B5EF4-FFF2-40B4-BE49-F238E27FC236}">
                <a16:creationId xmlns:a16="http://schemas.microsoft.com/office/drawing/2014/main" id="{D171999A-F664-79B2-D4DA-9E3741FF1C3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48199" y="111125"/>
            <a:ext cx="347663" cy="347663"/>
          </a:xfrm>
          <a:prstGeom prst="rect">
            <a:avLst/>
          </a:prstGeom>
        </p:spPr>
      </p:pic>
      <p:pic>
        <p:nvPicPr>
          <p:cNvPr id="5" name="Helpful">
            <a:hlinkClick r:id="" action="ppaction://media"/>
            <a:extLst>
              <a:ext uri="{FF2B5EF4-FFF2-40B4-BE49-F238E27FC236}">
                <a16:creationId xmlns:a16="http://schemas.microsoft.com/office/drawing/2014/main" id="{F254CA18-4BA8-6FA0-64DD-1C32EE2810FD}"/>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8648199" y="534205"/>
            <a:ext cx="347663" cy="347663"/>
          </a:xfrm>
          <a:prstGeom prst="rect">
            <a:avLst/>
          </a:prstGeom>
        </p:spPr>
      </p:pic>
    </p:spTree>
    <p:extLst>
      <p:ext uri="{BB962C8B-B14F-4D97-AF65-F5344CB8AC3E}">
        <p14:creationId xmlns:p14="http://schemas.microsoft.com/office/powerpoint/2010/main" val="3720351610"/>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286" fill="hold"/>
                                        <p:tgtEl>
                                          <p:spTgt spid="3"/>
                                        </p:tgtEl>
                                      </p:cBhvr>
                                    </p:cmd>
                                  </p:childTnLst>
                                </p:cTn>
                              </p:par>
                            </p:childTnLst>
                          </p:cTn>
                        </p:par>
                        <p:par>
                          <p:cTn id="7" fill="hold">
                            <p:stCondLst>
                              <p:cond delay="55286"/>
                            </p:stCondLst>
                            <p:childTnLst>
                              <p:par>
                                <p:cTn id="8" presetID="1" presetClass="mediacall" presetSubtype="0" fill="hold" nodeType="afterEffect">
                                  <p:stCondLst>
                                    <p:cond delay="0"/>
                                  </p:stCondLst>
                                  <p:childTnLst>
                                    <p:cmd type="call" cmd="playFrom(0.0)">
                                      <p:cBhvr>
                                        <p:cTn id="9" dur="3006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3"/>
                </p:tgtEl>
              </p:cMediaNode>
            </p:audio>
            <p:audio>
              <p:cMediaNode vol="80000" showWhenStopped="0">
                <p:cTn id="11"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5FD4E5-29AC-2BEF-A19C-7CD2EC52832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83B894B-815E-F5A8-BF19-11F86AF6B286}"/>
              </a:ext>
            </a:extLst>
          </p:cNvPr>
          <p:cNvSpPr>
            <a:spLocks noGrp="1"/>
          </p:cNvSpPr>
          <p:nvPr>
            <p:ph type="title"/>
          </p:nvPr>
        </p:nvSpPr>
        <p:spPr>
          <a:noFill/>
          <a:ln>
            <a:noFill/>
          </a:ln>
        </p:spPr>
        <p:txBody>
          <a:bodyPr spcFirstLastPara="1" wrap="square" lIns="91425" tIns="91425" rIns="91425" bIns="91425" anchor="ctr" anchorCtr="0"/>
          <a:lstStyle/>
          <a:p>
            <a:r>
              <a:rPr lang="en-US">
                <a:effectLst>
                  <a:outerShdw blurRad="50800" dist="38100" dir="5400000" algn="t" rotWithShape="0">
                    <a:prstClr val="black">
                      <a:alpha val="40000"/>
                    </a:prstClr>
                  </a:outerShdw>
                </a:effectLst>
                <a:latin typeface="Eras Bold ITC" panose="020B0907030504020204" pitchFamily="34" charset="0"/>
              </a:rPr>
              <a:t>Group by Label</a:t>
            </a:r>
          </a:p>
        </p:txBody>
      </p:sp>
      <p:sp>
        <p:nvSpPr>
          <p:cNvPr id="4" name="Slide Number Placeholder 3">
            <a:extLst>
              <a:ext uri="{FF2B5EF4-FFF2-40B4-BE49-F238E27FC236}">
                <a16:creationId xmlns:a16="http://schemas.microsoft.com/office/drawing/2014/main" id="{37C63D4B-F805-9E8C-B74F-86801087933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latin typeface="Eras Light ITC" panose="020B0402030504020804" pitchFamily="34" charset="0"/>
              </a:rPr>
              <a:t>15</a:t>
            </a:fld>
            <a:endParaRPr lang="en">
              <a:latin typeface="Eras Light ITC" panose="020B0402030504020804" pitchFamily="34" charset="0"/>
            </a:endParaRPr>
          </a:p>
        </p:txBody>
      </p:sp>
      <p:pic>
        <p:nvPicPr>
          <p:cNvPr id="7" name="Picture 6" descr="A screen shot of a computer screen&#10;&#10;AI-generated content may be incorrect.">
            <a:extLst>
              <a:ext uri="{FF2B5EF4-FFF2-40B4-BE49-F238E27FC236}">
                <a16:creationId xmlns:a16="http://schemas.microsoft.com/office/drawing/2014/main" id="{24AE1977-A1BC-9920-6CF9-6058CB57F1D0}"/>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1614037" y="4019548"/>
            <a:ext cx="2973428" cy="1123950"/>
          </a:xfrm>
          <a:prstGeom prst="rect">
            <a:avLst/>
          </a:prstGeom>
        </p:spPr>
      </p:pic>
      <p:graphicFrame>
        <p:nvGraphicFramePr>
          <p:cNvPr id="8" name="Table 7">
            <a:extLst>
              <a:ext uri="{FF2B5EF4-FFF2-40B4-BE49-F238E27FC236}">
                <a16:creationId xmlns:a16="http://schemas.microsoft.com/office/drawing/2014/main" id="{13CE2DA5-7A3B-A6A8-307B-A0E21F6A1412}"/>
              </a:ext>
            </a:extLst>
          </p:cNvPr>
          <p:cNvGraphicFramePr>
            <a:graphicFrameLocks noGrp="1"/>
          </p:cNvGraphicFramePr>
          <p:nvPr>
            <p:extLst>
              <p:ext uri="{D42A27DB-BD31-4B8C-83A1-F6EECF244321}">
                <p14:modId xmlns:p14="http://schemas.microsoft.com/office/powerpoint/2010/main" val="3825143599"/>
              </p:ext>
            </p:extLst>
          </p:nvPr>
        </p:nvGraphicFramePr>
        <p:xfrm>
          <a:off x="590942" y="2011854"/>
          <a:ext cx="7875725" cy="1844039"/>
        </p:xfrm>
        <a:graphic>
          <a:graphicData uri="http://schemas.openxmlformats.org/drawingml/2006/table">
            <a:tbl>
              <a:tblPr firstRow="1" bandRow="1">
                <a:tableStyleId>{8EC20E35-A176-4012-BC5E-935CFFF8708E}</a:tableStyleId>
              </a:tblPr>
              <a:tblGrid>
                <a:gridCol w="940405">
                  <a:extLst>
                    <a:ext uri="{9D8B030D-6E8A-4147-A177-3AD203B41FA5}">
                      <a16:colId xmlns:a16="http://schemas.microsoft.com/office/drawing/2014/main" val="4102757177"/>
                    </a:ext>
                  </a:extLst>
                </a:gridCol>
                <a:gridCol w="4013025">
                  <a:extLst>
                    <a:ext uri="{9D8B030D-6E8A-4147-A177-3AD203B41FA5}">
                      <a16:colId xmlns:a16="http://schemas.microsoft.com/office/drawing/2014/main" val="4230226862"/>
                    </a:ext>
                  </a:extLst>
                </a:gridCol>
                <a:gridCol w="2922295">
                  <a:extLst>
                    <a:ext uri="{9D8B030D-6E8A-4147-A177-3AD203B41FA5}">
                      <a16:colId xmlns:a16="http://schemas.microsoft.com/office/drawing/2014/main" val="3921564643"/>
                    </a:ext>
                  </a:extLst>
                </a:gridCol>
              </a:tblGrid>
              <a:tr h="370839">
                <a:tc>
                  <a:txBody>
                    <a:bodyPr/>
                    <a:lstStyle/>
                    <a:p>
                      <a:pPr lvl="0">
                        <a:buNone/>
                      </a:pPr>
                      <a:r>
                        <a:rPr lang="en-US" dirty="0"/>
                        <a:t>Step</a:t>
                      </a:r>
                    </a:p>
                  </a:txBody>
                  <a:tcPr anchor="b"/>
                </a:tc>
                <a:tc>
                  <a:txBody>
                    <a:bodyPr/>
                    <a:lstStyle/>
                    <a:p>
                      <a:pPr lvl="0">
                        <a:buNone/>
                      </a:pPr>
                      <a:r>
                        <a:rPr lang="en-US" dirty="0"/>
                        <a:t>Description</a:t>
                      </a:r>
                    </a:p>
                  </a:txBody>
                  <a:tcPr anchor="b"/>
                </a:tc>
                <a:tc>
                  <a:txBody>
                    <a:bodyPr/>
                    <a:lstStyle/>
                    <a:p>
                      <a:pPr lvl="0">
                        <a:buNone/>
                      </a:pPr>
                      <a:r>
                        <a:rPr lang="en-US" dirty="0"/>
                        <a:t>Methods</a:t>
                      </a:r>
                    </a:p>
                  </a:txBody>
                  <a:tcPr anchor="b"/>
                </a:tc>
                <a:extLst>
                  <a:ext uri="{0D108BD9-81ED-4DB2-BD59-A6C34878D82A}">
                    <a16:rowId xmlns:a16="http://schemas.microsoft.com/office/drawing/2014/main" val="4029405604"/>
                  </a:ext>
                </a:extLst>
              </a:tr>
              <a:tr h="370840">
                <a:tc>
                  <a:txBody>
                    <a:bodyPr/>
                    <a:lstStyle/>
                    <a:p>
                      <a:r>
                        <a:rPr lang="en-US" dirty="0"/>
                        <a:t>Splitting</a:t>
                      </a:r>
                    </a:p>
                  </a:txBody>
                  <a:tcPr/>
                </a:tc>
                <a:tc>
                  <a:txBody>
                    <a:bodyPr/>
                    <a:lstStyle/>
                    <a:p>
                      <a:pPr lvl="0">
                        <a:buNone/>
                      </a:pPr>
                      <a:r>
                        <a:rPr lang="en-US" sz="1400" b="0" u="none" strike="noStrike" noProof="0" dirty="0"/>
                        <a:t>Grouping the data</a:t>
                      </a:r>
                      <a:endParaRPr lang="en-US" dirty="0"/>
                    </a:p>
                  </a:txBody>
                  <a:tcPr/>
                </a:tc>
                <a:tc>
                  <a:txBody>
                    <a:bodyPr/>
                    <a:lstStyle/>
                    <a:p>
                      <a:r>
                        <a:rPr lang="en-US" dirty="0"/>
                        <a:t>.</a:t>
                      </a:r>
                      <a:r>
                        <a:rPr lang="en-US" dirty="0" err="1"/>
                        <a:t>groupby</a:t>
                      </a:r>
                      <a:r>
                        <a:rPr lang="en-US" dirty="0"/>
                        <a:t>()</a:t>
                      </a:r>
                    </a:p>
                  </a:txBody>
                  <a:tcPr/>
                </a:tc>
                <a:extLst>
                  <a:ext uri="{0D108BD9-81ED-4DB2-BD59-A6C34878D82A}">
                    <a16:rowId xmlns:a16="http://schemas.microsoft.com/office/drawing/2014/main" val="623417270"/>
                  </a:ext>
                </a:extLst>
              </a:tr>
              <a:tr h="370840">
                <a:tc>
                  <a:txBody>
                    <a:bodyPr/>
                    <a:lstStyle/>
                    <a:p>
                      <a:r>
                        <a:rPr lang="en-US" dirty="0"/>
                        <a:t>Apply</a:t>
                      </a:r>
                    </a:p>
                  </a:txBody>
                  <a:tcPr/>
                </a:tc>
                <a:tc>
                  <a:txBody>
                    <a:bodyPr/>
                    <a:lstStyle/>
                    <a:p>
                      <a:r>
                        <a:rPr lang="en-US" dirty="0"/>
                        <a:t>Perform aggregation, transformation or filtering</a:t>
                      </a:r>
                    </a:p>
                  </a:txBody>
                  <a:tcPr/>
                </a:tc>
                <a:tc>
                  <a:txBody>
                    <a:bodyPr/>
                    <a:lstStyle/>
                    <a:p>
                      <a:r>
                        <a:rPr lang="en-US" dirty="0"/>
                        <a:t>.</a:t>
                      </a:r>
                      <a:r>
                        <a:rPr lang="en-US" dirty="0" err="1"/>
                        <a:t>agg</a:t>
                      </a:r>
                      <a:r>
                        <a:rPr lang="en-US" dirty="0"/>
                        <a:t>() - applies functions</a:t>
                      </a:r>
                    </a:p>
                    <a:p>
                      <a:pPr lvl="0">
                        <a:buNone/>
                      </a:pPr>
                      <a:r>
                        <a:rPr lang="en-US" dirty="0"/>
                        <a:t>.transform() - mutates values</a:t>
                      </a:r>
                    </a:p>
                    <a:p>
                      <a:pPr lvl="0">
                        <a:buNone/>
                      </a:pPr>
                      <a:r>
                        <a:rPr lang="en-US" dirty="0"/>
                        <a:t>.filter() - filters group on condition</a:t>
                      </a:r>
                    </a:p>
                  </a:txBody>
                  <a:tcPr/>
                </a:tc>
                <a:extLst>
                  <a:ext uri="{0D108BD9-81ED-4DB2-BD59-A6C34878D82A}">
                    <a16:rowId xmlns:a16="http://schemas.microsoft.com/office/drawing/2014/main" val="483587411"/>
                  </a:ext>
                </a:extLst>
              </a:tr>
              <a:tr h="370840">
                <a:tc>
                  <a:txBody>
                    <a:bodyPr/>
                    <a:lstStyle/>
                    <a:p>
                      <a:r>
                        <a:rPr lang="en-US" dirty="0"/>
                        <a:t>Combing </a:t>
                      </a:r>
                    </a:p>
                  </a:txBody>
                  <a:tcPr/>
                </a:tc>
                <a:tc>
                  <a:txBody>
                    <a:bodyPr/>
                    <a:lstStyle/>
                    <a:p>
                      <a:r>
                        <a:rPr lang="en-US" dirty="0"/>
                        <a:t>Resulting DF</a:t>
                      </a:r>
                    </a:p>
                  </a:txBody>
                  <a:tcPr/>
                </a:tc>
                <a:tc>
                  <a:txBody>
                    <a:bodyPr/>
                    <a:lstStyle/>
                    <a:p>
                      <a:r>
                        <a:rPr lang="en-US" dirty="0"/>
                        <a:t>Happens automatically</a:t>
                      </a:r>
                    </a:p>
                  </a:txBody>
                  <a:tcPr/>
                </a:tc>
                <a:extLst>
                  <a:ext uri="{0D108BD9-81ED-4DB2-BD59-A6C34878D82A}">
                    <a16:rowId xmlns:a16="http://schemas.microsoft.com/office/drawing/2014/main" val="1437552110"/>
                  </a:ext>
                </a:extLst>
              </a:tr>
            </a:tbl>
          </a:graphicData>
        </a:graphic>
      </p:graphicFrame>
      <p:sp>
        <p:nvSpPr>
          <p:cNvPr id="5" name="TextBox 4">
            <a:extLst>
              <a:ext uri="{FF2B5EF4-FFF2-40B4-BE49-F238E27FC236}">
                <a16:creationId xmlns:a16="http://schemas.microsoft.com/office/drawing/2014/main" id="{1572047E-BEAB-47C7-8508-1DDBDD060DC0}"/>
              </a:ext>
            </a:extLst>
          </p:cNvPr>
          <p:cNvSpPr txBox="1"/>
          <p:nvPr/>
        </p:nvSpPr>
        <p:spPr>
          <a:xfrm>
            <a:off x="463420" y="1499139"/>
            <a:ext cx="8641980" cy="430887"/>
          </a:xfrm>
          <a:prstGeom prst="rect">
            <a:avLst/>
          </a:prstGeom>
          <a:noFill/>
        </p:spPr>
        <p:txBody>
          <a:bodyPr wrap="square" rtlCol="0">
            <a:spAutoFit/>
          </a:bodyPr>
          <a:lstStyle/>
          <a:p>
            <a:r>
              <a:rPr lang="en-US" sz="1100" b="1" dirty="0" err="1">
                <a:latin typeface="Courier New" panose="02070309020205020404" pitchFamily="49" charset="0"/>
                <a:cs typeface="Courier New" panose="02070309020205020404" pitchFamily="49" charset="0"/>
              </a:rPr>
              <a:t>bill_info</a:t>
            </a:r>
            <a:r>
              <a:rPr lang="en-US" sz="1100" b="1" dirty="0">
                <a:latin typeface="Courier New" panose="02070309020205020404" pitchFamily="49" charset="0"/>
                <a:cs typeface="Courier New" panose="02070309020205020404" pitchFamily="49" charset="0"/>
              </a:rPr>
              <a:t> = </a:t>
            </a:r>
            <a:r>
              <a:rPr lang="en-US" sz="1100" b="1" dirty="0" err="1">
                <a:latin typeface="Courier New" panose="02070309020205020404" pitchFamily="49" charset="0"/>
                <a:cs typeface="Courier New" panose="02070309020205020404" pitchFamily="49" charset="0"/>
              </a:rPr>
              <a:t>df.groupby</a:t>
            </a:r>
            <a:r>
              <a:rPr lang="en-US" sz="1100" b="1" dirty="0">
                <a:solidFill>
                  <a:srgbClr val="3F5378"/>
                </a:solidFill>
                <a:latin typeface="Courier New" panose="02070309020205020404" pitchFamily="49" charset="0"/>
                <a:cs typeface="Courier New" panose="02070309020205020404" pitchFamily="49" charset="0"/>
              </a:rPr>
              <a:t>(</a:t>
            </a:r>
            <a:r>
              <a:rPr lang="en-US" sz="1100" b="1" dirty="0">
                <a:solidFill>
                  <a:schemeClr val="accent6"/>
                </a:solidFill>
                <a:latin typeface="Courier New" panose="02070309020205020404" pitchFamily="49" charset="0"/>
                <a:cs typeface="Courier New" panose="02070309020205020404" pitchFamily="49" charset="0"/>
              </a:rPr>
              <a:t>‘Patient Name’</a:t>
            </a:r>
            <a:r>
              <a:rPr lang="en-US" sz="1100" b="1" dirty="0">
                <a:solidFill>
                  <a:srgbClr val="3F5378"/>
                </a:solidFill>
                <a:latin typeface="Courier New" panose="02070309020205020404" pitchFamily="49" charset="0"/>
                <a:cs typeface="Courier New" panose="02070309020205020404" pitchFamily="49" charset="0"/>
              </a:rPr>
              <a:t>)</a:t>
            </a:r>
            <a:r>
              <a:rPr lang="en-US" sz="1100" b="1" dirty="0">
                <a:latin typeface="Courier New" panose="02070309020205020404" pitchFamily="49" charset="0"/>
                <a:cs typeface="Courier New" panose="02070309020205020404" pitchFamily="49" charset="0"/>
              </a:rPr>
              <a:t>.</a:t>
            </a:r>
            <a:r>
              <a:rPr lang="en-US" sz="1100" b="1" dirty="0" err="1">
                <a:latin typeface="Courier New" panose="02070309020205020404" pitchFamily="49" charset="0"/>
                <a:cs typeface="Courier New" panose="02070309020205020404" pitchFamily="49" charset="0"/>
              </a:rPr>
              <a:t>agg</a:t>
            </a:r>
            <a:r>
              <a:rPr lang="en-US" sz="1100" b="1" dirty="0">
                <a:solidFill>
                  <a:srgbClr val="3F5378"/>
                </a:solidFill>
                <a:latin typeface="Courier New" panose="02070309020205020404" pitchFamily="49" charset="0"/>
                <a:cs typeface="Courier New" panose="02070309020205020404" pitchFamily="49" charset="0"/>
              </a:rPr>
              <a:t>(</a:t>
            </a:r>
            <a:r>
              <a:rPr lang="en-US" sz="1100" b="1" dirty="0" err="1">
                <a:latin typeface="Courier New" panose="02070309020205020404" pitchFamily="49" charset="0"/>
                <a:cs typeface="Courier New" panose="02070309020205020404" pitchFamily="49" charset="0"/>
              </a:rPr>
              <a:t>total_bill</a:t>
            </a:r>
            <a:r>
              <a:rPr lang="en-US" sz="1100" b="1" dirty="0">
                <a:latin typeface="Courier New" panose="02070309020205020404" pitchFamily="49" charset="0"/>
                <a:cs typeface="Courier New" panose="02070309020205020404" pitchFamily="49" charset="0"/>
              </a:rPr>
              <a:t>=</a:t>
            </a:r>
            <a:r>
              <a:rPr lang="en-US" sz="1100" b="1" dirty="0">
                <a:solidFill>
                  <a:srgbClr val="3F5378"/>
                </a:solidFill>
                <a:latin typeface="Courier New" panose="02070309020205020404" pitchFamily="49" charset="0"/>
                <a:cs typeface="Courier New" panose="02070309020205020404" pitchFamily="49" charset="0"/>
              </a:rPr>
              <a:t>(</a:t>
            </a:r>
            <a:r>
              <a:rPr lang="en-US" sz="1100" b="1" dirty="0">
                <a:latin typeface="Courier New" panose="02070309020205020404" pitchFamily="49" charset="0"/>
                <a:cs typeface="Courier New" panose="02070309020205020404" pitchFamily="49" charset="0"/>
              </a:rPr>
              <a:t>‘Bill’, ‘sum’</a:t>
            </a:r>
            <a:r>
              <a:rPr lang="en-US" sz="1100" b="1" dirty="0">
                <a:solidFill>
                  <a:srgbClr val="3F5378"/>
                </a:solidFill>
                <a:latin typeface="Courier New" panose="02070309020205020404" pitchFamily="49" charset="0"/>
                <a:cs typeface="Courier New" panose="02070309020205020404" pitchFamily="49" charset="0"/>
              </a:rPr>
              <a:t> )</a:t>
            </a:r>
            <a:r>
              <a:rPr lang="en-US" sz="1100" b="1" dirty="0">
                <a:latin typeface="Courier New" panose="02070309020205020404" pitchFamily="49" charset="0"/>
                <a:cs typeface="Courier New" panose="02070309020205020404" pitchFamily="49" charset="0"/>
              </a:rPr>
              <a:t>,</a:t>
            </a:r>
            <a:r>
              <a:rPr lang="en-US" sz="1100" b="1" dirty="0" err="1">
                <a:latin typeface="Courier New" panose="02070309020205020404" pitchFamily="49" charset="0"/>
                <a:cs typeface="Courier New" panose="02070309020205020404" pitchFamily="49" charset="0"/>
              </a:rPr>
              <a:t>average_bill</a:t>
            </a:r>
            <a:r>
              <a:rPr lang="en-US" sz="1100" b="1" dirty="0">
                <a:solidFill>
                  <a:srgbClr val="3F5378"/>
                </a:solidFill>
                <a:latin typeface="Courier New" panose="02070309020205020404" pitchFamily="49" charset="0"/>
                <a:cs typeface="Courier New" panose="02070309020205020404" pitchFamily="49" charset="0"/>
              </a:rPr>
              <a:t>(</a:t>
            </a:r>
            <a:r>
              <a:rPr lang="en-US" sz="1100" b="1" dirty="0">
                <a:latin typeface="Courier New" panose="02070309020205020404" pitchFamily="49" charset="0"/>
                <a:cs typeface="Courier New" panose="02070309020205020404" pitchFamily="49" charset="0"/>
              </a:rPr>
              <a:t>‘Bill’, ‘mean’</a:t>
            </a:r>
            <a:r>
              <a:rPr lang="en-US" sz="1100" b="1" dirty="0">
                <a:solidFill>
                  <a:srgbClr val="3F5378"/>
                </a:solidFill>
                <a:latin typeface="Courier New" panose="02070309020205020404" pitchFamily="49" charset="0"/>
                <a:cs typeface="Courier New" panose="02070309020205020404" pitchFamily="49" charset="0"/>
              </a:rPr>
              <a:t>))</a:t>
            </a:r>
            <a:endParaRPr lang="en-US" sz="1100" b="1" dirty="0">
              <a:latin typeface="Courier New" panose="02070309020205020404" pitchFamily="49" charset="0"/>
              <a:cs typeface="Courier New" panose="02070309020205020404" pitchFamily="49" charset="0"/>
            </a:endParaRPr>
          </a:p>
          <a:p>
            <a:r>
              <a:rPr lang="en-US" sz="1100" b="1" dirty="0">
                <a:latin typeface="Courier New" panose="02070309020205020404" pitchFamily="49" charset="0"/>
                <a:cs typeface="Courier New" panose="02070309020205020404" pitchFamily="49" charset="0"/>
              </a:rPr>
              <a:t>print</a:t>
            </a:r>
            <a:r>
              <a:rPr lang="en-US" sz="1100" b="1" dirty="0">
                <a:solidFill>
                  <a:srgbClr val="3F5378"/>
                </a:solidFill>
                <a:latin typeface="Courier New" panose="02070309020205020404" pitchFamily="49" charset="0"/>
                <a:cs typeface="Courier New" panose="02070309020205020404" pitchFamily="49" charset="0"/>
              </a:rPr>
              <a:t>(</a:t>
            </a:r>
            <a:r>
              <a:rPr lang="en-US" sz="1100" b="1" dirty="0" err="1">
                <a:latin typeface="Courier New" panose="02070309020205020404" pitchFamily="49" charset="0"/>
                <a:cs typeface="Courier New" panose="02070309020205020404" pitchFamily="49" charset="0"/>
              </a:rPr>
              <a:t>bill_info</a:t>
            </a:r>
            <a:r>
              <a:rPr lang="en-US" sz="1100" b="1" dirty="0">
                <a:solidFill>
                  <a:srgbClr val="3F5378"/>
                </a:solidFill>
                <a:latin typeface="Courier New" panose="02070309020205020404" pitchFamily="49" charset="0"/>
                <a:cs typeface="Courier New" panose="02070309020205020404" pitchFamily="49" charset="0"/>
              </a:rPr>
              <a:t>)</a:t>
            </a:r>
            <a:endParaRPr lang="en-US" sz="1100" b="1" dirty="0">
              <a:latin typeface="Courier New" panose="02070309020205020404" pitchFamily="49" charset="0"/>
              <a:cs typeface="Courier New" panose="02070309020205020404" pitchFamily="49" charset="0"/>
            </a:endParaRPr>
          </a:p>
        </p:txBody>
      </p:sp>
      <p:pic>
        <p:nvPicPr>
          <p:cNvPr id="3" name="GroupBy">
            <a:hlinkClick r:id="" action="ppaction://media"/>
            <a:extLst>
              <a:ext uri="{FF2B5EF4-FFF2-40B4-BE49-F238E27FC236}">
                <a16:creationId xmlns:a16="http://schemas.microsoft.com/office/drawing/2014/main" id="{29724716-41ED-18DD-B344-457F5C22082E}"/>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757737" y="35206"/>
            <a:ext cx="347663" cy="347663"/>
          </a:xfrm>
          <a:prstGeom prst="rect">
            <a:avLst/>
          </a:prstGeom>
        </p:spPr>
      </p:pic>
      <p:pic>
        <p:nvPicPr>
          <p:cNvPr id="6" name="Example">
            <a:hlinkClick r:id="" action="ppaction://media"/>
            <a:extLst>
              <a:ext uri="{FF2B5EF4-FFF2-40B4-BE49-F238E27FC236}">
                <a16:creationId xmlns:a16="http://schemas.microsoft.com/office/drawing/2014/main" id="{536F6500-8837-1331-672C-AE1BB355C0A8}"/>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757736" y="441791"/>
            <a:ext cx="347663" cy="347663"/>
          </a:xfrm>
          <a:prstGeom prst="rect">
            <a:avLst/>
          </a:prstGeom>
        </p:spPr>
      </p:pic>
      <p:pic>
        <p:nvPicPr>
          <p:cNvPr id="9" name="Transform_Filter">
            <a:hlinkClick r:id="" action="ppaction://media"/>
            <a:extLst>
              <a:ext uri="{FF2B5EF4-FFF2-40B4-BE49-F238E27FC236}">
                <a16:creationId xmlns:a16="http://schemas.microsoft.com/office/drawing/2014/main" id="{76FC387A-D81E-B020-2483-A429AD212738}"/>
              </a:ext>
            </a:extLst>
          </p:cNvPr>
          <p:cNvPicPr>
            <a:picLocks noChangeAspect="1"/>
          </p:cNvPicPr>
          <p:nvPr>
            <a:audioFile r:link="rId6"/>
            <p:extLst>
              <p:ext uri="{DAA4B4D4-6D71-4841-9C94-3DE7FCFB9230}">
                <p14:media xmlns:p14="http://schemas.microsoft.com/office/powerpoint/2010/main" r:embed="rId5"/>
              </p:ext>
            </p:extLst>
          </p:nvPr>
        </p:nvPicPr>
        <p:blipFill>
          <a:blip r:embed="rId10"/>
          <a:stretch>
            <a:fillRect/>
          </a:stretch>
        </p:blipFill>
        <p:spPr>
          <a:xfrm>
            <a:off x="8745905" y="848376"/>
            <a:ext cx="347663" cy="347663"/>
          </a:xfrm>
          <a:prstGeom prst="rect">
            <a:avLst/>
          </a:prstGeom>
        </p:spPr>
      </p:pic>
    </p:spTree>
    <p:extLst>
      <p:ext uri="{BB962C8B-B14F-4D97-AF65-F5344CB8AC3E}">
        <p14:creationId xmlns:p14="http://schemas.microsoft.com/office/powerpoint/2010/main" val="2794577637"/>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916" fill="hold"/>
                                        <p:tgtEl>
                                          <p:spTgt spid="3"/>
                                        </p:tgtEl>
                                      </p:cBhvr>
                                    </p:cmd>
                                  </p:childTnLst>
                                </p:cTn>
                              </p:par>
                              <p:par>
                                <p:cTn id="7" presetID="22" presetClass="entr" presetSubtype="1" fill="hold" nodeType="withEffect">
                                  <p:stCondLst>
                                    <p:cond delay="6400"/>
                                  </p:stCondLst>
                                  <p:childTnLst>
                                    <p:set>
                                      <p:cBhvr>
                                        <p:cTn id="8" dur="1" fill="hold">
                                          <p:stCondLst>
                                            <p:cond delay="0"/>
                                          </p:stCondLst>
                                        </p:cTn>
                                        <p:tgtEl>
                                          <p:spTgt spid="8"/>
                                        </p:tgtEl>
                                        <p:attrNameLst>
                                          <p:attrName>style.visibility</p:attrName>
                                        </p:attrNameLst>
                                      </p:cBhvr>
                                      <p:to>
                                        <p:strVal val="visible"/>
                                      </p:to>
                                    </p:set>
                                    <p:animEffect transition="in" filter="wipe(up)">
                                      <p:cBhvr>
                                        <p:cTn id="9" dur="20300"/>
                                        <p:tgtEl>
                                          <p:spTgt spid="8"/>
                                        </p:tgtEl>
                                      </p:cBhvr>
                                    </p:animEffect>
                                  </p:childTnLst>
                                </p:cTn>
                              </p:par>
                            </p:childTnLst>
                          </p:cTn>
                        </p:par>
                        <p:par>
                          <p:cTn id="10" fill="hold">
                            <p:stCondLst>
                              <p:cond delay="29916"/>
                            </p:stCondLst>
                            <p:childTnLst>
                              <p:par>
                                <p:cTn id="11" presetID="1" presetClass="mediacall" presetSubtype="0" fill="hold" nodeType="afterEffect">
                                  <p:stCondLst>
                                    <p:cond delay="0"/>
                                  </p:stCondLst>
                                  <p:childTnLst>
                                    <p:cmd type="call" cmd="playFrom(0.0)">
                                      <p:cBhvr>
                                        <p:cTn id="12" dur="31637" fill="hold"/>
                                        <p:tgtEl>
                                          <p:spTgt spid="6"/>
                                        </p:tgtEl>
                                      </p:cBhvr>
                                    </p:cmd>
                                  </p:childTnLst>
                                </p:cTn>
                              </p:par>
                              <p:par>
                                <p:cTn id="13" presetID="22" presetClass="entr" presetSubtype="8" fill="hold" grpId="0" nodeType="withEffect">
                                  <p:stCondLst>
                                    <p:cond delay="300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20000"/>
                                        <p:tgtEl>
                                          <p:spTgt spid="5"/>
                                        </p:tgtEl>
                                      </p:cBhvr>
                                    </p:animEffect>
                                  </p:childTnLst>
                                </p:cTn>
                              </p:par>
                              <p:par>
                                <p:cTn id="16" presetID="22" presetClass="entr" presetSubtype="4" fill="hold" nodeType="withEffect">
                                  <p:stCondLst>
                                    <p:cond delay="2500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3784"/>
                                        <p:tgtEl>
                                          <p:spTgt spid="7"/>
                                        </p:tgtEl>
                                      </p:cBhvr>
                                    </p:animEffect>
                                  </p:childTnLst>
                                </p:cTn>
                              </p:par>
                            </p:childTnLst>
                          </p:cTn>
                        </p:par>
                        <p:par>
                          <p:cTn id="19" fill="hold">
                            <p:stCondLst>
                              <p:cond delay="61553"/>
                            </p:stCondLst>
                            <p:childTnLst>
                              <p:par>
                                <p:cTn id="20" presetID="1" presetClass="mediacall" presetSubtype="0" fill="hold" nodeType="afterEffect">
                                  <p:stCondLst>
                                    <p:cond delay="0"/>
                                  </p:stCondLst>
                                  <p:childTnLst>
                                    <p:cmd type="call" cmd="playFrom(0.0)">
                                      <p:cBhvr>
                                        <p:cTn id="21" dur="14469"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2" fill="hold" display="0">
                  <p:stCondLst>
                    <p:cond delay="indefinite"/>
                  </p:stCondLst>
                  <p:endCondLst>
                    <p:cond evt="onStopAudio" delay="0">
                      <p:tgtEl>
                        <p:sldTgt/>
                      </p:tgtEl>
                    </p:cond>
                  </p:endCondLst>
                </p:cTn>
                <p:tgtEl>
                  <p:spTgt spid="3"/>
                </p:tgtEl>
              </p:cMediaNode>
            </p:audio>
            <p:audio>
              <p:cMediaNode vol="80000" showWhenStopped="0">
                <p:cTn id="23" fill="hold" display="0">
                  <p:stCondLst>
                    <p:cond delay="indefinite"/>
                  </p:stCondLst>
                  <p:endCondLst>
                    <p:cond evt="onStopAudio" delay="0">
                      <p:tgtEl>
                        <p:sldTgt/>
                      </p:tgtEl>
                    </p:cond>
                  </p:endCondLst>
                </p:cTn>
                <p:tgtEl>
                  <p:spTgt spid="6"/>
                </p:tgtEl>
              </p:cMediaNode>
            </p:audio>
            <p:audio>
              <p:cMediaNode vol="80000" showWhenStopped="0">
                <p:cTn id="24" fill="hold" display="0">
                  <p:stCondLst>
                    <p:cond delay="indefinite"/>
                  </p:stCondLst>
                  <p:endCondLst>
                    <p:cond evt="onStopAudio" delay="0">
                      <p:tgtEl>
                        <p:sldTgt/>
                      </p:tgtEl>
                    </p:cond>
                  </p:endCondLst>
                </p:cTn>
                <p:tgtEl>
                  <p:spTgt spid="9"/>
                </p:tgtEl>
              </p:cMediaNode>
            </p:audio>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CD9FBE-8078-3CE4-3935-1EEA24BEB349}"/>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5683A380-B041-EAF3-8EFA-1C8BAB582ED1}"/>
              </a:ext>
            </a:extLst>
          </p:cNvPr>
          <p:cNvSpPr>
            <a:spLocks noGrp="1"/>
          </p:cNvSpPr>
          <p:nvPr>
            <p:ph type="ctrTitle"/>
          </p:nvPr>
        </p:nvSpPr>
        <p:spPr>
          <a:xfrm>
            <a:off x="685800" y="1090750"/>
            <a:ext cx="7050419" cy="2961900"/>
          </a:xfrm>
        </p:spPr>
        <p:txBody>
          <a:bodyPr/>
          <a:lstStyle/>
          <a:p>
            <a:r>
              <a:rPr lang="en-US" dirty="0">
                <a:effectLst>
                  <a:outerShdw blurRad="50800" dist="38100" dir="5400000" algn="t" rotWithShape="0">
                    <a:prstClr val="black">
                      <a:alpha val="40000"/>
                    </a:prstClr>
                  </a:outerShdw>
                </a:effectLst>
                <a:latin typeface="Arial Black" panose="020B0A04020102020204" pitchFamily="34" charset="0"/>
              </a:rPr>
              <a:t>Integration &amp;</a:t>
            </a:r>
            <a:br>
              <a:rPr lang="en-US" dirty="0">
                <a:effectLst>
                  <a:outerShdw blurRad="50800" dist="38100" dir="5400000" algn="t" rotWithShape="0">
                    <a:prstClr val="black">
                      <a:alpha val="40000"/>
                    </a:prstClr>
                  </a:outerShdw>
                </a:effectLst>
                <a:latin typeface="Arial Black" panose="020B0A04020102020204" pitchFamily="34" charset="0"/>
              </a:rPr>
            </a:br>
            <a:r>
              <a:rPr lang="en-US" dirty="0">
                <a:effectLst>
                  <a:outerShdw blurRad="50800" dist="38100" dir="5400000" algn="t" rotWithShape="0">
                    <a:prstClr val="black">
                      <a:alpha val="40000"/>
                    </a:prstClr>
                  </a:outerShdw>
                </a:effectLst>
                <a:latin typeface="Arial Black" panose="020B0A04020102020204" pitchFamily="34" charset="0"/>
              </a:rPr>
              <a:t>Visualization</a:t>
            </a:r>
          </a:p>
        </p:txBody>
      </p:sp>
      <p:sp>
        <p:nvSpPr>
          <p:cNvPr id="4" name="Slide Number Placeholder 3">
            <a:extLst>
              <a:ext uri="{FF2B5EF4-FFF2-40B4-BE49-F238E27FC236}">
                <a16:creationId xmlns:a16="http://schemas.microsoft.com/office/drawing/2014/main" id="{D7D02851-B30D-EF2B-89F0-ED1D2CE91CE1}"/>
              </a:ext>
            </a:extLst>
          </p:cNvPr>
          <p:cNvSpPr>
            <a:spLocks noGrp="1"/>
          </p:cNvSpPr>
          <p:nvPr>
            <p:ph type="sldNum" idx="4294967295"/>
          </p:nvPr>
        </p:nvSpPr>
        <p:spPr>
          <a:xfrm>
            <a:off x="7656513" y="4637088"/>
            <a:ext cx="1487487" cy="314325"/>
          </a:xfrm>
        </p:spPr>
        <p:txBody>
          <a:bodyPr/>
          <a:lstStyle/>
          <a:p>
            <a:pPr marL="0" lvl="0" indent="0" algn="r" rtl="0">
              <a:spcBef>
                <a:spcPts val="0"/>
              </a:spcBef>
              <a:spcAft>
                <a:spcPts val="0"/>
              </a:spcAft>
              <a:buNone/>
            </a:pPr>
            <a:fld id="{00000000-1234-1234-1234-123412341234}" type="slidenum">
              <a:rPr lang="en" smtClean="0"/>
              <a:t>16</a:t>
            </a:fld>
            <a:endParaRPr lang="en"/>
          </a:p>
        </p:txBody>
      </p:sp>
      <p:pic>
        <p:nvPicPr>
          <p:cNvPr id="2" name="IntegrationVisualization">
            <a:hlinkClick r:id="" action="ppaction://media"/>
            <a:extLst>
              <a:ext uri="{FF2B5EF4-FFF2-40B4-BE49-F238E27FC236}">
                <a16:creationId xmlns:a16="http://schemas.microsoft.com/office/drawing/2014/main" id="{D63A966F-965F-E2F9-4CF9-ABC363317F9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82689" y="19619"/>
            <a:ext cx="347663" cy="347663"/>
          </a:xfrm>
          <a:prstGeom prst="rect">
            <a:avLst/>
          </a:prstGeom>
        </p:spPr>
      </p:pic>
    </p:spTree>
    <p:extLst>
      <p:ext uri="{BB962C8B-B14F-4D97-AF65-F5344CB8AC3E}">
        <p14:creationId xmlns:p14="http://schemas.microsoft.com/office/powerpoint/2010/main" val="394113629"/>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829" fill="hold"/>
                                        <p:tgtEl>
                                          <p:spTgt spid="2"/>
                                        </p:tgtEl>
                                      </p:cBhvr>
                                    </p:cmd>
                                  </p:childTnLst>
                                </p:cTn>
                              </p:par>
                              <p:par>
                                <p:cTn id="7" presetID="22" presetClass="entr" presetSubtype="8" fill="hold" grpId="0" nodeType="withEffect">
                                  <p:stCondLst>
                                    <p:cond delay="500"/>
                                  </p:stCondLst>
                                  <p:childTnLst>
                                    <p:set>
                                      <p:cBhvr>
                                        <p:cTn id="8" dur="1" fill="hold">
                                          <p:stCondLst>
                                            <p:cond delay="0"/>
                                          </p:stCondLst>
                                        </p:cTn>
                                        <p:tgtEl>
                                          <p:spTgt spid="5"/>
                                        </p:tgtEl>
                                        <p:attrNameLst>
                                          <p:attrName>style.visibility</p:attrName>
                                        </p:attrNameLst>
                                      </p:cBhvr>
                                      <p:to>
                                        <p:strVal val="visible"/>
                                      </p:to>
                                    </p:set>
                                    <p:animEffect transition="in" filter="wipe(left)">
                                      <p:cBhvr>
                                        <p:cTn id="9" dur="5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BB84CE-BD61-B482-BE0E-F00337A7CF4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51E8461-AB89-3908-CF9A-39242553130D}"/>
              </a:ext>
            </a:extLst>
          </p:cNvPr>
          <p:cNvSpPr>
            <a:spLocks noGrp="1"/>
          </p:cNvSpPr>
          <p:nvPr>
            <p:ph type="title"/>
          </p:nvPr>
        </p:nvSpPr>
        <p:spPr>
          <a:noFill/>
          <a:ln>
            <a:noFill/>
          </a:ln>
        </p:spPr>
        <p:txBody>
          <a:bodyPr spcFirstLastPara="1" wrap="square" lIns="91425" tIns="91425" rIns="91425" bIns="91425" anchor="ctr" anchorCtr="0"/>
          <a:lstStyle/>
          <a:p>
            <a:r>
              <a:rPr lang="en-US">
                <a:effectLst>
                  <a:outerShdw blurRad="50800" dist="38100" dir="5400000" algn="t" rotWithShape="0">
                    <a:prstClr val="black">
                      <a:alpha val="40000"/>
                    </a:prstClr>
                  </a:outerShdw>
                </a:effectLst>
                <a:latin typeface="Eras Bold ITC" panose="020B0907030504020204" pitchFamily="34" charset="0"/>
              </a:rPr>
              <a:t>Pandas with NumPy</a:t>
            </a:r>
          </a:p>
        </p:txBody>
      </p:sp>
      <p:sp>
        <p:nvSpPr>
          <p:cNvPr id="4" name="Slide Number Placeholder 3">
            <a:extLst>
              <a:ext uri="{FF2B5EF4-FFF2-40B4-BE49-F238E27FC236}">
                <a16:creationId xmlns:a16="http://schemas.microsoft.com/office/drawing/2014/main" id="{575E4447-1355-CE00-1664-D296057B659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latin typeface="Eras Light ITC" panose="020B0402030504020804" pitchFamily="34" charset="0"/>
              </a:rPr>
              <a:t>17</a:t>
            </a:fld>
            <a:endParaRPr lang="en">
              <a:latin typeface="Eras Light ITC" panose="020B0402030504020804" pitchFamily="34" charset="0"/>
            </a:endParaRPr>
          </a:p>
        </p:txBody>
      </p:sp>
      <p:pic>
        <p:nvPicPr>
          <p:cNvPr id="5" name="Picture 4" descr="A screenshot of a computer code&#10;&#10;AI-generated content may be incorrect.">
            <a:extLst>
              <a:ext uri="{FF2B5EF4-FFF2-40B4-BE49-F238E27FC236}">
                <a16:creationId xmlns:a16="http://schemas.microsoft.com/office/drawing/2014/main" id="{2B5AC655-D706-A929-F1F1-74B7968B70AE}"/>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4551058" y="1646007"/>
            <a:ext cx="4561166" cy="2026184"/>
          </a:xfrm>
          <a:prstGeom prst="rect">
            <a:avLst/>
          </a:prstGeom>
          <a:ln>
            <a:solidFill>
              <a:schemeClr val="bg1"/>
            </a:solidFill>
          </a:ln>
        </p:spPr>
      </p:pic>
      <p:pic>
        <p:nvPicPr>
          <p:cNvPr id="6" name="Picture 5">
            <a:extLst>
              <a:ext uri="{FF2B5EF4-FFF2-40B4-BE49-F238E27FC236}">
                <a16:creationId xmlns:a16="http://schemas.microsoft.com/office/drawing/2014/main" id="{47D025E9-5C98-E6F9-C3B2-F6088C16420E}"/>
              </a:ext>
            </a:extLst>
          </p:cNvPr>
          <p:cNvPicPr>
            <a:picLocks noChangeAspect="1"/>
          </p:cNvPicPr>
          <p:nvPr/>
        </p:nvPicPr>
        <p:blipFill>
          <a:blip r:embed="rId10"/>
          <a:stretch>
            <a:fillRect/>
          </a:stretch>
        </p:blipFill>
        <p:spPr>
          <a:xfrm>
            <a:off x="4551058" y="3672191"/>
            <a:ext cx="3188581" cy="741077"/>
          </a:xfrm>
          <a:prstGeom prst="rect">
            <a:avLst/>
          </a:prstGeom>
          <a:effectLst>
            <a:outerShdw blurRad="50800" dist="38100" dir="5400000" algn="t" rotWithShape="0">
              <a:prstClr val="black">
                <a:alpha val="40000"/>
              </a:prstClr>
            </a:outerShdw>
          </a:effectLst>
        </p:spPr>
      </p:pic>
      <p:graphicFrame>
        <p:nvGraphicFramePr>
          <p:cNvPr id="7" name="Table 6">
            <a:extLst>
              <a:ext uri="{FF2B5EF4-FFF2-40B4-BE49-F238E27FC236}">
                <a16:creationId xmlns:a16="http://schemas.microsoft.com/office/drawing/2014/main" id="{FFE61028-FB8B-4A3E-19D8-609A2CBA5CBC}"/>
              </a:ext>
            </a:extLst>
          </p:cNvPr>
          <p:cNvGraphicFramePr>
            <a:graphicFrameLocks noGrp="1"/>
          </p:cNvGraphicFramePr>
          <p:nvPr>
            <p:extLst>
              <p:ext uri="{D42A27DB-BD31-4B8C-83A1-F6EECF244321}">
                <p14:modId xmlns:p14="http://schemas.microsoft.com/office/powerpoint/2010/main" val="1227774942"/>
              </p:ext>
            </p:extLst>
          </p:nvPr>
        </p:nvGraphicFramePr>
        <p:xfrm>
          <a:off x="929116" y="1331809"/>
          <a:ext cx="3526878" cy="3304691"/>
        </p:xfrm>
        <a:graphic>
          <a:graphicData uri="http://schemas.openxmlformats.org/drawingml/2006/table">
            <a:tbl>
              <a:tblPr firstRow="1" bandRow="1">
                <a:tableStyleId>{8EC20E35-A176-4012-BC5E-935CFFF8708E}</a:tableStyleId>
              </a:tblPr>
              <a:tblGrid>
                <a:gridCol w="1609940">
                  <a:extLst>
                    <a:ext uri="{9D8B030D-6E8A-4147-A177-3AD203B41FA5}">
                      <a16:colId xmlns:a16="http://schemas.microsoft.com/office/drawing/2014/main" val="3357692848"/>
                    </a:ext>
                  </a:extLst>
                </a:gridCol>
                <a:gridCol w="1916938">
                  <a:extLst>
                    <a:ext uri="{9D8B030D-6E8A-4147-A177-3AD203B41FA5}">
                      <a16:colId xmlns:a16="http://schemas.microsoft.com/office/drawing/2014/main" val="2729957349"/>
                    </a:ext>
                  </a:extLst>
                </a:gridCol>
              </a:tblGrid>
              <a:tr h="367187">
                <a:tc>
                  <a:txBody>
                    <a:bodyPr/>
                    <a:lstStyle/>
                    <a:p>
                      <a:pPr lvl="0">
                        <a:buNone/>
                      </a:pPr>
                      <a:r>
                        <a:rPr lang="en-US" sz="1400" b="1" u="none" strike="noStrike" baseline="0" noProof="0" dirty="0">
                          <a:solidFill>
                            <a:schemeClr val="bg1"/>
                          </a:solidFill>
                          <a:latin typeface="+mn-lt"/>
                        </a:rPr>
                        <a:t>Method</a:t>
                      </a:r>
                      <a:endParaRPr lang="en-US" sz="1400" b="1" i="0" u="none" strike="noStrike" baseline="0" noProof="0" dirty="0">
                        <a:solidFill>
                          <a:schemeClr val="bg1"/>
                        </a:solidFill>
                        <a:latin typeface="+mn-lt"/>
                      </a:endParaRPr>
                    </a:p>
                  </a:txBody>
                  <a:tcPr anchor="b"/>
                </a:tc>
                <a:tc>
                  <a:txBody>
                    <a:bodyPr/>
                    <a:lstStyle/>
                    <a:p>
                      <a:pPr lvl="0">
                        <a:buNone/>
                      </a:pPr>
                      <a:r>
                        <a:rPr lang="en-US" b="1" dirty="0">
                          <a:latin typeface="+mn-lt"/>
                        </a:rPr>
                        <a:t>Description</a:t>
                      </a:r>
                    </a:p>
                  </a:txBody>
                  <a:tcPr anchor="b"/>
                </a:tc>
                <a:extLst>
                  <a:ext uri="{0D108BD9-81ED-4DB2-BD59-A6C34878D82A}">
                    <a16:rowId xmlns:a16="http://schemas.microsoft.com/office/drawing/2014/main" val="688282641"/>
                  </a:ext>
                </a:extLst>
              </a:tr>
              <a:tr h="367188">
                <a:tc>
                  <a:txBody>
                    <a:bodyPr/>
                    <a:lstStyle/>
                    <a:p>
                      <a:pPr lvl="0">
                        <a:buNone/>
                      </a:pPr>
                      <a:r>
                        <a:rPr lang="en-US" sz="1400" b="0" u="none" strike="noStrike" baseline="0" noProof="0" dirty="0" err="1">
                          <a:solidFill>
                            <a:srgbClr val="000000"/>
                          </a:solidFill>
                        </a:rPr>
                        <a:t>np.mean</a:t>
                      </a:r>
                      <a:r>
                        <a:rPr lang="en-US" sz="1400" b="0" u="none" strike="noStrike" baseline="0" noProof="0" dirty="0">
                          <a:solidFill>
                            <a:srgbClr val="000000"/>
                          </a:solidFill>
                        </a:rPr>
                        <a:t>() </a:t>
                      </a:r>
                      <a:endParaRPr lang="en-US" sz="1400" dirty="0"/>
                    </a:p>
                  </a:txBody>
                  <a:tcPr/>
                </a:tc>
                <a:tc>
                  <a:txBody>
                    <a:bodyPr/>
                    <a:lstStyle/>
                    <a:p>
                      <a:r>
                        <a:rPr lang="en-US" sz="1400" dirty="0"/>
                        <a:t>Mean of columns</a:t>
                      </a:r>
                    </a:p>
                  </a:txBody>
                  <a:tcPr/>
                </a:tc>
                <a:extLst>
                  <a:ext uri="{0D108BD9-81ED-4DB2-BD59-A6C34878D82A}">
                    <a16:rowId xmlns:a16="http://schemas.microsoft.com/office/drawing/2014/main" val="772585451"/>
                  </a:ext>
                </a:extLst>
              </a:tr>
              <a:tr h="367188">
                <a:tc>
                  <a:txBody>
                    <a:bodyPr/>
                    <a:lstStyle/>
                    <a:p>
                      <a:pPr lvl="0">
                        <a:buNone/>
                      </a:pPr>
                      <a:r>
                        <a:rPr lang="en-US" sz="1400" b="0" u="none" strike="noStrike" baseline="0" noProof="0" dirty="0" err="1">
                          <a:solidFill>
                            <a:srgbClr val="000000"/>
                          </a:solidFill>
                        </a:rPr>
                        <a:t>np.median</a:t>
                      </a:r>
                      <a:r>
                        <a:rPr lang="en-US" sz="1400" b="0" u="none" strike="noStrike" baseline="0" noProof="0" dirty="0">
                          <a:solidFill>
                            <a:srgbClr val="000000"/>
                          </a:solidFill>
                        </a:rPr>
                        <a:t>()</a:t>
                      </a:r>
                      <a:endParaRPr lang="en-US" sz="1400" dirty="0"/>
                    </a:p>
                  </a:txBody>
                  <a:tcPr/>
                </a:tc>
                <a:tc>
                  <a:txBody>
                    <a:bodyPr/>
                    <a:lstStyle/>
                    <a:p>
                      <a:r>
                        <a:rPr lang="en-US" sz="1400" dirty="0"/>
                        <a:t>Median of columns</a:t>
                      </a:r>
                    </a:p>
                  </a:txBody>
                  <a:tcPr/>
                </a:tc>
                <a:extLst>
                  <a:ext uri="{0D108BD9-81ED-4DB2-BD59-A6C34878D82A}">
                    <a16:rowId xmlns:a16="http://schemas.microsoft.com/office/drawing/2014/main" val="2509764192"/>
                  </a:ext>
                </a:extLst>
              </a:tr>
              <a:tr h="367188">
                <a:tc>
                  <a:txBody>
                    <a:bodyPr/>
                    <a:lstStyle/>
                    <a:p>
                      <a:pPr lvl="0">
                        <a:buNone/>
                      </a:pPr>
                      <a:r>
                        <a:rPr lang="en-US" sz="1400" b="0" u="none" strike="noStrike" baseline="0" noProof="0" dirty="0" err="1">
                          <a:solidFill>
                            <a:srgbClr val="000000"/>
                          </a:solidFill>
                        </a:rPr>
                        <a:t>np.abs</a:t>
                      </a:r>
                      <a:r>
                        <a:rPr lang="en-US" sz="1400" b="0" u="none" strike="noStrike" baseline="0" noProof="0" dirty="0">
                          <a:solidFill>
                            <a:srgbClr val="000000"/>
                          </a:solidFill>
                        </a:rPr>
                        <a:t>()</a:t>
                      </a:r>
                      <a:endParaRPr lang="en-US" sz="1400" dirty="0"/>
                    </a:p>
                  </a:txBody>
                  <a:tcPr/>
                </a:tc>
                <a:tc>
                  <a:txBody>
                    <a:bodyPr/>
                    <a:lstStyle/>
                    <a:p>
                      <a:r>
                        <a:rPr lang="en-US" sz="1400" dirty="0"/>
                        <a:t>Absolute values</a:t>
                      </a:r>
                    </a:p>
                  </a:txBody>
                  <a:tcPr/>
                </a:tc>
                <a:extLst>
                  <a:ext uri="{0D108BD9-81ED-4DB2-BD59-A6C34878D82A}">
                    <a16:rowId xmlns:a16="http://schemas.microsoft.com/office/drawing/2014/main" val="2277987788"/>
                  </a:ext>
                </a:extLst>
              </a:tr>
              <a:tr h="367188">
                <a:tc>
                  <a:txBody>
                    <a:bodyPr/>
                    <a:lstStyle/>
                    <a:p>
                      <a:pPr lvl="0">
                        <a:buNone/>
                      </a:pPr>
                      <a:r>
                        <a:rPr lang="en-US" sz="1400" b="0" u="none" strike="noStrike" baseline="0" noProof="0" dirty="0">
                          <a:solidFill>
                            <a:srgbClr val="000000"/>
                          </a:solidFill>
                        </a:rPr>
                        <a:t>np.log()</a:t>
                      </a:r>
                      <a:endParaRPr lang="en-US" sz="1400" dirty="0"/>
                    </a:p>
                  </a:txBody>
                  <a:tcPr/>
                </a:tc>
                <a:tc>
                  <a:txBody>
                    <a:bodyPr/>
                    <a:lstStyle/>
                    <a:p>
                      <a:r>
                        <a:rPr lang="en-US" sz="1400" dirty="0"/>
                        <a:t>Applies logarithm</a:t>
                      </a:r>
                    </a:p>
                  </a:txBody>
                  <a:tcPr/>
                </a:tc>
                <a:extLst>
                  <a:ext uri="{0D108BD9-81ED-4DB2-BD59-A6C34878D82A}">
                    <a16:rowId xmlns:a16="http://schemas.microsoft.com/office/drawing/2014/main" val="485698453"/>
                  </a:ext>
                </a:extLst>
              </a:tr>
              <a:tr h="367188">
                <a:tc>
                  <a:txBody>
                    <a:bodyPr/>
                    <a:lstStyle/>
                    <a:p>
                      <a:pPr lvl="0">
                        <a:buNone/>
                      </a:pPr>
                      <a:r>
                        <a:rPr lang="en-US" sz="1400" b="0" u="none" strike="noStrike" baseline="0" noProof="0" dirty="0" err="1">
                          <a:solidFill>
                            <a:srgbClr val="000000"/>
                          </a:solidFill>
                        </a:rPr>
                        <a:t>np.exp</a:t>
                      </a:r>
                      <a:r>
                        <a:rPr lang="en-US" sz="1400" b="0" u="none" strike="noStrike" baseline="0" noProof="0" dirty="0">
                          <a:solidFill>
                            <a:srgbClr val="000000"/>
                          </a:solidFill>
                        </a:rPr>
                        <a:t>()</a:t>
                      </a:r>
                      <a:endParaRPr lang="en-US" sz="1400" dirty="0"/>
                    </a:p>
                  </a:txBody>
                  <a:tcPr/>
                </a:tc>
                <a:tc>
                  <a:txBody>
                    <a:bodyPr/>
                    <a:lstStyle/>
                    <a:p>
                      <a:r>
                        <a:rPr lang="en-US" sz="1400" dirty="0"/>
                        <a:t>Calculates exponent</a:t>
                      </a:r>
                      <a:endParaRPr lang="en-US" sz="1400" dirty="0" err="1"/>
                    </a:p>
                  </a:txBody>
                  <a:tcPr/>
                </a:tc>
                <a:extLst>
                  <a:ext uri="{0D108BD9-81ED-4DB2-BD59-A6C34878D82A}">
                    <a16:rowId xmlns:a16="http://schemas.microsoft.com/office/drawing/2014/main" val="1414040341"/>
                  </a:ext>
                </a:extLst>
              </a:tr>
              <a:tr h="367188">
                <a:tc>
                  <a:txBody>
                    <a:bodyPr/>
                    <a:lstStyle/>
                    <a:p>
                      <a:pPr lvl="0">
                        <a:buNone/>
                      </a:pPr>
                      <a:r>
                        <a:rPr lang="en-US" sz="1400" b="0" u="none" strike="noStrike" baseline="0" noProof="0" dirty="0" err="1">
                          <a:solidFill>
                            <a:srgbClr val="000000"/>
                          </a:solidFill>
                        </a:rPr>
                        <a:t>np.round</a:t>
                      </a:r>
                      <a:r>
                        <a:rPr lang="en-US" sz="1400" b="0" u="none" strike="noStrike" baseline="0" noProof="0" dirty="0">
                          <a:solidFill>
                            <a:srgbClr val="000000"/>
                          </a:solidFill>
                        </a:rPr>
                        <a:t>()</a:t>
                      </a:r>
                      <a:endParaRPr lang="en-US" sz="1400" dirty="0"/>
                    </a:p>
                  </a:txBody>
                  <a:tcPr/>
                </a:tc>
                <a:tc>
                  <a:txBody>
                    <a:bodyPr/>
                    <a:lstStyle/>
                    <a:p>
                      <a:pPr lvl="0">
                        <a:buNone/>
                      </a:pPr>
                      <a:r>
                        <a:rPr lang="en-US" sz="1400" b="0" u="none" strike="noStrike" noProof="0" dirty="0">
                          <a:solidFill>
                            <a:srgbClr val="000000"/>
                          </a:solidFill>
                        </a:rPr>
                        <a:t>rounds values</a:t>
                      </a:r>
                      <a:endParaRPr lang="en-US" sz="1400" dirty="0"/>
                    </a:p>
                  </a:txBody>
                  <a:tcPr/>
                </a:tc>
                <a:extLst>
                  <a:ext uri="{0D108BD9-81ED-4DB2-BD59-A6C34878D82A}">
                    <a16:rowId xmlns:a16="http://schemas.microsoft.com/office/drawing/2014/main" val="712526298"/>
                  </a:ext>
                </a:extLst>
              </a:tr>
              <a:tr h="367188">
                <a:tc>
                  <a:txBody>
                    <a:bodyPr/>
                    <a:lstStyle/>
                    <a:p>
                      <a:pPr lvl="0">
                        <a:buNone/>
                      </a:pPr>
                      <a:r>
                        <a:rPr lang="en-US" sz="1400" b="0" u="none" strike="noStrike" baseline="0" noProof="0" dirty="0" err="1">
                          <a:solidFill>
                            <a:srgbClr val="000000"/>
                          </a:solidFill>
                        </a:rPr>
                        <a:t>np.sum</a:t>
                      </a:r>
                      <a:r>
                        <a:rPr lang="en-US" sz="1400" b="0" u="none" strike="noStrike" baseline="0" noProof="0" dirty="0">
                          <a:solidFill>
                            <a:srgbClr val="000000"/>
                          </a:solidFill>
                        </a:rPr>
                        <a:t>()</a:t>
                      </a:r>
                      <a:endParaRPr lang="en-US" sz="1400" dirty="0"/>
                    </a:p>
                  </a:txBody>
                  <a:tcPr/>
                </a:tc>
                <a:tc>
                  <a:txBody>
                    <a:bodyPr/>
                    <a:lstStyle/>
                    <a:p>
                      <a:pPr lvl="0">
                        <a:buNone/>
                      </a:pPr>
                      <a:r>
                        <a:rPr lang="en-US" sz="1400" b="0" u="none" strike="noStrike" noProof="0" dirty="0">
                          <a:solidFill>
                            <a:srgbClr val="000000"/>
                          </a:solidFill>
                        </a:rPr>
                        <a:t>sums values</a:t>
                      </a:r>
                      <a:endParaRPr lang="en-US" sz="1400" dirty="0"/>
                    </a:p>
                  </a:txBody>
                  <a:tcPr/>
                </a:tc>
                <a:extLst>
                  <a:ext uri="{0D108BD9-81ED-4DB2-BD59-A6C34878D82A}">
                    <a16:rowId xmlns:a16="http://schemas.microsoft.com/office/drawing/2014/main" val="4121478277"/>
                  </a:ext>
                </a:extLst>
              </a:tr>
              <a:tr h="367188">
                <a:tc>
                  <a:txBody>
                    <a:bodyPr/>
                    <a:lstStyle/>
                    <a:p>
                      <a:pPr lvl="0">
                        <a:buNone/>
                      </a:pPr>
                      <a:r>
                        <a:rPr lang="en-US" sz="1400" b="0" u="none" strike="noStrike" baseline="0" noProof="0" dirty="0" err="1">
                          <a:solidFill>
                            <a:srgbClr val="000000"/>
                          </a:solidFill>
                        </a:rPr>
                        <a:t>df.to_numpy</a:t>
                      </a:r>
                      <a:r>
                        <a:rPr lang="en-US" sz="1400" b="0" u="none" strike="noStrike" baseline="0" noProof="0" dirty="0">
                          <a:solidFill>
                            <a:srgbClr val="000000"/>
                          </a:solidFill>
                        </a:rPr>
                        <a:t>()</a:t>
                      </a:r>
                      <a:endParaRPr lang="en-US" sz="1400" dirty="0"/>
                    </a:p>
                  </a:txBody>
                  <a:tcPr/>
                </a:tc>
                <a:tc>
                  <a:txBody>
                    <a:bodyPr/>
                    <a:lstStyle/>
                    <a:p>
                      <a:r>
                        <a:rPr lang="en-US" sz="1400" dirty="0" err="1"/>
                        <a:t>Dataframe</a:t>
                      </a:r>
                      <a:r>
                        <a:rPr lang="en-US" sz="1400" dirty="0"/>
                        <a:t> to array</a:t>
                      </a:r>
                    </a:p>
                  </a:txBody>
                  <a:tcPr/>
                </a:tc>
                <a:extLst>
                  <a:ext uri="{0D108BD9-81ED-4DB2-BD59-A6C34878D82A}">
                    <a16:rowId xmlns:a16="http://schemas.microsoft.com/office/drawing/2014/main" val="1163473074"/>
                  </a:ext>
                </a:extLst>
              </a:tr>
            </a:tbl>
          </a:graphicData>
        </a:graphic>
      </p:graphicFrame>
      <p:pic>
        <p:nvPicPr>
          <p:cNvPr id="3" name="PandasWithNumPy1">
            <a:hlinkClick r:id="" action="ppaction://media"/>
            <a:extLst>
              <a:ext uri="{FF2B5EF4-FFF2-40B4-BE49-F238E27FC236}">
                <a16:creationId xmlns:a16="http://schemas.microsoft.com/office/drawing/2014/main" id="{1D07A98A-A808-3B61-FE84-54247484456F}"/>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764561" y="38088"/>
            <a:ext cx="347663" cy="347663"/>
          </a:xfrm>
          <a:prstGeom prst="rect">
            <a:avLst/>
          </a:prstGeom>
        </p:spPr>
      </p:pic>
      <p:pic>
        <p:nvPicPr>
          <p:cNvPr id="8" name="PandasWithNumPy2">
            <a:hlinkClick r:id="" action="ppaction://media"/>
            <a:extLst>
              <a:ext uri="{FF2B5EF4-FFF2-40B4-BE49-F238E27FC236}">
                <a16:creationId xmlns:a16="http://schemas.microsoft.com/office/drawing/2014/main" id="{108483AD-C44A-DE23-07F5-A5D019368AD9}"/>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8757736" y="405892"/>
            <a:ext cx="347663" cy="347663"/>
          </a:xfrm>
          <a:prstGeom prst="rect">
            <a:avLst/>
          </a:prstGeom>
        </p:spPr>
      </p:pic>
      <p:pic>
        <p:nvPicPr>
          <p:cNvPr id="9" name="TogetherExp">
            <a:hlinkClick r:id="" action="ppaction://media"/>
            <a:extLst>
              <a:ext uri="{FF2B5EF4-FFF2-40B4-BE49-F238E27FC236}">
                <a16:creationId xmlns:a16="http://schemas.microsoft.com/office/drawing/2014/main" id="{84111309-16AE-55B4-9D0F-01EA95D1CDC1}"/>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8757736" y="792521"/>
            <a:ext cx="347663" cy="347663"/>
          </a:xfrm>
          <a:prstGeom prst="rect">
            <a:avLst/>
          </a:prstGeom>
        </p:spPr>
      </p:pic>
    </p:spTree>
    <p:extLst>
      <p:ext uri="{BB962C8B-B14F-4D97-AF65-F5344CB8AC3E}">
        <p14:creationId xmlns:p14="http://schemas.microsoft.com/office/powerpoint/2010/main" val="3099612925"/>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159" fill="hold"/>
                                        <p:tgtEl>
                                          <p:spTgt spid="3"/>
                                        </p:tgtEl>
                                      </p:cBhvr>
                                    </p:cmd>
                                  </p:childTnLst>
                                </p:cTn>
                              </p:par>
                            </p:childTnLst>
                          </p:cTn>
                        </p:par>
                        <p:par>
                          <p:cTn id="7" fill="hold">
                            <p:stCondLst>
                              <p:cond delay="25159"/>
                            </p:stCondLst>
                            <p:childTnLst>
                              <p:par>
                                <p:cTn id="8" presetID="1" presetClass="mediacall" presetSubtype="0" fill="hold" nodeType="afterEffect">
                                  <p:stCondLst>
                                    <p:cond delay="0"/>
                                  </p:stCondLst>
                                  <p:childTnLst>
                                    <p:cmd type="call" cmd="playFrom(0.0)">
                                      <p:cBhvr>
                                        <p:cTn id="9" dur="47097" fill="hold"/>
                                        <p:tgtEl>
                                          <p:spTgt spid="8"/>
                                        </p:tgtEl>
                                      </p:cBhvr>
                                    </p:cmd>
                                  </p:childTnLst>
                                </p:cTn>
                              </p:par>
                            </p:childTnLst>
                          </p:cTn>
                        </p:par>
                        <p:par>
                          <p:cTn id="10" fill="hold">
                            <p:stCondLst>
                              <p:cond delay="72256"/>
                            </p:stCondLst>
                            <p:childTnLst>
                              <p:par>
                                <p:cTn id="11" presetID="1" presetClass="mediacall" presetSubtype="0" fill="hold" nodeType="afterEffect">
                                  <p:stCondLst>
                                    <p:cond delay="0"/>
                                  </p:stCondLst>
                                  <p:childTnLst>
                                    <p:cmd type="call" cmd="playFrom(0.0)">
                                      <p:cBhvr>
                                        <p:cTn id="12" dur="18611" fill="hold"/>
                                        <p:tgtEl>
                                          <p:spTgt spid="9"/>
                                        </p:tgtEl>
                                      </p:cBhvr>
                                    </p:cmd>
                                  </p:childTnLst>
                                </p:cTn>
                              </p:par>
                              <p:par>
                                <p:cTn id="13" presetID="22" presetClass="entr" presetSubtype="1" fill="hold" nodeType="withEffect">
                                  <p:stCondLst>
                                    <p:cond delay="4103"/>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0"/>
                                        <p:tgtEl>
                                          <p:spTgt spid="5"/>
                                        </p:tgtEl>
                                      </p:cBhvr>
                                    </p:animEffect>
                                  </p:childTnLst>
                                </p:cTn>
                              </p:par>
                              <p:par>
                                <p:cTn id="16" presetID="22" presetClass="entr" presetSubtype="1" fill="hold" nodeType="withEffect">
                                  <p:stCondLst>
                                    <p:cond delay="13103"/>
                                  </p:stCondLst>
                                  <p:childTnLst>
                                    <p:set>
                                      <p:cBhvr>
                                        <p:cTn id="17" dur="1" fill="hold">
                                          <p:stCondLst>
                                            <p:cond delay="0"/>
                                          </p:stCondLst>
                                        </p:cTn>
                                        <p:tgtEl>
                                          <p:spTgt spid="6"/>
                                        </p:tgtEl>
                                        <p:attrNameLst>
                                          <p:attrName>style.visibility</p:attrName>
                                        </p:attrNameLst>
                                      </p:cBhvr>
                                      <p:to>
                                        <p:strVal val="visible"/>
                                      </p:to>
                                    </p:set>
                                    <p:animEffect transition="in" filter="wipe(up)">
                                      <p:cBhvr>
                                        <p:cTn id="18" dur="3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9" fill="hold" display="0">
                  <p:stCondLst>
                    <p:cond delay="indefinite"/>
                  </p:stCondLst>
                  <p:endCondLst>
                    <p:cond evt="onStopAudio" delay="0">
                      <p:tgtEl>
                        <p:sldTgt/>
                      </p:tgtEl>
                    </p:cond>
                  </p:endCondLst>
                </p:cTn>
                <p:tgtEl>
                  <p:spTgt spid="3"/>
                </p:tgtEl>
              </p:cMediaNode>
            </p:audio>
            <p:audio>
              <p:cMediaNode vol="80000" showWhenStopped="0">
                <p:cTn id="20" fill="hold" display="0">
                  <p:stCondLst>
                    <p:cond delay="indefinite"/>
                  </p:stCondLst>
                  <p:endCondLst>
                    <p:cond evt="onStopAudio" delay="0">
                      <p:tgtEl>
                        <p:sldTgt/>
                      </p:tgtEl>
                    </p:cond>
                  </p:endCondLst>
                </p:cTn>
                <p:tgtEl>
                  <p:spTgt spid="8"/>
                </p:tgtEl>
              </p:cMediaNode>
            </p:audio>
            <p:audio>
              <p:cMediaNode vol="80000" showWhenStopped="0">
                <p:cTn id="21" fill="hold" display="0">
                  <p:stCondLst>
                    <p:cond delay="indefinite"/>
                  </p:stCondLst>
                  <p:endCondLst>
                    <p:cond evt="onStopAudio" delay="0">
                      <p:tgtEl>
                        <p:sldTgt/>
                      </p:tgtEl>
                    </p:cond>
                  </p:endCondLst>
                </p:cTn>
                <p:tgtEl>
                  <p:spTgt spid="9"/>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27039A-694F-67AD-BBBC-29F3420C685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0DC03F9-FF2C-C49C-D489-8E330E8F6E66}"/>
              </a:ext>
            </a:extLst>
          </p:cNvPr>
          <p:cNvSpPr>
            <a:spLocks noGrp="1"/>
          </p:cNvSpPr>
          <p:nvPr>
            <p:ph type="title"/>
          </p:nvPr>
        </p:nvSpPr>
        <p:spPr>
          <a:xfrm>
            <a:off x="814274" y="392575"/>
            <a:ext cx="6119377" cy="766200"/>
          </a:xfrm>
          <a:noFill/>
          <a:ln>
            <a:noFill/>
          </a:ln>
        </p:spPr>
        <p:txBody>
          <a:bodyPr spcFirstLastPara="1" wrap="square" lIns="91425" tIns="91425" rIns="91425" bIns="91425" anchor="ctr" anchorCtr="0"/>
          <a:lstStyle/>
          <a:p>
            <a:r>
              <a:rPr lang="en-US">
                <a:effectLst>
                  <a:outerShdw blurRad="50800" dist="38100" dir="5400000" algn="t" rotWithShape="0">
                    <a:prstClr val="black">
                      <a:alpha val="40000"/>
                    </a:prstClr>
                  </a:outerShdw>
                </a:effectLst>
                <a:latin typeface="Eras Bold ITC" panose="020B0907030504020204" pitchFamily="34" charset="0"/>
              </a:rPr>
              <a:t>Visualization Techniques</a:t>
            </a:r>
          </a:p>
        </p:txBody>
      </p:sp>
      <p:sp>
        <p:nvSpPr>
          <p:cNvPr id="4" name="Slide Number Placeholder 3">
            <a:extLst>
              <a:ext uri="{FF2B5EF4-FFF2-40B4-BE49-F238E27FC236}">
                <a16:creationId xmlns:a16="http://schemas.microsoft.com/office/drawing/2014/main" id="{7FE12203-D852-175B-D912-4959AD626B1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latin typeface="Eras Light ITC" panose="020B0402030504020804" pitchFamily="34" charset="0"/>
              </a:rPr>
              <a:t>18</a:t>
            </a:fld>
            <a:endParaRPr lang="en">
              <a:latin typeface="Eras Light ITC" panose="020B0402030504020804" pitchFamily="34" charset="0"/>
            </a:endParaRPr>
          </a:p>
        </p:txBody>
      </p:sp>
      <p:graphicFrame>
        <p:nvGraphicFramePr>
          <p:cNvPr id="10" name="Table 9">
            <a:extLst>
              <a:ext uri="{FF2B5EF4-FFF2-40B4-BE49-F238E27FC236}">
                <a16:creationId xmlns:a16="http://schemas.microsoft.com/office/drawing/2014/main" id="{35301394-D968-ED12-6FF7-5518FE76AFE1}"/>
              </a:ext>
            </a:extLst>
          </p:cNvPr>
          <p:cNvGraphicFramePr>
            <a:graphicFrameLocks noGrp="1"/>
          </p:cNvGraphicFramePr>
          <p:nvPr>
            <p:extLst>
              <p:ext uri="{D42A27DB-BD31-4B8C-83A1-F6EECF244321}">
                <p14:modId xmlns:p14="http://schemas.microsoft.com/office/powerpoint/2010/main" val="2434721882"/>
              </p:ext>
            </p:extLst>
          </p:nvPr>
        </p:nvGraphicFramePr>
        <p:xfrm>
          <a:off x="914569" y="3224318"/>
          <a:ext cx="3530600" cy="1919182"/>
        </p:xfrm>
        <a:graphic>
          <a:graphicData uri="http://schemas.openxmlformats.org/drawingml/2006/table">
            <a:tbl>
              <a:tblPr firstRow="1" bandRow="1">
                <a:tableStyleId>{8EC20E35-A176-4012-BC5E-935CFFF8708E}</a:tableStyleId>
              </a:tblPr>
              <a:tblGrid>
                <a:gridCol w="1444723">
                  <a:extLst>
                    <a:ext uri="{9D8B030D-6E8A-4147-A177-3AD203B41FA5}">
                      <a16:colId xmlns:a16="http://schemas.microsoft.com/office/drawing/2014/main" val="1226448602"/>
                    </a:ext>
                  </a:extLst>
                </a:gridCol>
                <a:gridCol w="2085877">
                  <a:extLst>
                    <a:ext uri="{9D8B030D-6E8A-4147-A177-3AD203B41FA5}">
                      <a16:colId xmlns:a16="http://schemas.microsoft.com/office/drawing/2014/main" val="346253976"/>
                    </a:ext>
                  </a:extLst>
                </a:gridCol>
              </a:tblGrid>
              <a:tr h="365759">
                <a:tc>
                  <a:txBody>
                    <a:bodyPr/>
                    <a:lstStyle/>
                    <a:p>
                      <a:pPr lvl="0">
                        <a:buNone/>
                      </a:pPr>
                      <a:r>
                        <a:rPr lang="en-US" dirty="0"/>
                        <a:t>Method</a:t>
                      </a:r>
                    </a:p>
                  </a:txBody>
                  <a:tcPr anchor="b"/>
                </a:tc>
                <a:tc>
                  <a:txBody>
                    <a:bodyPr/>
                    <a:lstStyle/>
                    <a:p>
                      <a:pPr lvl="0">
                        <a:buNone/>
                      </a:pPr>
                      <a:r>
                        <a:rPr lang="en-US" dirty="0"/>
                        <a:t>Description</a:t>
                      </a:r>
                    </a:p>
                  </a:txBody>
                  <a:tcPr anchor="b"/>
                </a:tc>
                <a:extLst>
                  <a:ext uri="{0D108BD9-81ED-4DB2-BD59-A6C34878D82A}">
                    <a16:rowId xmlns:a16="http://schemas.microsoft.com/office/drawing/2014/main" val="4009927009"/>
                  </a:ext>
                </a:extLst>
              </a:tr>
              <a:tr h="334223">
                <a:tc>
                  <a:txBody>
                    <a:bodyPr/>
                    <a:lstStyle/>
                    <a:p>
                      <a:r>
                        <a:rPr lang="en-US" dirty="0"/>
                        <a:t>.plot()</a:t>
                      </a:r>
                    </a:p>
                  </a:txBody>
                  <a:tcPr/>
                </a:tc>
                <a:tc>
                  <a:txBody>
                    <a:bodyPr/>
                    <a:lstStyle/>
                    <a:p>
                      <a:r>
                        <a:rPr lang="en-US" dirty="0"/>
                        <a:t>Create a plot object</a:t>
                      </a:r>
                    </a:p>
                  </a:txBody>
                  <a:tcPr/>
                </a:tc>
                <a:extLst>
                  <a:ext uri="{0D108BD9-81ED-4DB2-BD59-A6C34878D82A}">
                    <a16:rowId xmlns:a16="http://schemas.microsoft.com/office/drawing/2014/main" val="546264138"/>
                  </a:ext>
                </a:extLst>
              </a:tr>
              <a:tr h="207897">
                <a:tc>
                  <a:txBody>
                    <a:bodyPr/>
                    <a:lstStyle/>
                    <a:p>
                      <a:r>
                        <a:rPr lang="en-US" dirty="0"/>
                        <a:t>.</a:t>
                      </a:r>
                      <a:r>
                        <a:rPr lang="en-US" dirty="0" err="1"/>
                        <a:t>xlabel</a:t>
                      </a:r>
                      <a:r>
                        <a:rPr lang="en-US" dirty="0"/>
                        <a:t>()/</a:t>
                      </a:r>
                      <a:r>
                        <a:rPr lang="en-US" dirty="0" err="1"/>
                        <a:t>ylabel</a:t>
                      </a:r>
                      <a:r>
                        <a:rPr lang="en-US" dirty="0"/>
                        <a:t>()</a:t>
                      </a:r>
                    </a:p>
                  </a:txBody>
                  <a:tcPr/>
                </a:tc>
                <a:tc>
                  <a:txBody>
                    <a:bodyPr/>
                    <a:lstStyle/>
                    <a:p>
                      <a:r>
                        <a:rPr lang="en-US" dirty="0"/>
                        <a:t>Sets axis labels</a:t>
                      </a:r>
                    </a:p>
                  </a:txBody>
                  <a:tcPr/>
                </a:tc>
                <a:extLst>
                  <a:ext uri="{0D108BD9-81ED-4DB2-BD59-A6C34878D82A}">
                    <a16:rowId xmlns:a16="http://schemas.microsoft.com/office/drawing/2014/main" val="2744867181"/>
                  </a:ext>
                </a:extLst>
              </a:tr>
              <a:tr h="207897">
                <a:tc>
                  <a:txBody>
                    <a:bodyPr/>
                    <a:lstStyle/>
                    <a:p>
                      <a:pPr lvl="0">
                        <a:buNone/>
                      </a:pPr>
                      <a:r>
                        <a:rPr lang="en-US" dirty="0"/>
                        <a:t>.</a:t>
                      </a:r>
                      <a:r>
                        <a:rPr lang="en-US" dirty="0" err="1"/>
                        <a:t>xticks</a:t>
                      </a:r>
                      <a:r>
                        <a:rPr lang="en-US" dirty="0"/>
                        <a:t>()/</a:t>
                      </a:r>
                      <a:r>
                        <a:rPr lang="en-US" dirty="0" err="1"/>
                        <a:t>yticks</a:t>
                      </a:r>
                      <a:r>
                        <a:rPr lang="en-US" dirty="0"/>
                        <a:t>()</a:t>
                      </a:r>
                    </a:p>
                  </a:txBody>
                  <a:tcPr/>
                </a:tc>
                <a:tc>
                  <a:txBody>
                    <a:bodyPr/>
                    <a:lstStyle/>
                    <a:p>
                      <a:r>
                        <a:rPr lang="en-US" dirty="0"/>
                        <a:t>Sets tick markers</a:t>
                      </a:r>
                    </a:p>
                  </a:txBody>
                  <a:tcPr/>
                </a:tc>
                <a:extLst>
                  <a:ext uri="{0D108BD9-81ED-4DB2-BD59-A6C34878D82A}">
                    <a16:rowId xmlns:a16="http://schemas.microsoft.com/office/drawing/2014/main" val="3905407794"/>
                  </a:ext>
                </a:extLst>
              </a:tr>
              <a:tr h="207897">
                <a:tc>
                  <a:txBody>
                    <a:bodyPr/>
                    <a:lstStyle/>
                    <a:p>
                      <a:pPr lvl="0">
                        <a:buNone/>
                      </a:pPr>
                      <a:r>
                        <a:rPr lang="en-US" dirty="0"/>
                        <a:t>.show()</a:t>
                      </a:r>
                    </a:p>
                  </a:txBody>
                  <a:tcPr/>
                </a:tc>
                <a:tc>
                  <a:txBody>
                    <a:bodyPr/>
                    <a:lstStyle/>
                    <a:p>
                      <a:r>
                        <a:rPr lang="en-US" dirty="0"/>
                        <a:t>Shows the plot window</a:t>
                      </a:r>
                    </a:p>
                  </a:txBody>
                  <a:tcPr/>
                </a:tc>
                <a:extLst>
                  <a:ext uri="{0D108BD9-81ED-4DB2-BD59-A6C34878D82A}">
                    <a16:rowId xmlns:a16="http://schemas.microsoft.com/office/drawing/2014/main" val="1751754705"/>
                  </a:ext>
                </a:extLst>
              </a:tr>
              <a:tr h="207897">
                <a:tc>
                  <a:txBody>
                    <a:bodyPr/>
                    <a:lstStyle/>
                    <a:p>
                      <a:r>
                        <a:rPr lang="en-US" dirty="0"/>
                        <a:t>.legend()</a:t>
                      </a:r>
                    </a:p>
                  </a:txBody>
                  <a:tcPr/>
                </a:tc>
                <a:tc>
                  <a:txBody>
                    <a:bodyPr/>
                    <a:lstStyle/>
                    <a:p>
                      <a:r>
                        <a:rPr lang="en-US" dirty="0"/>
                        <a:t>Adds legend to plot</a:t>
                      </a:r>
                    </a:p>
                  </a:txBody>
                  <a:tcPr/>
                </a:tc>
                <a:extLst>
                  <a:ext uri="{0D108BD9-81ED-4DB2-BD59-A6C34878D82A}">
                    <a16:rowId xmlns:a16="http://schemas.microsoft.com/office/drawing/2014/main" val="3039931193"/>
                  </a:ext>
                </a:extLst>
              </a:tr>
            </a:tbl>
          </a:graphicData>
        </a:graphic>
      </p:graphicFrame>
      <p:pic>
        <p:nvPicPr>
          <p:cNvPr id="9" name="Picture 8">
            <a:extLst>
              <a:ext uri="{FF2B5EF4-FFF2-40B4-BE49-F238E27FC236}">
                <a16:creationId xmlns:a16="http://schemas.microsoft.com/office/drawing/2014/main" id="{4B4EEB48-15A9-116B-137C-DD4C91C6A1B6}"/>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914569" y="1458532"/>
            <a:ext cx="3530600" cy="1247447"/>
          </a:xfrm>
          <a:prstGeom prst="rect">
            <a:avLst/>
          </a:prstGeom>
        </p:spPr>
      </p:pic>
      <p:pic>
        <p:nvPicPr>
          <p:cNvPr id="3" name="DataVisualization">
            <a:hlinkClick r:id="" action="ppaction://media"/>
            <a:extLst>
              <a:ext uri="{FF2B5EF4-FFF2-40B4-BE49-F238E27FC236}">
                <a16:creationId xmlns:a16="http://schemas.microsoft.com/office/drawing/2014/main" id="{2742CA73-CB17-C7B2-AF55-4176CDEF98EF}"/>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736797" y="17568"/>
            <a:ext cx="347663" cy="347663"/>
          </a:xfrm>
          <a:prstGeom prst="rect">
            <a:avLst/>
          </a:prstGeom>
        </p:spPr>
      </p:pic>
      <p:pic>
        <p:nvPicPr>
          <p:cNvPr id="5" name="VizExample">
            <a:hlinkClick r:id="" action="ppaction://media"/>
            <a:extLst>
              <a:ext uri="{FF2B5EF4-FFF2-40B4-BE49-F238E27FC236}">
                <a16:creationId xmlns:a16="http://schemas.microsoft.com/office/drawing/2014/main" id="{17A75E13-1C14-54FF-35AD-FE3A86283D57}"/>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722043" y="428012"/>
            <a:ext cx="347663" cy="347663"/>
          </a:xfrm>
          <a:prstGeom prst="rect">
            <a:avLst/>
          </a:prstGeom>
        </p:spPr>
      </p:pic>
      <p:pic>
        <p:nvPicPr>
          <p:cNvPr id="6" name="ShowLegend">
            <a:hlinkClick r:id="" action="ppaction://media"/>
            <a:extLst>
              <a:ext uri="{FF2B5EF4-FFF2-40B4-BE49-F238E27FC236}">
                <a16:creationId xmlns:a16="http://schemas.microsoft.com/office/drawing/2014/main" id="{9EA124CA-7815-2AF2-63B6-8895EEB901DE}"/>
              </a:ext>
            </a:extLst>
          </p:cNvPr>
          <p:cNvPicPr>
            <a:picLocks noChangeAspect="1"/>
          </p:cNvPicPr>
          <p:nvPr>
            <a:audioFile r:link="rId6"/>
            <p:extLst>
              <p:ext uri="{DAA4B4D4-6D71-4841-9C94-3DE7FCFB9230}">
                <p14:media xmlns:p14="http://schemas.microsoft.com/office/powerpoint/2010/main" r:embed="rId5"/>
              </p:ext>
            </p:extLst>
          </p:nvPr>
        </p:nvPicPr>
        <p:blipFill>
          <a:blip r:embed="rId10"/>
          <a:stretch>
            <a:fillRect/>
          </a:stretch>
        </p:blipFill>
        <p:spPr>
          <a:xfrm>
            <a:off x="8736796" y="870140"/>
            <a:ext cx="347663" cy="347663"/>
          </a:xfrm>
          <a:prstGeom prst="rect">
            <a:avLst/>
          </a:prstGeom>
        </p:spPr>
      </p:pic>
      <p:pic>
        <p:nvPicPr>
          <p:cNvPr id="8" name="Picture 7" descr="A graph with red lines&#10;&#10;AI-generated content may be incorrect.">
            <a:extLst>
              <a:ext uri="{FF2B5EF4-FFF2-40B4-BE49-F238E27FC236}">
                <a16:creationId xmlns:a16="http://schemas.microsoft.com/office/drawing/2014/main" id="{554F0C26-29D1-455A-B3CF-825FCD120BF0}"/>
              </a:ext>
            </a:extLst>
          </p:cNvPr>
          <p:cNvPicPr>
            <a:picLocks noChangeAspect="1"/>
          </p:cNvPicPr>
          <p:nvPr/>
        </p:nvPicPr>
        <p:blipFill>
          <a:blip r:embed="rId11" cstate="screen">
            <a:extLst>
              <a:ext uri="{28A0092B-C50C-407E-A947-70E740481C1C}">
                <a14:useLocalDpi xmlns:a14="http://schemas.microsoft.com/office/drawing/2010/main"/>
              </a:ext>
            </a:extLst>
          </a:blip>
          <a:srcRect/>
          <a:stretch/>
        </p:blipFill>
        <p:spPr>
          <a:xfrm>
            <a:off x="4410201" y="1368110"/>
            <a:ext cx="4635630" cy="2526815"/>
          </a:xfrm>
          <a:prstGeom prst="rect">
            <a:avLst/>
          </a:prstGeom>
        </p:spPr>
      </p:pic>
      <p:pic>
        <p:nvPicPr>
          <p:cNvPr id="7" name="Picture 6">
            <a:extLst>
              <a:ext uri="{FF2B5EF4-FFF2-40B4-BE49-F238E27FC236}">
                <a16:creationId xmlns:a16="http://schemas.microsoft.com/office/drawing/2014/main" id="{59C3F08D-6D8D-9CF6-9856-56A08641A9D2}"/>
              </a:ext>
            </a:extLst>
          </p:cNvPr>
          <p:cNvPicPr>
            <a:picLocks noChangeAspect="1"/>
          </p:cNvPicPr>
          <p:nvPr/>
        </p:nvPicPr>
        <p:blipFill>
          <a:blip r:embed="rId12" cstate="screen">
            <a:extLst>
              <a:ext uri="{28A0092B-C50C-407E-A947-70E740481C1C}">
                <a14:useLocalDpi xmlns:a14="http://schemas.microsoft.com/office/drawing/2010/main"/>
              </a:ext>
            </a:extLst>
          </a:blip>
          <a:srcRect/>
          <a:stretch/>
        </p:blipFill>
        <p:spPr>
          <a:xfrm>
            <a:off x="914569" y="2705979"/>
            <a:ext cx="3530600" cy="441818"/>
          </a:xfrm>
          <a:prstGeom prst="rect">
            <a:avLst/>
          </a:prstGeom>
        </p:spPr>
      </p:pic>
    </p:spTree>
    <p:extLst>
      <p:ext uri="{BB962C8B-B14F-4D97-AF65-F5344CB8AC3E}">
        <p14:creationId xmlns:p14="http://schemas.microsoft.com/office/powerpoint/2010/main" val="3892673889"/>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366" fill="hold"/>
                                        <p:tgtEl>
                                          <p:spTgt spid="3"/>
                                        </p:tgtEl>
                                      </p:cBhvr>
                                    </p:cmd>
                                  </p:childTnLst>
                                </p:cTn>
                              </p:par>
                              <p:par>
                                <p:cTn id="7" presetID="2" presetClass="entr" presetSubtype="8" fill="hold" nodeType="withEffect">
                                  <p:stCondLst>
                                    <p:cond delay="6000"/>
                                  </p:stCondLst>
                                  <p:childTnLst>
                                    <p:set>
                                      <p:cBhvr>
                                        <p:cTn id="8" dur="1" fill="hold">
                                          <p:stCondLst>
                                            <p:cond delay="0"/>
                                          </p:stCondLst>
                                        </p:cTn>
                                        <p:tgtEl>
                                          <p:spTgt spid="8"/>
                                        </p:tgtEl>
                                        <p:attrNameLst>
                                          <p:attrName>style.visibility</p:attrName>
                                        </p:attrNameLst>
                                      </p:cBhvr>
                                      <p:to>
                                        <p:strVal val="visible"/>
                                      </p:to>
                                    </p:set>
                                    <p:anim calcmode="lin" valueType="num">
                                      <p:cBhvr additive="base">
                                        <p:cTn id="9" dur="6000" fill="hold"/>
                                        <p:tgtEl>
                                          <p:spTgt spid="8"/>
                                        </p:tgtEl>
                                        <p:attrNameLst>
                                          <p:attrName>ppt_x</p:attrName>
                                        </p:attrNameLst>
                                      </p:cBhvr>
                                      <p:tavLst>
                                        <p:tav tm="0">
                                          <p:val>
                                            <p:strVal val="0-#ppt_w/2"/>
                                          </p:val>
                                        </p:tav>
                                        <p:tav tm="100000">
                                          <p:val>
                                            <p:strVal val="#ppt_x"/>
                                          </p:val>
                                        </p:tav>
                                      </p:tavLst>
                                    </p:anim>
                                    <p:anim calcmode="lin" valueType="num">
                                      <p:cBhvr additive="base">
                                        <p:cTn id="10" dur="6000" fill="hold"/>
                                        <p:tgtEl>
                                          <p:spTgt spid="8"/>
                                        </p:tgtEl>
                                        <p:attrNameLst>
                                          <p:attrName>ppt_y</p:attrName>
                                        </p:attrNameLst>
                                      </p:cBhvr>
                                      <p:tavLst>
                                        <p:tav tm="0">
                                          <p:val>
                                            <p:strVal val="#ppt_y"/>
                                          </p:val>
                                        </p:tav>
                                        <p:tav tm="100000">
                                          <p:val>
                                            <p:strVal val="#ppt_y"/>
                                          </p:val>
                                        </p:tav>
                                      </p:tavLst>
                                    </p:anim>
                                  </p:childTnLst>
                                </p:cTn>
                              </p:par>
                            </p:childTnLst>
                          </p:cTn>
                        </p:par>
                        <p:par>
                          <p:cTn id="11" fill="hold">
                            <p:stCondLst>
                              <p:cond delay="24366"/>
                            </p:stCondLst>
                            <p:childTnLst>
                              <p:par>
                                <p:cTn id="12" presetID="1" presetClass="mediacall" presetSubtype="0" fill="hold" nodeType="afterEffect">
                                  <p:stCondLst>
                                    <p:cond delay="0"/>
                                  </p:stCondLst>
                                  <p:childTnLst>
                                    <p:cmd type="call" cmd="playFrom(0.0)">
                                      <p:cBhvr>
                                        <p:cTn id="13" dur="31763" fill="hold"/>
                                        <p:tgtEl>
                                          <p:spTgt spid="5"/>
                                        </p:tgtEl>
                                      </p:cBhvr>
                                    </p:cmd>
                                  </p:childTnLst>
                                </p:cTn>
                              </p:par>
                              <p:par>
                                <p:cTn id="14" presetID="22" presetClass="entr" presetSubtype="1" fill="hold" nodeType="withEffect">
                                  <p:stCondLst>
                                    <p:cond delay="2034"/>
                                  </p:stCondLst>
                                  <p:childTnLst>
                                    <p:set>
                                      <p:cBhvr>
                                        <p:cTn id="15" dur="1" fill="hold">
                                          <p:stCondLst>
                                            <p:cond delay="0"/>
                                          </p:stCondLst>
                                        </p:cTn>
                                        <p:tgtEl>
                                          <p:spTgt spid="9"/>
                                        </p:tgtEl>
                                        <p:attrNameLst>
                                          <p:attrName>style.visibility</p:attrName>
                                        </p:attrNameLst>
                                      </p:cBhvr>
                                      <p:to>
                                        <p:strVal val="visible"/>
                                      </p:to>
                                    </p:set>
                                    <p:animEffect transition="in" filter="wipe(up)">
                                      <p:cBhvr>
                                        <p:cTn id="16" dur="20000"/>
                                        <p:tgtEl>
                                          <p:spTgt spid="9"/>
                                        </p:tgtEl>
                                      </p:cBhvr>
                                    </p:animEffect>
                                  </p:childTnLst>
                                </p:cTn>
                              </p:par>
                              <p:par>
                                <p:cTn id="17" presetID="26" presetClass="emph" presetSubtype="0" fill="hold" nodeType="withEffect">
                                  <p:stCondLst>
                                    <p:cond delay="11434"/>
                                  </p:stCondLst>
                                  <p:childTnLst>
                                    <p:animEffect transition="out" filter="fade">
                                      <p:cBhvr>
                                        <p:cTn id="18" dur="2000" tmFilter="0, 0; .2, .5; .8, .5; 1, 0"/>
                                        <p:tgtEl>
                                          <p:spTgt spid="8"/>
                                        </p:tgtEl>
                                      </p:cBhvr>
                                    </p:animEffect>
                                    <p:animScale>
                                      <p:cBhvr>
                                        <p:cTn id="19" dur="1000" autoRev="1" fill="hold"/>
                                        <p:tgtEl>
                                          <p:spTgt spid="8"/>
                                        </p:tgtEl>
                                      </p:cBhvr>
                                      <p:by x="105000" y="105000"/>
                                    </p:animScale>
                                  </p:childTnLst>
                                </p:cTn>
                              </p:par>
                              <p:par>
                                <p:cTn id="20" presetID="22" presetClass="entr" presetSubtype="1" fill="hold" nodeType="withEffect">
                                  <p:stCondLst>
                                    <p:cond delay="24000"/>
                                  </p:stCondLst>
                                  <p:childTnLst>
                                    <p:set>
                                      <p:cBhvr>
                                        <p:cTn id="21" dur="1" fill="hold">
                                          <p:stCondLst>
                                            <p:cond delay="0"/>
                                          </p:stCondLst>
                                        </p:cTn>
                                        <p:tgtEl>
                                          <p:spTgt spid="7"/>
                                        </p:tgtEl>
                                        <p:attrNameLst>
                                          <p:attrName>style.visibility</p:attrName>
                                        </p:attrNameLst>
                                      </p:cBhvr>
                                      <p:to>
                                        <p:strVal val="visible"/>
                                      </p:to>
                                    </p:set>
                                    <p:animEffect transition="in" filter="wipe(up)">
                                      <p:cBhvr>
                                        <p:cTn id="22" dur="5000"/>
                                        <p:tgtEl>
                                          <p:spTgt spid="7"/>
                                        </p:tgtEl>
                                      </p:cBhvr>
                                    </p:animEffect>
                                  </p:childTnLst>
                                </p:cTn>
                              </p:par>
                            </p:childTnLst>
                          </p:cTn>
                        </p:par>
                        <p:par>
                          <p:cTn id="23" fill="hold">
                            <p:stCondLst>
                              <p:cond delay="56129"/>
                            </p:stCondLst>
                            <p:childTnLst>
                              <p:par>
                                <p:cTn id="24" presetID="1" presetClass="mediacall" presetSubtype="0" fill="hold" nodeType="afterEffect">
                                  <p:stCondLst>
                                    <p:cond delay="0"/>
                                  </p:stCondLst>
                                  <p:childTnLst>
                                    <p:cmd type="call" cmd="playFrom(0.0)">
                                      <p:cBhvr>
                                        <p:cTn id="25" dur="8513" fill="hold"/>
                                        <p:tgtEl>
                                          <p:spTgt spid="6"/>
                                        </p:tgtEl>
                                      </p:cBhvr>
                                    </p:cmd>
                                  </p:childTnLst>
                                </p:cTn>
                              </p:par>
                              <p:par>
                                <p:cTn id="26" presetID="22" presetClass="entr" presetSubtype="1"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up)">
                                      <p:cBhvr>
                                        <p:cTn id="28"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9" fill="hold" display="0">
                  <p:stCondLst>
                    <p:cond delay="indefinite"/>
                  </p:stCondLst>
                  <p:endCondLst>
                    <p:cond evt="onStopAudio" delay="0">
                      <p:tgtEl>
                        <p:sldTgt/>
                      </p:tgtEl>
                    </p:cond>
                  </p:endCondLst>
                </p:cTn>
                <p:tgtEl>
                  <p:spTgt spid="3"/>
                </p:tgtEl>
              </p:cMediaNode>
            </p:audio>
            <p:audio>
              <p:cMediaNode vol="80000" showWhenStopped="0">
                <p:cTn id="30" fill="hold" display="0">
                  <p:stCondLst>
                    <p:cond delay="indefinite"/>
                  </p:stCondLst>
                  <p:endCondLst>
                    <p:cond evt="onStopAudio" delay="0">
                      <p:tgtEl>
                        <p:sldTgt/>
                      </p:tgtEl>
                    </p:cond>
                  </p:endCondLst>
                </p:cTn>
                <p:tgtEl>
                  <p:spTgt spid="5"/>
                </p:tgtEl>
              </p:cMediaNode>
            </p:audio>
            <p:audio>
              <p:cMediaNode vol="80000" showWhenStopped="0">
                <p:cTn id="31"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EFD1B6-8242-78FC-F5BB-22C4C81ED40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4A96764-178E-2498-BA55-E4D67444DC5D}"/>
              </a:ext>
            </a:extLst>
          </p:cNvPr>
          <p:cNvSpPr>
            <a:spLocks noGrp="1"/>
          </p:cNvSpPr>
          <p:nvPr>
            <p:ph type="title"/>
          </p:nvPr>
        </p:nvSpPr>
        <p:spPr>
          <a:noFill/>
          <a:ln>
            <a:noFill/>
          </a:ln>
        </p:spPr>
        <p:txBody>
          <a:bodyPr spcFirstLastPara="1" wrap="square" lIns="91425" tIns="91425" rIns="91425" bIns="91425" anchor="ctr" anchorCtr="0"/>
          <a:lstStyle/>
          <a:p>
            <a:r>
              <a:rPr lang="en-US">
                <a:effectLst>
                  <a:outerShdw blurRad="50800" dist="38100" dir="5400000" algn="t" rotWithShape="0">
                    <a:prstClr val="black">
                      <a:alpha val="40000"/>
                    </a:prstClr>
                  </a:outerShdw>
                </a:effectLst>
                <a:latin typeface="Eras Bold ITC" panose="020B0907030504020204" pitchFamily="34" charset="0"/>
              </a:rPr>
              <a:t>Time Series Slicing</a:t>
            </a:r>
          </a:p>
        </p:txBody>
      </p:sp>
      <p:sp>
        <p:nvSpPr>
          <p:cNvPr id="4" name="Slide Number Placeholder 3">
            <a:extLst>
              <a:ext uri="{FF2B5EF4-FFF2-40B4-BE49-F238E27FC236}">
                <a16:creationId xmlns:a16="http://schemas.microsoft.com/office/drawing/2014/main" id="{ED4AE592-48EF-F566-9718-A52D02F2FD2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latin typeface="Eras Light ITC" panose="020B0402030504020804" pitchFamily="34" charset="0"/>
              </a:rPr>
              <a:t>19</a:t>
            </a:fld>
            <a:endParaRPr lang="en">
              <a:latin typeface="Eras Light ITC" panose="020B0402030504020804" pitchFamily="34" charset="0"/>
            </a:endParaRPr>
          </a:p>
        </p:txBody>
      </p:sp>
      <p:graphicFrame>
        <p:nvGraphicFramePr>
          <p:cNvPr id="3" name="Table 2">
            <a:extLst>
              <a:ext uri="{FF2B5EF4-FFF2-40B4-BE49-F238E27FC236}">
                <a16:creationId xmlns:a16="http://schemas.microsoft.com/office/drawing/2014/main" id="{DBF9727D-08F5-3B7E-2A64-2E0ECDAC16F0}"/>
              </a:ext>
            </a:extLst>
          </p:cNvPr>
          <p:cNvGraphicFramePr>
            <a:graphicFrameLocks noGrp="1"/>
          </p:cNvGraphicFramePr>
          <p:nvPr>
            <p:extLst>
              <p:ext uri="{D42A27DB-BD31-4B8C-83A1-F6EECF244321}">
                <p14:modId xmlns:p14="http://schemas.microsoft.com/office/powerpoint/2010/main" val="2662789252"/>
              </p:ext>
            </p:extLst>
          </p:nvPr>
        </p:nvGraphicFramePr>
        <p:xfrm>
          <a:off x="5489970" y="1858047"/>
          <a:ext cx="3654030" cy="1112520"/>
        </p:xfrm>
        <a:graphic>
          <a:graphicData uri="http://schemas.openxmlformats.org/drawingml/2006/table">
            <a:tbl>
              <a:tblPr firstRow="1" bandRow="1">
                <a:tableStyleId>{8EC20E35-A176-4012-BC5E-935CFFF8708E}</a:tableStyleId>
              </a:tblPr>
              <a:tblGrid>
                <a:gridCol w="1712046">
                  <a:extLst>
                    <a:ext uri="{9D8B030D-6E8A-4147-A177-3AD203B41FA5}">
                      <a16:colId xmlns:a16="http://schemas.microsoft.com/office/drawing/2014/main" val="2442626384"/>
                    </a:ext>
                  </a:extLst>
                </a:gridCol>
                <a:gridCol w="1941984">
                  <a:extLst>
                    <a:ext uri="{9D8B030D-6E8A-4147-A177-3AD203B41FA5}">
                      <a16:colId xmlns:a16="http://schemas.microsoft.com/office/drawing/2014/main" val="1597240601"/>
                    </a:ext>
                  </a:extLst>
                </a:gridCol>
              </a:tblGrid>
              <a:tr h="370840">
                <a:tc>
                  <a:txBody>
                    <a:bodyPr/>
                    <a:lstStyle/>
                    <a:p>
                      <a:r>
                        <a:rPr lang="en-US" dirty="0"/>
                        <a:t>Syntax</a:t>
                      </a:r>
                    </a:p>
                  </a:txBody>
                  <a:tcPr/>
                </a:tc>
                <a:tc>
                  <a:txBody>
                    <a:bodyPr/>
                    <a:lstStyle/>
                    <a:p>
                      <a:r>
                        <a:rPr lang="en-US" dirty="0"/>
                        <a:t>Description</a:t>
                      </a:r>
                    </a:p>
                  </a:txBody>
                  <a:tcPr/>
                </a:tc>
                <a:extLst>
                  <a:ext uri="{0D108BD9-81ED-4DB2-BD59-A6C34878D82A}">
                    <a16:rowId xmlns:a16="http://schemas.microsoft.com/office/drawing/2014/main" val="3424223190"/>
                  </a:ext>
                </a:extLst>
              </a:tr>
              <a:tr h="370840">
                <a:tc>
                  <a:txBody>
                    <a:bodyPr/>
                    <a:lstStyle/>
                    <a:p>
                      <a:r>
                        <a:rPr lang="en-US" dirty="0" err="1"/>
                        <a:t>df.loc</a:t>
                      </a:r>
                      <a:r>
                        <a:rPr lang="en-US" dirty="0"/>
                        <a:t>[date]</a:t>
                      </a:r>
                    </a:p>
                  </a:txBody>
                  <a:tcPr/>
                </a:tc>
                <a:tc>
                  <a:txBody>
                    <a:bodyPr/>
                    <a:lstStyle/>
                    <a:p>
                      <a:r>
                        <a:rPr lang="en-US" dirty="0"/>
                        <a:t>Slicing a specific date</a:t>
                      </a:r>
                    </a:p>
                  </a:txBody>
                  <a:tcPr/>
                </a:tc>
                <a:extLst>
                  <a:ext uri="{0D108BD9-81ED-4DB2-BD59-A6C34878D82A}">
                    <a16:rowId xmlns:a16="http://schemas.microsoft.com/office/drawing/2014/main" val="1735115287"/>
                  </a:ext>
                </a:extLst>
              </a:tr>
              <a:tr h="370840">
                <a:tc>
                  <a:txBody>
                    <a:bodyPr/>
                    <a:lstStyle/>
                    <a:p>
                      <a:r>
                        <a:rPr lang="en-US" dirty="0" err="1"/>
                        <a:t>df.loc</a:t>
                      </a:r>
                      <a:r>
                        <a:rPr lang="en-US" dirty="0"/>
                        <a:t>[date1:date2]</a:t>
                      </a:r>
                    </a:p>
                  </a:txBody>
                  <a:tcPr/>
                </a:tc>
                <a:tc>
                  <a:txBody>
                    <a:bodyPr/>
                    <a:lstStyle/>
                    <a:p>
                      <a:r>
                        <a:rPr lang="en-US" dirty="0"/>
                        <a:t>Slicing a date range</a:t>
                      </a:r>
                    </a:p>
                  </a:txBody>
                  <a:tcPr/>
                </a:tc>
                <a:extLst>
                  <a:ext uri="{0D108BD9-81ED-4DB2-BD59-A6C34878D82A}">
                    <a16:rowId xmlns:a16="http://schemas.microsoft.com/office/drawing/2014/main" val="2816526288"/>
                  </a:ext>
                </a:extLst>
              </a:tr>
            </a:tbl>
          </a:graphicData>
        </a:graphic>
      </p:graphicFrame>
      <p:pic>
        <p:nvPicPr>
          <p:cNvPr id="5" name="Picture 4" descr="A screenshot of a computer program&#10;&#10;AI-generated content may be incorrect.">
            <a:extLst>
              <a:ext uri="{FF2B5EF4-FFF2-40B4-BE49-F238E27FC236}">
                <a16:creationId xmlns:a16="http://schemas.microsoft.com/office/drawing/2014/main" id="{50D1F790-CD64-9986-3F6A-C0FFED6DB766}"/>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974771" y="1674681"/>
            <a:ext cx="4425632" cy="1479252"/>
          </a:xfrm>
          <a:prstGeom prst="rect">
            <a:avLst/>
          </a:prstGeom>
        </p:spPr>
      </p:pic>
      <p:pic>
        <p:nvPicPr>
          <p:cNvPr id="6" name="Picture 5" descr="A screenshot of a computer screen&#10;&#10;AI-generated content may be incorrect.">
            <a:extLst>
              <a:ext uri="{FF2B5EF4-FFF2-40B4-BE49-F238E27FC236}">
                <a16:creationId xmlns:a16="http://schemas.microsoft.com/office/drawing/2014/main" id="{9FEABBC7-F01B-29FB-364B-F109440DA9D6}"/>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974771" y="3357453"/>
            <a:ext cx="5914453" cy="1594648"/>
          </a:xfrm>
          <a:prstGeom prst="rect">
            <a:avLst/>
          </a:prstGeom>
          <a:effectLst>
            <a:outerShdw blurRad="50800" dist="38100" dir="5400000" algn="t" rotWithShape="0">
              <a:prstClr val="black">
                <a:alpha val="40000"/>
              </a:prstClr>
            </a:outerShdw>
          </a:effectLst>
        </p:spPr>
      </p:pic>
      <p:pic>
        <p:nvPicPr>
          <p:cNvPr id="8" name="TimeSeriesSlicing">
            <a:hlinkClick r:id="" action="ppaction://media"/>
            <a:extLst>
              <a:ext uri="{FF2B5EF4-FFF2-40B4-BE49-F238E27FC236}">
                <a16:creationId xmlns:a16="http://schemas.microsoft.com/office/drawing/2014/main" id="{05811E5A-F638-B0A8-F11B-ADC35722012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715857" y="124690"/>
            <a:ext cx="347663" cy="347663"/>
          </a:xfrm>
          <a:prstGeom prst="rect">
            <a:avLst/>
          </a:prstGeom>
        </p:spPr>
      </p:pic>
    </p:spTree>
    <p:extLst>
      <p:ext uri="{BB962C8B-B14F-4D97-AF65-F5344CB8AC3E}">
        <p14:creationId xmlns:p14="http://schemas.microsoft.com/office/powerpoint/2010/main" val="1685911186"/>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679" fill="hold"/>
                                        <p:tgtEl>
                                          <p:spTgt spid="8"/>
                                        </p:tgtEl>
                                      </p:cBhvr>
                                    </p:cmd>
                                  </p:childTnLst>
                                </p:cTn>
                              </p:par>
                              <p:par>
                                <p:cTn id="7" presetID="10" presetClass="entr" presetSubtype="0" fill="hold" nodeType="withEffect">
                                  <p:stCondLst>
                                    <p:cond delay="100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2000"/>
                                        <p:tgtEl>
                                          <p:spTgt spid="6"/>
                                        </p:tgtEl>
                                      </p:cBhvr>
                                    </p:animEffect>
                                  </p:childTnLst>
                                </p:cTn>
                              </p:par>
                              <p:par>
                                <p:cTn id="10" presetID="22" presetClass="entr" presetSubtype="1" fill="hold" nodeType="withEffect">
                                  <p:stCondLst>
                                    <p:cond delay="500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31000"/>
                                        <p:tgtEl>
                                          <p:spTgt spid="5"/>
                                        </p:tgtEl>
                                      </p:cBhvr>
                                    </p:animEffect>
                                  </p:childTnLst>
                                </p:cTn>
                              </p:par>
                              <p:par>
                                <p:cTn id="13" presetID="22" presetClass="entr" presetSubtype="8" fill="hold" nodeType="withEffect">
                                  <p:stCondLst>
                                    <p:cond delay="2400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10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6"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p:spPr>
        <p:txBody>
          <a:bodyPr spcFirstLastPara="1" wrap="square" lIns="91425" tIns="91425" rIns="91425" bIns="91425" anchor="ctr" anchorCtr="0"/>
          <a:lstStyle/>
          <a:p>
            <a:r>
              <a:rPr lang="en-US">
                <a:effectLst>
                  <a:outerShdw blurRad="50800" dist="38100" dir="5400000" algn="t" rotWithShape="0">
                    <a:prstClr val="black">
                      <a:alpha val="40000"/>
                    </a:prstClr>
                  </a:outerShdw>
                </a:effectLst>
                <a:latin typeface="Eras Bold ITC" panose="020B0907030504020204" pitchFamily="34" charset="0"/>
              </a:rPr>
              <a:t>Agenda</a:t>
            </a:r>
          </a:p>
        </p:txBody>
      </p:sp>
      <p:sp>
        <p:nvSpPr>
          <p:cNvPr id="3" name="Text Placeholder 2"/>
          <p:cNvSpPr>
            <a:spLocks noGrp="1"/>
          </p:cNvSpPr>
          <p:nvPr>
            <p:ph type="body" idx="1"/>
          </p:nvPr>
        </p:nvSpPr>
        <p:spPr>
          <a:xfrm>
            <a:off x="814275" y="1327350"/>
            <a:ext cx="5803613" cy="2899210"/>
          </a:xfrm>
        </p:spPr>
        <p:txBody>
          <a:bodyPr/>
          <a:lstStyle/>
          <a:p>
            <a:r>
              <a:rPr lang="en-US" sz="2400" dirty="0">
                <a:latin typeface="Eras Medium ITC"/>
              </a:rPr>
              <a:t>Project Introduction</a:t>
            </a:r>
          </a:p>
          <a:p>
            <a:r>
              <a:rPr lang="en-US" sz="2400" dirty="0">
                <a:latin typeface="Eras Medium ITC"/>
              </a:rPr>
              <a:t>Core Pandas Concepts</a:t>
            </a:r>
          </a:p>
          <a:p>
            <a:r>
              <a:rPr lang="en-US" sz="2400" dirty="0">
                <a:latin typeface="Eras Medium ITC"/>
              </a:rPr>
              <a:t>Pose Data I/O &amp; Preprocessing</a:t>
            </a:r>
          </a:p>
          <a:p>
            <a:r>
              <a:rPr lang="en-US" sz="2400" dirty="0">
                <a:latin typeface="Eras Medium ITC"/>
              </a:rPr>
              <a:t>Feature Engineering &amp; Labeling</a:t>
            </a:r>
          </a:p>
          <a:p>
            <a:r>
              <a:rPr lang="en-US" sz="2400" dirty="0">
                <a:latin typeface="Eras Medium ITC"/>
              </a:rPr>
              <a:t>Visualizing Movements</a:t>
            </a:r>
          </a:p>
          <a:p>
            <a:r>
              <a:rPr lang="en-US" sz="2400" dirty="0">
                <a:latin typeface="Eras Medium ITC"/>
              </a:rPr>
              <a:t>Pandas as ML Foundation</a:t>
            </a:r>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latin typeface="Eras Light ITC" panose="020B0402030504020804" pitchFamily="34" charset="0"/>
              </a:rPr>
              <a:t>2</a:t>
            </a:fld>
            <a:endParaRPr lang="en">
              <a:latin typeface="Eras Light ITC" panose="020B0402030504020804" pitchFamily="34" charset="0"/>
            </a:endParaRPr>
          </a:p>
        </p:txBody>
      </p:sp>
      <p:pic>
        <p:nvPicPr>
          <p:cNvPr id="6" name="Agenda">
            <a:hlinkClick r:id="" action="ppaction://media"/>
            <a:extLst>
              <a:ext uri="{FF2B5EF4-FFF2-40B4-BE49-F238E27FC236}">
                <a16:creationId xmlns:a16="http://schemas.microsoft.com/office/drawing/2014/main" id="{489B0B7B-6B2A-8034-4ED9-6E87E487D42B}"/>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618400" y="44912"/>
            <a:ext cx="347663" cy="347663"/>
          </a:xfrm>
          <a:prstGeom prst="rect">
            <a:avLst/>
          </a:prstGeom>
        </p:spPr>
      </p:pic>
    </p:spTree>
    <p:custDataLst>
      <p:tags r:id="rId1"/>
    </p:custDataLst>
    <p:extLst>
      <p:ext uri="{BB962C8B-B14F-4D97-AF65-F5344CB8AC3E}">
        <p14:creationId xmlns:p14="http://schemas.microsoft.com/office/powerpoint/2010/main" val="2425647436"/>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3368" fill="hold"/>
                                        <p:tgtEl>
                                          <p:spTgt spid="6"/>
                                        </p:tgtEl>
                                      </p:cBhvr>
                                    </p:cmd>
                                  </p:childTnLst>
                                </p:cTn>
                              </p:par>
                              <p:par>
                                <p:cTn id="7" presetID="22" presetClass="entr" presetSubtype="1"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animEffect transition="in" filter="wipe(up)">
                                      <p:cBhvr>
                                        <p:cTn id="9" dur="3000"/>
                                        <p:tgtEl>
                                          <p:spTgt spid="3">
                                            <p:txEl>
                                              <p:pRg st="0" end="0"/>
                                            </p:txEl>
                                          </p:spTgt>
                                        </p:tgtEl>
                                      </p:cBhvr>
                                    </p:animEffect>
                                  </p:childTnLst>
                                </p:cTn>
                              </p:par>
                              <p:par>
                                <p:cTn id="10" presetID="22" presetClass="entr" presetSubtype="1" fill="hold" grpId="0" nodeType="withEffect">
                                  <p:stCondLst>
                                    <p:cond delay="300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up)">
                                      <p:cBhvr>
                                        <p:cTn id="12" dur="3000"/>
                                        <p:tgtEl>
                                          <p:spTgt spid="3">
                                            <p:txEl>
                                              <p:pRg st="1" end="1"/>
                                            </p:txEl>
                                          </p:spTgt>
                                        </p:tgtEl>
                                      </p:cBhvr>
                                    </p:animEffect>
                                  </p:childTnLst>
                                </p:cTn>
                              </p:par>
                              <p:par>
                                <p:cTn id="13" presetID="22" presetClass="entr" presetSubtype="1" fill="hold" grpId="0" nodeType="withEffect">
                                  <p:stCondLst>
                                    <p:cond delay="600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up)">
                                      <p:cBhvr>
                                        <p:cTn id="15" dur="3000"/>
                                        <p:tgtEl>
                                          <p:spTgt spid="3">
                                            <p:txEl>
                                              <p:pRg st="2" end="2"/>
                                            </p:txEl>
                                          </p:spTgt>
                                        </p:tgtEl>
                                      </p:cBhvr>
                                    </p:animEffect>
                                  </p:childTnLst>
                                </p:cTn>
                              </p:par>
                              <p:par>
                                <p:cTn id="16" presetID="22" presetClass="entr" presetSubtype="1" fill="hold" grpId="0" nodeType="withEffect">
                                  <p:stCondLst>
                                    <p:cond delay="900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wipe(up)">
                                      <p:cBhvr>
                                        <p:cTn id="18" dur="3000"/>
                                        <p:tgtEl>
                                          <p:spTgt spid="3">
                                            <p:txEl>
                                              <p:pRg st="3" end="3"/>
                                            </p:txEl>
                                          </p:spTgt>
                                        </p:tgtEl>
                                      </p:cBhvr>
                                    </p:animEffect>
                                  </p:childTnLst>
                                </p:cTn>
                              </p:par>
                              <p:par>
                                <p:cTn id="19" presetID="22" presetClass="entr" presetSubtype="1" fill="hold" grpId="0" nodeType="withEffect">
                                  <p:stCondLst>
                                    <p:cond delay="1200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wipe(up)">
                                      <p:cBhvr>
                                        <p:cTn id="21" dur="3000"/>
                                        <p:tgtEl>
                                          <p:spTgt spid="3">
                                            <p:txEl>
                                              <p:pRg st="4" end="4"/>
                                            </p:txEl>
                                          </p:spTgt>
                                        </p:tgtEl>
                                      </p:cBhvr>
                                    </p:animEffect>
                                  </p:childTnLst>
                                </p:cTn>
                              </p:par>
                              <p:par>
                                <p:cTn id="22" presetID="22" presetClass="entr" presetSubtype="1" fill="hold" grpId="0" nodeType="withEffect">
                                  <p:stCondLst>
                                    <p:cond delay="1500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wipe(up)">
                                      <p:cBhvr>
                                        <p:cTn id="24" dur="3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5" fill="hold" display="0">
                  <p:stCondLst>
                    <p:cond delay="indefinite"/>
                  </p:stCondLst>
                  <p:endCondLst>
                    <p:cond evt="onStopAudio" delay="0">
                      <p:tgtEl>
                        <p:sldTgt/>
                      </p:tgtEl>
                    </p:cond>
                  </p:endCondLst>
                </p:cTn>
                <p:tgtEl>
                  <p:spTgt spid="6"/>
                </p:tgtEl>
              </p:cMediaNode>
            </p:audio>
          </p:childTnLst>
        </p:cTn>
      </p:par>
    </p:tnLst>
    <p:bldLst>
      <p:bldP spid="3"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45AF4F-411C-BB71-B993-54647E4D0E62}"/>
              </a:ext>
            </a:extLst>
          </p:cNvPr>
          <p:cNvSpPr>
            <a:spLocks noGrp="1"/>
          </p:cNvSpPr>
          <p:nvPr>
            <p:ph type="ctrTitle"/>
          </p:nvPr>
        </p:nvSpPr>
        <p:spPr/>
        <p:txBody>
          <a:bodyPr/>
          <a:lstStyle/>
          <a:p>
            <a:r>
              <a:rPr lang="en-US" dirty="0"/>
              <a:t>Tutorial</a:t>
            </a:r>
          </a:p>
        </p:txBody>
      </p:sp>
      <p:pic>
        <p:nvPicPr>
          <p:cNvPr id="3" name="Tutorial">
            <a:hlinkClick r:id="" action="ppaction://media"/>
            <a:extLst>
              <a:ext uri="{FF2B5EF4-FFF2-40B4-BE49-F238E27FC236}">
                <a16:creationId xmlns:a16="http://schemas.microsoft.com/office/drawing/2014/main" id="{73399A85-A3C9-21B6-AD7E-71E19C6BF19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96337" y="49710"/>
            <a:ext cx="347663" cy="347663"/>
          </a:xfrm>
          <a:prstGeom prst="rect">
            <a:avLst/>
          </a:prstGeom>
        </p:spPr>
      </p:pic>
    </p:spTree>
    <p:extLst>
      <p:ext uri="{BB962C8B-B14F-4D97-AF65-F5344CB8AC3E}">
        <p14:creationId xmlns:p14="http://schemas.microsoft.com/office/powerpoint/2010/main" val="613681276"/>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454" fill="hold"/>
                                        <p:tgtEl>
                                          <p:spTgt spid="3"/>
                                        </p:tgtEl>
                                      </p:cBhvr>
                                    </p:cmd>
                                  </p:childTnLst>
                                </p:cTn>
                              </p:par>
                              <p:par>
                                <p:cTn id="7" presetID="22" presetClass="entr" presetSubtype="8"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wipe(left)">
                                      <p:cBhvr>
                                        <p:cTn id="9" dur="5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3"/>
                </p:tgtEl>
              </p:cMediaNode>
            </p:audio>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547EB-FCCD-579C-CFC5-7E045451243E}"/>
              </a:ext>
            </a:extLst>
          </p:cNvPr>
          <p:cNvSpPr>
            <a:spLocks noGrp="1"/>
          </p:cNvSpPr>
          <p:nvPr>
            <p:ph type="title"/>
          </p:nvPr>
        </p:nvSpPr>
        <p:spPr/>
        <p:txBody>
          <a:bodyPr/>
          <a:lstStyle/>
          <a:p>
            <a:r>
              <a:rPr lang="en-US" dirty="0"/>
              <a:t>Objective</a:t>
            </a:r>
          </a:p>
        </p:txBody>
      </p:sp>
      <p:sp>
        <p:nvSpPr>
          <p:cNvPr id="4" name="Slide Number Placeholder 3">
            <a:extLst>
              <a:ext uri="{FF2B5EF4-FFF2-40B4-BE49-F238E27FC236}">
                <a16:creationId xmlns:a16="http://schemas.microsoft.com/office/drawing/2014/main" id="{2B3D9C66-F30F-0981-E2CE-25B5A53B277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21</a:t>
            </a:fld>
            <a:endParaRPr lang="en"/>
          </a:p>
        </p:txBody>
      </p:sp>
      <p:pic>
        <p:nvPicPr>
          <p:cNvPr id="5" name="Picture 4">
            <a:extLst>
              <a:ext uri="{FF2B5EF4-FFF2-40B4-BE49-F238E27FC236}">
                <a16:creationId xmlns:a16="http://schemas.microsoft.com/office/drawing/2014/main" id="{1201B933-0F24-139B-1F50-EEF7BE75343F}"/>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2871134" y="1416723"/>
            <a:ext cx="2605315" cy="3724641"/>
          </a:xfrm>
          <a:prstGeom prst="rect">
            <a:avLst/>
          </a:prstGeom>
        </p:spPr>
      </p:pic>
      <p:pic>
        <p:nvPicPr>
          <p:cNvPr id="6" name="Picture 5">
            <a:extLst>
              <a:ext uri="{FF2B5EF4-FFF2-40B4-BE49-F238E27FC236}">
                <a16:creationId xmlns:a16="http://schemas.microsoft.com/office/drawing/2014/main" id="{7140ADFD-2BC9-B04C-2BCD-A0EAD5C6464D}"/>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919237" y="1416723"/>
            <a:ext cx="1696963" cy="2799490"/>
          </a:xfrm>
          <a:prstGeom prst="rect">
            <a:avLst/>
          </a:prstGeom>
        </p:spPr>
      </p:pic>
      <p:pic>
        <p:nvPicPr>
          <p:cNvPr id="3" name="Objective">
            <a:hlinkClick r:id="" action="ppaction://media"/>
            <a:extLst>
              <a:ext uri="{FF2B5EF4-FFF2-40B4-BE49-F238E27FC236}">
                <a16:creationId xmlns:a16="http://schemas.microsoft.com/office/drawing/2014/main" id="{0F55ABD4-84CB-9199-2AC5-3D2ADC76855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771697" y="47966"/>
            <a:ext cx="347663" cy="347663"/>
          </a:xfrm>
          <a:prstGeom prst="rect">
            <a:avLst/>
          </a:prstGeom>
        </p:spPr>
      </p:pic>
      <p:pic>
        <p:nvPicPr>
          <p:cNvPr id="9" name="Picture 8">
            <a:extLst>
              <a:ext uri="{FF2B5EF4-FFF2-40B4-BE49-F238E27FC236}">
                <a16:creationId xmlns:a16="http://schemas.microsoft.com/office/drawing/2014/main" id="{1A1D68AF-D56B-A612-7743-62DA0FF9F3AF}"/>
              </a:ext>
            </a:extLst>
          </p:cNvPr>
          <p:cNvPicPr>
            <a:picLocks noChangeAspect="1"/>
          </p:cNvPicPr>
          <p:nvPr/>
        </p:nvPicPr>
        <p:blipFill>
          <a:blip r:embed="rId8"/>
          <a:stretch>
            <a:fillRect/>
          </a:stretch>
        </p:blipFill>
        <p:spPr>
          <a:xfrm>
            <a:off x="5731382" y="1416723"/>
            <a:ext cx="1696963" cy="2807924"/>
          </a:xfrm>
          <a:prstGeom prst="rect">
            <a:avLst/>
          </a:prstGeom>
        </p:spPr>
      </p:pic>
    </p:spTree>
    <p:extLst>
      <p:ext uri="{BB962C8B-B14F-4D97-AF65-F5344CB8AC3E}">
        <p14:creationId xmlns:p14="http://schemas.microsoft.com/office/powerpoint/2010/main" val="2560529401"/>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713" fill="hold"/>
                                        <p:tgtEl>
                                          <p:spTgt spid="3"/>
                                        </p:tgtEl>
                                      </p:cBhvr>
                                    </p:cmd>
                                  </p:childTnLst>
                                </p:cTn>
                              </p:par>
                              <p:par>
                                <p:cTn id="7" presetID="22" presetClass="entr" presetSubtype="8" fill="hold" nodeType="withEffect">
                                  <p:stCondLst>
                                    <p:cond delay="4000"/>
                                  </p:stCondLst>
                                  <p:childTnLst>
                                    <p:set>
                                      <p:cBhvr>
                                        <p:cTn id="8" dur="1" fill="hold">
                                          <p:stCondLst>
                                            <p:cond delay="0"/>
                                          </p:stCondLst>
                                        </p:cTn>
                                        <p:tgtEl>
                                          <p:spTgt spid="6"/>
                                        </p:tgtEl>
                                        <p:attrNameLst>
                                          <p:attrName>style.visibility</p:attrName>
                                        </p:attrNameLst>
                                      </p:cBhvr>
                                      <p:to>
                                        <p:strVal val="visible"/>
                                      </p:to>
                                    </p:set>
                                    <p:animEffect transition="in" filter="wipe(left)">
                                      <p:cBhvr>
                                        <p:cTn id="9" dur="3000"/>
                                        <p:tgtEl>
                                          <p:spTgt spid="6"/>
                                        </p:tgtEl>
                                      </p:cBhvr>
                                    </p:animEffect>
                                  </p:childTnLst>
                                </p:cTn>
                              </p:par>
                              <p:par>
                                <p:cTn id="10" presetID="22" presetClass="entr" presetSubtype="8" fill="hold" nodeType="withEffect">
                                  <p:stCondLst>
                                    <p:cond delay="1000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0"/>
                                        <p:tgtEl>
                                          <p:spTgt spid="5"/>
                                        </p:tgtEl>
                                      </p:cBhvr>
                                    </p:animEffect>
                                  </p:childTnLst>
                                </p:cTn>
                              </p:par>
                              <p:par>
                                <p:cTn id="13" presetID="22" presetClass="entr" presetSubtype="8" fill="hold" nodeType="withEffect">
                                  <p:stCondLst>
                                    <p:cond delay="1500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3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6"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4421A1-B6A8-0276-9126-A68604539E4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8EE46A7-EF47-9023-DCEF-AB70DC956D2B}"/>
              </a:ext>
            </a:extLst>
          </p:cNvPr>
          <p:cNvSpPr>
            <a:spLocks noGrp="1"/>
          </p:cNvSpPr>
          <p:nvPr>
            <p:ph type="title"/>
          </p:nvPr>
        </p:nvSpPr>
        <p:spPr>
          <a:noFill/>
          <a:ln>
            <a:noFill/>
          </a:ln>
        </p:spPr>
        <p:txBody>
          <a:bodyPr spcFirstLastPara="1" wrap="square" lIns="91425" tIns="91425" rIns="91425" bIns="91425" anchor="ctr" anchorCtr="0"/>
          <a:lstStyle/>
          <a:p>
            <a:r>
              <a:rPr lang="en-US">
                <a:effectLst>
                  <a:outerShdw blurRad="50800" dist="38100" dir="5400000" algn="t" rotWithShape="0">
                    <a:prstClr val="black">
                      <a:alpha val="40000"/>
                    </a:prstClr>
                  </a:outerShdw>
                </a:effectLst>
                <a:latin typeface="Eras Bold ITC" panose="020B0907030504020204" pitchFamily="34" charset="0"/>
              </a:rPr>
              <a:t>Summary of Workflow</a:t>
            </a:r>
          </a:p>
        </p:txBody>
      </p:sp>
      <p:sp>
        <p:nvSpPr>
          <p:cNvPr id="4" name="Slide Number Placeholder 3">
            <a:extLst>
              <a:ext uri="{FF2B5EF4-FFF2-40B4-BE49-F238E27FC236}">
                <a16:creationId xmlns:a16="http://schemas.microsoft.com/office/drawing/2014/main" id="{B7A4E2C3-0990-B423-D819-678BBCE0361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latin typeface="Eras Light ITC" panose="020B0402030504020804" pitchFamily="34" charset="0"/>
              </a:rPr>
              <a:t>22</a:t>
            </a:fld>
            <a:endParaRPr lang="en">
              <a:latin typeface="Eras Light ITC" panose="020B0402030504020804" pitchFamily="34" charset="0"/>
            </a:endParaRPr>
          </a:p>
        </p:txBody>
      </p:sp>
      <p:graphicFrame>
        <p:nvGraphicFramePr>
          <p:cNvPr id="3" name="Diagram 2">
            <a:extLst>
              <a:ext uri="{FF2B5EF4-FFF2-40B4-BE49-F238E27FC236}">
                <a16:creationId xmlns:a16="http://schemas.microsoft.com/office/drawing/2014/main" id="{20780D8E-76F3-F3D3-1B35-C6984CC88F1F}"/>
              </a:ext>
            </a:extLst>
          </p:cNvPr>
          <p:cNvGraphicFramePr/>
          <p:nvPr>
            <p:extLst>
              <p:ext uri="{D42A27DB-BD31-4B8C-83A1-F6EECF244321}">
                <p14:modId xmlns:p14="http://schemas.microsoft.com/office/powerpoint/2010/main" val="1747958775"/>
              </p:ext>
            </p:extLst>
          </p:nvPr>
        </p:nvGraphicFramePr>
        <p:xfrm>
          <a:off x="38600" y="15097"/>
          <a:ext cx="9105400" cy="511330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5" name="Workflow">
            <a:hlinkClick r:id="" action="ppaction://media"/>
            <a:extLst>
              <a:ext uri="{FF2B5EF4-FFF2-40B4-BE49-F238E27FC236}">
                <a16:creationId xmlns:a16="http://schemas.microsoft.com/office/drawing/2014/main" id="{6651C06B-F562-3AA6-4E7A-13DF9239C31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796337" y="15097"/>
            <a:ext cx="347663" cy="347663"/>
          </a:xfrm>
          <a:prstGeom prst="rect">
            <a:avLst/>
          </a:prstGeom>
        </p:spPr>
      </p:pic>
    </p:spTree>
    <p:extLst>
      <p:ext uri="{BB962C8B-B14F-4D97-AF65-F5344CB8AC3E}">
        <p14:creationId xmlns:p14="http://schemas.microsoft.com/office/powerpoint/2010/main" val="2665639565"/>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547" fill="hold"/>
                                        <p:tgtEl>
                                          <p:spTgt spid="5"/>
                                        </p:tgtEl>
                                      </p:cBhvr>
                                    </p:cmd>
                                  </p:childTnLst>
                                </p:cTn>
                              </p:par>
                              <p:par>
                                <p:cTn id="7" presetID="22" presetClass="entr" presetSubtype="8" fill="hold" grpId="0" nodeType="withEffect">
                                  <p:stCondLst>
                                    <p:cond delay="1000"/>
                                  </p:stCondLst>
                                  <p:childTnLst>
                                    <p:set>
                                      <p:cBhvr>
                                        <p:cTn id="8" dur="1" fill="hold">
                                          <p:stCondLst>
                                            <p:cond delay="0"/>
                                          </p:stCondLst>
                                        </p:cTn>
                                        <p:tgtEl>
                                          <p:spTgt spid="3">
                                            <p:graphicEl>
                                              <a:dgm id="{CC69D822-EDCD-447D-AD47-E7432F6ED8CE}"/>
                                            </p:graphicEl>
                                          </p:spTgt>
                                        </p:tgtEl>
                                        <p:attrNameLst>
                                          <p:attrName>style.visibility</p:attrName>
                                        </p:attrNameLst>
                                      </p:cBhvr>
                                      <p:to>
                                        <p:strVal val="visible"/>
                                      </p:to>
                                    </p:set>
                                    <p:animEffect transition="in" filter="wipe(left)">
                                      <p:cBhvr>
                                        <p:cTn id="9" dur="3000"/>
                                        <p:tgtEl>
                                          <p:spTgt spid="3">
                                            <p:graphicEl>
                                              <a:dgm id="{CC69D822-EDCD-447D-AD47-E7432F6ED8CE}"/>
                                            </p:graphicEl>
                                          </p:spTgt>
                                        </p:tgtEl>
                                      </p:cBhvr>
                                    </p:animEffect>
                                  </p:childTnLst>
                                </p:cTn>
                              </p:par>
                              <p:par>
                                <p:cTn id="10" presetID="22" presetClass="entr" presetSubtype="8" fill="hold" grpId="0" nodeType="withEffect">
                                  <p:stCondLst>
                                    <p:cond delay="8000"/>
                                  </p:stCondLst>
                                  <p:childTnLst>
                                    <p:set>
                                      <p:cBhvr>
                                        <p:cTn id="11" dur="1" fill="hold">
                                          <p:stCondLst>
                                            <p:cond delay="0"/>
                                          </p:stCondLst>
                                        </p:cTn>
                                        <p:tgtEl>
                                          <p:spTgt spid="3">
                                            <p:graphicEl>
                                              <a:dgm id="{AF9F8B2D-6C36-4A02-B7C6-FDCE3DEC4A8D}"/>
                                            </p:graphicEl>
                                          </p:spTgt>
                                        </p:tgtEl>
                                        <p:attrNameLst>
                                          <p:attrName>style.visibility</p:attrName>
                                        </p:attrNameLst>
                                      </p:cBhvr>
                                      <p:to>
                                        <p:strVal val="visible"/>
                                      </p:to>
                                    </p:set>
                                    <p:animEffect transition="in" filter="wipe(left)">
                                      <p:cBhvr>
                                        <p:cTn id="12" dur="3000"/>
                                        <p:tgtEl>
                                          <p:spTgt spid="3">
                                            <p:graphicEl>
                                              <a:dgm id="{AF9F8B2D-6C36-4A02-B7C6-FDCE3DEC4A8D}"/>
                                            </p:graphicEl>
                                          </p:spTgt>
                                        </p:tgtEl>
                                      </p:cBhvr>
                                    </p:animEffect>
                                  </p:childTnLst>
                                </p:cTn>
                              </p:par>
                              <p:par>
                                <p:cTn id="13" presetID="22" presetClass="entr" presetSubtype="8" fill="hold" grpId="0" nodeType="withEffect">
                                  <p:stCondLst>
                                    <p:cond delay="13000"/>
                                  </p:stCondLst>
                                  <p:childTnLst>
                                    <p:set>
                                      <p:cBhvr>
                                        <p:cTn id="14" dur="1" fill="hold">
                                          <p:stCondLst>
                                            <p:cond delay="0"/>
                                          </p:stCondLst>
                                        </p:cTn>
                                        <p:tgtEl>
                                          <p:spTgt spid="3">
                                            <p:graphicEl>
                                              <a:dgm id="{54983997-67F0-4C46-AC30-1EB28BF92103}"/>
                                            </p:graphicEl>
                                          </p:spTgt>
                                        </p:tgtEl>
                                        <p:attrNameLst>
                                          <p:attrName>style.visibility</p:attrName>
                                        </p:attrNameLst>
                                      </p:cBhvr>
                                      <p:to>
                                        <p:strVal val="visible"/>
                                      </p:to>
                                    </p:set>
                                    <p:animEffect transition="in" filter="wipe(left)">
                                      <p:cBhvr>
                                        <p:cTn id="15" dur="3000"/>
                                        <p:tgtEl>
                                          <p:spTgt spid="3">
                                            <p:graphicEl>
                                              <a:dgm id="{54983997-67F0-4C46-AC30-1EB28BF92103}"/>
                                            </p:graphicEl>
                                          </p:spTgt>
                                        </p:tgtEl>
                                      </p:cBhvr>
                                    </p:animEffect>
                                  </p:childTnLst>
                                </p:cTn>
                              </p:par>
                              <p:par>
                                <p:cTn id="16" presetID="22" presetClass="entr" presetSubtype="8" fill="hold" grpId="0" nodeType="withEffect">
                                  <p:stCondLst>
                                    <p:cond delay="17000"/>
                                  </p:stCondLst>
                                  <p:childTnLst>
                                    <p:set>
                                      <p:cBhvr>
                                        <p:cTn id="17" dur="1" fill="hold">
                                          <p:stCondLst>
                                            <p:cond delay="0"/>
                                          </p:stCondLst>
                                        </p:cTn>
                                        <p:tgtEl>
                                          <p:spTgt spid="3">
                                            <p:graphicEl>
                                              <a:dgm id="{AF0C1718-DA18-4738-A420-251BD39463B6}"/>
                                            </p:graphicEl>
                                          </p:spTgt>
                                        </p:tgtEl>
                                        <p:attrNameLst>
                                          <p:attrName>style.visibility</p:attrName>
                                        </p:attrNameLst>
                                      </p:cBhvr>
                                      <p:to>
                                        <p:strVal val="visible"/>
                                      </p:to>
                                    </p:set>
                                    <p:animEffect transition="in" filter="wipe(left)">
                                      <p:cBhvr>
                                        <p:cTn id="18" dur="3000"/>
                                        <p:tgtEl>
                                          <p:spTgt spid="3">
                                            <p:graphicEl>
                                              <a:dgm id="{AF0C1718-DA18-4738-A420-251BD39463B6}"/>
                                            </p:graphicEl>
                                          </p:spTgt>
                                        </p:tgtEl>
                                      </p:cBhvr>
                                    </p:animEffect>
                                  </p:childTnLst>
                                </p:cTn>
                              </p:par>
                              <p:par>
                                <p:cTn id="19" presetID="22" presetClass="entr" presetSubtype="8" fill="hold" grpId="0" nodeType="withEffect">
                                  <p:stCondLst>
                                    <p:cond delay="25000"/>
                                  </p:stCondLst>
                                  <p:childTnLst>
                                    <p:set>
                                      <p:cBhvr>
                                        <p:cTn id="20" dur="1" fill="hold">
                                          <p:stCondLst>
                                            <p:cond delay="0"/>
                                          </p:stCondLst>
                                        </p:cTn>
                                        <p:tgtEl>
                                          <p:spTgt spid="3">
                                            <p:graphicEl>
                                              <a:dgm id="{31E17B5F-68B4-4E98-9143-7F86FC18914F}"/>
                                            </p:graphicEl>
                                          </p:spTgt>
                                        </p:tgtEl>
                                        <p:attrNameLst>
                                          <p:attrName>style.visibility</p:attrName>
                                        </p:attrNameLst>
                                      </p:cBhvr>
                                      <p:to>
                                        <p:strVal val="visible"/>
                                      </p:to>
                                    </p:set>
                                    <p:animEffect transition="in" filter="wipe(left)">
                                      <p:cBhvr>
                                        <p:cTn id="21" dur="3000"/>
                                        <p:tgtEl>
                                          <p:spTgt spid="3">
                                            <p:graphicEl>
                                              <a:dgm id="{31E17B5F-68B4-4E98-9143-7F86FC18914F}"/>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2" fill="hold" display="0">
                  <p:stCondLst>
                    <p:cond delay="indefinite"/>
                  </p:stCondLst>
                  <p:endCondLst>
                    <p:cond evt="onStopAudio" delay="0">
                      <p:tgtEl>
                        <p:sldTgt/>
                      </p:tgtEl>
                    </p:cond>
                  </p:endCondLst>
                </p:cTn>
                <p:tgtEl>
                  <p:spTgt spid="5"/>
                </p:tgtEl>
              </p:cMediaNode>
            </p:audio>
          </p:childTnLst>
        </p:cTn>
      </p:par>
    </p:tnLst>
    <p:bldLst>
      <p:bldGraphic spid="3" grpId="0" uiExpand="1">
        <p:bldSub>
          <a:bldDgm bld="lvlOne"/>
        </p:bldSub>
      </p:bldGraphic>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8B1F53-F8C0-EE5C-B76B-8A95D9A2FEF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8949114-FA03-6C60-F32A-3AD71C523E21}"/>
              </a:ext>
            </a:extLst>
          </p:cNvPr>
          <p:cNvSpPr>
            <a:spLocks noGrp="1"/>
          </p:cNvSpPr>
          <p:nvPr>
            <p:ph type="title"/>
          </p:nvPr>
        </p:nvSpPr>
        <p:spPr>
          <a:noFill/>
          <a:ln>
            <a:noFill/>
          </a:ln>
        </p:spPr>
        <p:txBody>
          <a:bodyPr spcFirstLastPara="1" wrap="square" lIns="91425" tIns="91425" rIns="91425" bIns="91425" anchor="ctr" anchorCtr="0"/>
          <a:lstStyle/>
          <a:p>
            <a:r>
              <a:rPr lang="en-US">
                <a:effectLst>
                  <a:outerShdw blurRad="50800" dist="38100" dir="5400000" algn="t" rotWithShape="0">
                    <a:prstClr val="black">
                      <a:alpha val="40000"/>
                    </a:prstClr>
                  </a:outerShdw>
                </a:effectLst>
                <a:latin typeface="Eras Bold ITC" panose="020B0907030504020204" pitchFamily="34" charset="0"/>
              </a:rPr>
              <a:t>Demo</a:t>
            </a:r>
          </a:p>
        </p:txBody>
      </p:sp>
      <p:sp>
        <p:nvSpPr>
          <p:cNvPr id="4" name="Slide Number Placeholder 3">
            <a:extLst>
              <a:ext uri="{FF2B5EF4-FFF2-40B4-BE49-F238E27FC236}">
                <a16:creationId xmlns:a16="http://schemas.microsoft.com/office/drawing/2014/main" id="{A4B0A4A6-544E-9E33-1F5A-2FDCCCF05DC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latin typeface="Eras Light ITC" panose="020B0402030504020804" pitchFamily="34" charset="0"/>
              </a:rPr>
              <a:t>23</a:t>
            </a:fld>
            <a:endParaRPr lang="en">
              <a:latin typeface="Eras Light ITC" panose="020B0402030504020804" pitchFamily="34" charset="0"/>
            </a:endParaRPr>
          </a:p>
        </p:txBody>
      </p:sp>
      <p:pic>
        <p:nvPicPr>
          <p:cNvPr id="3" name="2025-05-02 15-20-17">
            <a:hlinkClick r:id="" action="ppaction://media"/>
            <a:extLst>
              <a:ext uri="{FF2B5EF4-FFF2-40B4-BE49-F238E27FC236}">
                <a16:creationId xmlns:a16="http://schemas.microsoft.com/office/drawing/2014/main" id="{740D16C0-E79B-E953-90DE-F149094E8ED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32541" y="1253124"/>
            <a:ext cx="6324601" cy="3477725"/>
          </a:xfrm>
          <a:prstGeom prst="roundRect">
            <a:avLst>
              <a:gd name="adj" fmla="val 5299"/>
            </a:avLst>
          </a:prstGeom>
          <a:ln>
            <a:noFill/>
          </a:ln>
          <a:effectLst/>
          <a:scene3d>
            <a:camera prst="orthographicFront"/>
            <a:lightRig rig="balanced" dir="t"/>
          </a:scene3d>
          <a:sp3d prstMaterial="plastic">
            <a:bevelT/>
            <a:contourClr>
              <a:srgbClr val="FFFFFF"/>
            </a:contourClr>
          </a:sp3d>
        </p:spPr>
      </p:pic>
    </p:spTree>
    <p:extLst>
      <p:ext uri="{BB962C8B-B14F-4D97-AF65-F5344CB8AC3E}">
        <p14:creationId xmlns:p14="http://schemas.microsoft.com/office/powerpoint/2010/main" val="3697010489"/>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0283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3"/>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BF8C94-A372-CDA9-427B-808D0E5154B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E340C11-1514-127D-AB18-1B9D90CF958A}"/>
              </a:ext>
            </a:extLst>
          </p:cNvPr>
          <p:cNvSpPr>
            <a:spLocks noGrp="1"/>
          </p:cNvSpPr>
          <p:nvPr>
            <p:ph type="title"/>
          </p:nvPr>
        </p:nvSpPr>
        <p:spPr>
          <a:xfrm>
            <a:off x="814275" y="392575"/>
            <a:ext cx="6264102" cy="766200"/>
          </a:xfrm>
          <a:noFill/>
          <a:ln>
            <a:noFill/>
          </a:ln>
        </p:spPr>
        <p:txBody>
          <a:bodyPr spcFirstLastPara="1" wrap="square" lIns="91425" tIns="91425" rIns="91425" bIns="91425" anchor="ctr" anchorCtr="0"/>
          <a:lstStyle/>
          <a:p>
            <a:r>
              <a:rPr lang="en-US">
                <a:effectLst>
                  <a:outerShdw blurRad="50800" dist="38100" dir="5400000" algn="t" rotWithShape="0">
                    <a:prstClr val="black">
                      <a:alpha val="40000"/>
                    </a:prstClr>
                  </a:outerShdw>
                </a:effectLst>
                <a:latin typeface="Eras Bold ITC" panose="020B0907030504020204" pitchFamily="34" charset="0"/>
              </a:rPr>
              <a:t>Applications</a:t>
            </a:r>
          </a:p>
        </p:txBody>
      </p:sp>
      <p:sp>
        <p:nvSpPr>
          <p:cNvPr id="4" name="Slide Number Placeholder 3">
            <a:extLst>
              <a:ext uri="{FF2B5EF4-FFF2-40B4-BE49-F238E27FC236}">
                <a16:creationId xmlns:a16="http://schemas.microsoft.com/office/drawing/2014/main" id="{1A3E7159-4ADF-98DF-D320-4FBF12FCB84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latin typeface="Eras Light ITC" panose="020B0402030504020804" pitchFamily="34" charset="0"/>
              </a:rPr>
              <a:t>24</a:t>
            </a:fld>
            <a:endParaRPr lang="en">
              <a:latin typeface="Eras Light ITC" panose="020B0402030504020804" pitchFamily="34" charset="0"/>
            </a:endParaRPr>
          </a:p>
        </p:txBody>
      </p:sp>
      <p:sp>
        <p:nvSpPr>
          <p:cNvPr id="6" name="TextBox 5">
            <a:extLst>
              <a:ext uri="{FF2B5EF4-FFF2-40B4-BE49-F238E27FC236}">
                <a16:creationId xmlns:a16="http://schemas.microsoft.com/office/drawing/2014/main" id="{C5F84350-B782-1CAB-2116-8BE985B9DD10}"/>
              </a:ext>
            </a:extLst>
          </p:cNvPr>
          <p:cNvSpPr txBox="1"/>
          <p:nvPr/>
        </p:nvSpPr>
        <p:spPr>
          <a:xfrm>
            <a:off x="920196" y="1347906"/>
            <a:ext cx="5988604" cy="38472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Wingdings"/>
              <a:buChar char="§"/>
            </a:pPr>
            <a:r>
              <a:rPr lang="en-US" sz="2400" dirty="0">
                <a:solidFill>
                  <a:srgbClr val="263248"/>
                </a:solidFill>
                <a:latin typeface="Eras Medium ITC"/>
              </a:rPr>
              <a:t>Games with Movement Input</a:t>
            </a:r>
            <a:endParaRPr lang="en-US" sz="2400" dirty="0"/>
          </a:p>
          <a:p>
            <a:pPr marL="800100" lvl="1" indent="-342900">
              <a:buFont typeface="Courier New"/>
              <a:buChar char="o"/>
            </a:pPr>
            <a:r>
              <a:rPr lang="en-US" sz="2000" dirty="0">
                <a:solidFill>
                  <a:srgbClr val="263248"/>
                </a:solidFill>
                <a:latin typeface="Eras Medium ITC"/>
              </a:rPr>
              <a:t>Dance Games (e.g., Let's Dance)</a:t>
            </a:r>
          </a:p>
          <a:p>
            <a:pPr marL="800100" lvl="1" indent="-342900">
              <a:buFont typeface="Courier New"/>
              <a:buChar char="o"/>
            </a:pPr>
            <a:r>
              <a:rPr lang="en-US" sz="2000" dirty="0">
                <a:solidFill>
                  <a:srgbClr val="263248"/>
                </a:solidFill>
                <a:latin typeface="Eras Medium ITC"/>
              </a:rPr>
              <a:t>Fitness Games (e.g., Shape Up)</a:t>
            </a:r>
          </a:p>
          <a:p>
            <a:pPr marL="342900" indent="-342900">
              <a:buFont typeface="Wingdings"/>
              <a:buChar char="§"/>
            </a:pPr>
            <a:r>
              <a:rPr lang="en-US" sz="2400" dirty="0">
                <a:solidFill>
                  <a:srgbClr val="263248"/>
                </a:solidFill>
                <a:latin typeface="Eras Medium ITC"/>
              </a:rPr>
              <a:t>Automated Choreography Recording</a:t>
            </a:r>
          </a:p>
          <a:p>
            <a:pPr marL="800100" lvl="1" indent="-342900">
              <a:buFont typeface="Courier New"/>
              <a:buChar char="o"/>
            </a:pPr>
            <a:r>
              <a:rPr lang="en-US" sz="2000" dirty="0">
                <a:solidFill>
                  <a:srgbClr val="263248"/>
                </a:solidFill>
                <a:latin typeface="Eras Medium ITC"/>
              </a:rPr>
              <a:t>Dance</a:t>
            </a:r>
          </a:p>
          <a:p>
            <a:pPr marL="800100" lvl="1" indent="-342900">
              <a:buFont typeface="Courier New"/>
              <a:buChar char="o"/>
            </a:pPr>
            <a:r>
              <a:rPr lang="en-US" sz="2000" dirty="0">
                <a:solidFill>
                  <a:srgbClr val="263248"/>
                </a:solidFill>
                <a:latin typeface="Eras Medium ITC"/>
              </a:rPr>
              <a:t>Fights/Stunts</a:t>
            </a:r>
          </a:p>
          <a:p>
            <a:pPr marL="800100" lvl="1" indent="-342900">
              <a:buFont typeface="Courier New"/>
              <a:buChar char="o"/>
            </a:pPr>
            <a:r>
              <a:rPr lang="en-US" sz="2000" dirty="0">
                <a:solidFill>
                  <a:srgbClr val="263248"/>
                </a:solidFill>
                <a:latin typeface="Eras Medium ITC"/>
              </a:rPr>
              <a:t>Theatrical &amp; Film Blocking</a:t>
            </a:r>
          </a:p>
          <a:p>
            <a:pPr marL="342900" indent="-342900">
              <a:buFont typeface="Wingdings"/>
              <a:buChar char="§"/>
            </a:pPr>
            <a:r>
              <a:rPr lang="en-US" sz="2400" dirty="0">
                <a:solidFill>
                  <a:srgbClr val="263248"/>
                </a:solidFill>
                <a:latin typeface="Eras Medium ITC"/>
              </a:rPr>
              <a:t>Choreography Instruction</a:t>
            </a:r>
          </a:p>
          <a:p>
            <a:pPr marL="342900" indent="-342900">
              <a:buFont typeface="Wingdings"/>
              <a:buChar char="§"/>
            </a:pPr>
            <a:r>
              <a:rPr lang="en-US" sz="2400" dirty="0">
                <a:solidFill>
                  <a:srgbClr val="263248"/>
                </a:solidFill>
                <a:latin typeface="Eras Medium ITC"/>
              </a:rPr>
              <a:t>Robotics</a:t>
            </a:r>
          </a:p>
          <a:p>
            <a:pPr marL="342900" indent="-342900">
              <a:buFont typeface="Wingdings"/>
              <a:buChar char="§"/>
            </a:pPr>
            <a:r>
              <a:rPr lang="en-US" sz="2400" dirty="0">
                <a:solidFill>
                  <a:srgbClr val="263248"/>
                </a:solidFill>
                <a:latin typeface="Eras Medium ITC"/>
              </a:rPr>
              <a:t>Physical Therapy</a:t>
            </a:r>
          </a:p>
          <a:p>
            <a:pPr marL="342900" indent="-342900">
              <a:buFont typeface="Wingdings"/>
              <a:buChar char="§"/>
            </a:pPr>
            <a:r>
              <a:rPr lang="en-US" sz="2400" dirty="0">
                <a:solidFill>
                  <a:srgbClr val="263248"/>
                </a:solidFill>
                <a:latin typeface="Eras Medium ITC"/>
              </a:rPr>
              <a:t>Athletic Analytics</a:t>
            </a:r>
            <a:endParaRPr lang="en-US" sz="2000" dirty="0">
              <a:solidFill>
                <a:srgbClr val="263248"/>
              </a:solidFill>
              <a:latin typeface="Eras Medium ITC"/>
            </a:endParaRPr>
          </a:p>
        </p:txBody>
      </p:sp>
      <p:pic>
        <p:nvPicPr>
          <p:cNvPr id="3" name="Applications">
            <a:hlinkClick r:id="" action="ppaction://media"/>
            <a:extLst>
              <a:ext uri="{FF2B5EF4-FFF2-40B4-BE49-F238E27FC236}">
                <a16:creationId xmlns:a16="http://schemas.microsoft.com/office/drawing/2014/main" id="{B8E1CA60-7397-A882-A7D3-E8B47BAF0F4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57737" y="44912"/>
            <a:ext cx="347663" cy="347663"/>
          </a:xfrm>
          <a:prstGeom prst="rect">
            <a:avLst/>
          </a:prstGeom>
        </p:spPr>
      </p:pic>
    </p:spTree>
    <p:extLst>
      <p:ext uri="{BB962C8B-B14F-4D97-AF65-F5344CB8AC3E}">
        <p14:creationId xmlns:p14="http://schemas.microsoft.com/office/powerpoint/2010/main" val="3214450972"/>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568" fill="hold"/>
                                        <p:tgtEl>
                                          <p:spTgt spid="3"/>
                                        </p:tgtEl>
                                      </p:cBhvr>
                                    </p:cmd>
                                  </p:childTnLst>
                                </p:cTn>
                              </p:par>
                              <p:par>
                                <p:cTn id="7" presetID="22" presetClass="entr" presetSubtype="1" fill="hold" grpId="0" nodeType="withEffect">
                                  <p:stCondLst>
                                    <p:cond delay="1000"/>
                                  </p:stCondLst>
                                  <p:childTnLst>
                                    <p:set>
                                      <p:cBhvr>
                                        <p:cTn id="8" dur="1" fill="hold">
                                          <p:stCondLst>
                                            <p:cond delay="0"/>
                                          </p:stCondLst>
                                        </p:cTn>
                                        <p:tgtEl>
                                          <p:spTgt spid="6"/>
                                        </p:tgtEl>
                                        <p:attrNameLst>
                                          <p:attrName>style.visibility</p:attrName>
                                        </p:attrNameLst>
                                      </p:cBhvr>
                                      <p:to>
                                        <p:strVal val="visible"/>
                                      </p:to>
                                    </p:set>
                                    <p:animEffect transition="in" filter="wipe(up)">
                                      <p:cBhvr>
                                        <p:cTn id="9" dur="34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3"/>
                </p:tgtEl>
              </p:cMediaNode>
            </p:audio>
          </p:childTnLst>
        </p:cTn>
      </p:par>
    </p:tnLst>
    <p:bldLst>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F1108-45A7-051E-878F-E1308575DDA0}"/>
              </a:ext>
            </a:extLst>
          </p:cNvPr>
          <p:cNvSpPr>
            <a:spLocks noGrp="1"/>
          </p:cNvSpPr>
          <p:nvPr>
            <p:ph type="title"/>
          </p:nvPr>
        </p:nvSpPr>
        <p:spPr/>
        <p:txBody>
          <a:bodyPr/>
          <a:lstStyle/>
          <a:p>
            <a:r>
              <a:rPr lang="en-US"/>
              <a:t>Thank you!</a:t>
            </a:r>
          </a:p>
        </p:txBody>
      </p:sp>
      <p:sp>
        <p:nvSpPr>
          <p:cNvPr id="4" name="Slide Number Placeholder 3">
            <a:extLst>
              <a:ext uri="{FF2B5EF4-FFF2-40B4-BE49-F238E27FC236}">
                <a16:creationId xmlns:a16="http://schemas.microsoft.com/office/drawing/2014/main" id="{159CD204-205D-9D0B-2F3E-1CE08A8A59F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25</a:t>
            </a:fld>
            <a:endParaRPr lang="en"/>
          </a:p>
        </p:txBody>
      </p:sp>
      <p:sp>
        <p:nvSpPr>
          <p:cNvPr id="10" name="TextBox 9">
            <a:extLst>
              <a:ext uri="{FF2B5EF4-FFF2-40B4-BE49-F238E27FC236}">
                <a16:creationId xmlns:a16="http://schemas.microsoft.com/office/drawing/2014/main" id="{73BADE99-3B06-EA26-CEB2-9FCF461D0F7C}"/>
              </a:ext>
            </a:extLst>
          </p:cNvPr>
          <p:cNvSpPr txBox="1"/>
          <p:nvPr/>
        </p:nvSpPr>
        <p:spPr>
          <a:xfrm>
            <a:off x="5772718" y="3729455"/>
            <a:ext cx="1463040" cy="523220"/>
          </a:xfrm>
          <a:prstGeom prst="rect">
            <a:avLst/>
          </a:prstGeom>
          <a:noFill/>
        </p:spPr>
        <p:txBody>
          <a:bodyPr wrap="square">
            <a:spAutoFit/>
          </a:bodyPr>
          <a:lstStyle/>
          <a:p>
            <a:pPr marL="76200" indent="0" algn="ctr">
              <a:buNone/>
            </a:pPr>
            <a:r>
              <a:rPr lang="en-US" sz="1400" dirty="0">
                <a:solidFill>
                  <a:schemeClr val="tx1"/>
                </a:solidFill>
                <a:latin typeface="Eras Medium ITC" panose="020B0602030504020804" pitchFamily="34" charset="0"/>
              </a:rPr>
              <a:t>Verónica Elze</a:t>
            </a:r>
          </a:p>
          <a:p>
            <a:pPr marL="76200" indent="0" algn="ctr">
              <a:buNone/>
            </a:pPr>
            <a:r>
              <a:rPr lang="en-US" sz="1400" dirty="0">
                <a:solidFill>
                  <a:schemeClr val="tx1"/>
                </a:solidFill>
                <a:latin typeface="Eras Medium ITC" panose="020B0602030504020804" pitchFamily="34" charset="0"/>
              </a:rPr>
              <a:t>MS of AI</a:t>
            </a:r>
          </a:p>
        </p:txBody>
      </p:sp>
      <p:pic>
        <p:nvPicPr>
          <p:cNvPr id="11" name="Picture 10" descr="A person with glasses smiling&#10;&#10;Description automatically generated">
            <a:extLst>
              <a:ext uri="{FF2B5EF4-FFF2-40B4-BE49-F238E27FC236}">
                <a16:creationId xmlns:a16="http://schemas.microsoft.com/office/drawing/2014/main" id="{31DAABD6-F8D8-0535-A734-9E8E9346BC0C}"/>
              </a:ext>
            </a:extLst>
          </p:cNvPr>
          <p:cNvPicPr>
            <a:picLocks/>
          </p:cNvPicPr>
          <p:nvPr/>
        </p:nvPicPr>
        <p:blipFill>
          <a:blip r:embed="rId5" cstate="screen">
            <a:extLst>
              <a:ext uri="{28A0092B-C50C-407E-A947-70E740481C1C}">
                <a14:useLocalDpi xmlns:a14="http://schemas.microsoft.com/office/drawing/2010/main"/>
              </a:ext>
            </a:extLst>
          </a:blip>
          <a:srcRect/>
          <a:stretch/>
        </p:blipFill>
        <p:spPr>
          <a:xfrm>
            <a:off x="6098853" y="2714741"/>
            <a:ext cx="914400" cy="914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6" name="TextBox 15">
            <a:extLst>
              <a:ext uri="{FF2B5EF4-FFF2-40B4-BE49-F238E27FC236}">
                <a16:creationId xmlns:a16="http://schemas.microsoft.com/office/drawing/2014/main" id="{10F44381-0CCB-4F4B-4CD4-94746350CE1A}"/>
              </a:ext>
            </a:extLst>
          </p:cNvPr>
          <p:cNvSpPr txBox="1"/>
          <p:nvPr/>
        </p:nvSpPr>
        <p:spPr>
          <a:xfrm>
            <a:off x="7605433" y="3729455"/>
            <a:ext cx="1463040" cy="523220"/>
          </a:xfrm>
          <a:prstGeom prst="rect">
            <a:avLst/>
          </a:prstGeom>
          <a:noFill/>
        </p:spPr>
        <p:txBody>
          <a:bodyPr wrap="square" lIns="91440" tIns="45720" rIns="91440" bIns="45720" anchor="t">
            <a:spAutoFit/>
          </a:bodyPr>
          <a:lstStyle/>
          <a:p>
            <a:pPr marL="76200" algn="ctr"/>
            <a:r>
              <a:rPr lang="en-US" dirty="0">
                <a:solidFill>
                  <a:schemeClr val="tx1"/>
                </a:solidFill>
                <a:latin typeface="Eras Medium ITC"/>
              </a:rPr>
              <a:t>Hiromi Cota</a:t>
            </a:r>
            <a:endParaRPr lang="en-US" sz="1400" dirty="0">
              <a:solidFill>
                <a:schemeClr val="tx1"/>
              </a:solidFill>
              <a:latin typeface="Eras Medium ITC" panose="020B0602030504020804" pitchFamily="34" charset="0"/>
            </a:endParaRPr>
          </a:p>
          <a:p>
            <a:pPr marL="76200" algn="ctr"/>
            <a:r>
              <a:rPr lang="en-US" sz="1400" dirty="0">
                <a:solidFill>
                  <a:schemeClr val="tx1"/>
                </a:solidFill>
                <a:latin typeface="Eras Medium ITC"/>
              </a:rPr>
              <a:t>MS </a:t>
            </a:r>
            <a:r>
              <a:rPr lang="en-US" dirty="0">
                <a:solidFill>
                  <a:schemeClr val="tx1"/>
                </a:solidFill>
                <a:latin typeface="Eras Medium ITC"/>
              </a:rPr>
              <a:t>of AI</a:t>
            </a:r>
            <a:endParaRPr lang="en-US" sz="1400" dirty="0">
              <a:solidFill>
                <a:schemeClr val="tx1"/>
              </a:solidFill>
              <a:latin typeface="Eras Medium ITC"/>
            </a:endParaRPr>
          </a:p>
        </p:txBody>
      </p:sp>
      <p:sp>
        <p:nvSpPr>
          <p:cNvPr id="5" name="TextBox 4">
            <a:extLst>
              <a:ext uri="{FF2B5EF4-FFF2-40B4-BE49-F238E27FC236}">
                <a16:creationId xmlns:a16="http://schemas.microsoft.com/office/drawing/2014/main" id="{B7E2147C-2EC2-2BA0-AAD3-19C551A6F232}"/>
              </a:ext>
            </a:extLst>
          </p:cNvPr>
          <p:cNvSpPr txBox="1"/>
          <p:nvPr/>
        </p:nvSpPr>
        <p:spPr>
          <a:xfrm>
            <a:off x="6677686" y="2272049"/>
            <a:ext cx="1463040" cy="523220"/>
          </a:xfrm>
          <a:prstGeom prst="rect">
            <a:avLst/>
          </a:prstGeom>
          <a:noFill/>
        </p:spPr>
        <p:txBody>
          <a:bodyPr wrap="square">
            <a:spAutoFit/>
          </a:bodyPr>
          <a:lstStyle/>
          <a:p>
            <a:pPr marL="76200" indent="0" algn="ctr">
              <a:buNone/>
            </a:pPr>
            <a:r>
              <a:rPr lang="en-US" sz="1400" dirty="0" err="1">
                <a:solidFill>
                  <a:schemeClr val="tx1"/>
                </a:solidFill>
                <a:latin typeface="Eras Medium ITC" panose="020B0602030504020804" pitchFamily="34" charset="0"/>
              </a:rPr>
              <a:t>Ixius</a:t>
            </a:r>
            <a:r>
              <a:rPr lang="en-US" sz="1400" dirty="0">
                <a:solidFill>
                  <a:schemeClr val="tx1"/>
                </a:solidFill>
                <a:latin typeface="Eras Medium ITC" panose="020B0602030504020804" pitchFamily="34" charset="0"/>
              </a:rPr>
              <a:t> Procopios</a:t>
            </a:r>
          </a:p>
          <a:p>
            <a:pPr marL="76200" indent="0" algn="ctr">
              <a:buNone/>
            </a:pPr>
            <a:r>
              <a:rPr lang="en-US" sz="1400" dirty="0">
                <a:solidFill>
                  <a:schemeClr val="tx1"/>
                </a:solidFill>
                <a:latin typeface="Eras Medium ITC" panose="020B0602030504020804" pitchFamily="34" charset="0"/>
              </a:rPr>
              <a:t>MS in CS</a:t>
            </a:r>
          </a:p>
        </p:txBody>
      </p:sp>
      <p:pic>
        <p:nvPicPr>
          <p:cNvPr id="6" name="Picture 5">
            <a:extLst>
              <a:ext uri="{FF2B5EF4-FFF2-40B4-BE49-F238E27FC236}">
                <a16:creationId xmlns:a16="http://schemas.microsoft.com/office/drawing/2014/main" id="{AD1CD258-2B6A-59A9-F606-C8E87DB73EB4}"/>
              </a:ext>
            </a:extLst>
          </p:cNvPr>
          <p:cNvPicPr>
            <a:picLocks/>
          </p:cNvPicPr>
          <p:nvPr/>
        </p:nvPicPr>
        <p:blipFill>
          <a:blip r:embed="rId6" cstate="screen">
            <a:extLst>
              <a:ext uri="{28A0092B-C50C-407E-A947-70E740481C1C}">
                <a14:useLocalDpi xmlns:a14="http://schemas.microsoft.com/office/drawing/2010/main"/>
              </a:ext>
            </a:extLst>
          </a:blip>
          <a:stretch>
            <a:fillRect/>
          </a:stretch>
        </p:blipFill>
        <p:spPr>
          <a:xfrm>
            <a:off x="7912409" y="2714741"/>
            <a:ext cx="914400" cy="914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descr="A person with short hair wearing glasses and a blue jacket&#10;&#10;AI-generated content may be incorrect.">
            <a:extLst>
              <a:ext uri="{FF2B5EF4-FFF2-40B4-BE49-F238E27FC236}">
                <a16:creationId xmlns:a16="http://schemas.microsoft.com/office/drawing/2014/main" id="{EFD5374C-D1AA-B137-C8D5-A79C4259C348}"/>
              </a:ext>
            </a:extLst>
          </p:cNvPr>
          <p:cNvPicPr>
            <a:picLocks/>
          </p:cNvPicPr>
          <p:nvPr/>
        </p:nvPicPr>
        <p:blipFill>
          <a:blip r:embed="rId7" cstate="screen">
            <a:extLst>
              <a:ext uri="{BEBA8EAE-BF5A-486C-A8C5-ECC9F3942E4B}">
                <a14:imgProps xmlns:a14="http://schemas.microsoft.com/office/drawing/2010/main">
                  <a14:imgLayer r:embed="rId8">
                    <a14:imgEffect>
                      <a14:colorTemperature colorTemp="8800"/>
                    </a14:imgEffect>
                  </a14:imgLayer>
                </a14:imgProps>
              </a:ext>
              <a:ext uri="{28A0092B-C50C-407E-A947-70E740481C1C}">
                <a14:useLocalDpi xmlns:a14="http://schemas.microsoft.com/office/drawing/2010/main"/>
              </a:ext>
            </a:extLst>
          </a:blip>
          <a:stretch>
            <a:fillRect/>
          </a:stretch>
        </p:blipFill>
        <p:spPr>
          <a:xfrm>
            <a:off x="6982775" y="1323355"/>
            <a:ext cx="914400" cy="914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descr="A person dancing with a robot&#10;&#10;AI-generated content may be incorrect.">
            <a:extLst>
              <a:ext uri="{FF2B5EF4-FFF2-40B4-BE49-F238E27FC236}">
                <a16:creationId xmlns:a16="http://schemas.microsoft.com/office/drawing/2014/main" id="{52FD1EDB-1373-9DAC-497B-C4A3E1C4BB48}"/>
              </a:ext>
            </a:extLst>
          </p:cNvPr>
          <p:cNvPicPr>
            <a:picLocks noChangeAspect="1"/>
          </p:cNvPicPr>
          <p:nvPr/>
        </p:nvPicPr>
        <p:blipFill>
          <a:blip r:embed="rId9"/>
          <a:stretch>
            <a:fillRect/>
          </a:stretch>
        </p:blipFill>
        <p:spPr>
          <a:xfrm>
            <a:off x="1595489" y="1330956"/>
            <a:ext cx="3813048" cy="3813048"/>
          </a:xfrm>
          <a:prstGeom prst="rect">
            <a:avLst/>
          </a:prstGeom>
        </p:spPr>
      </p:pic>
      <p:pic>
        <p:nvPicPr>
          <p:cNvPr id="3" name="ThankYou">
            <a:hlinkClick r:id="" action="ppaction://media"/>
            <a:extLst>
              <a:ext uri="{FF2B5EF4-FFF2-40B4-BE49-F238E27FC236}">
                <a16:creationId xmlns:a16="http://schemas.microsoft.com/office/drawing/2014/main" id="{CC45BB73-B55B-A7B5-29FC-5E1041E10B4F}"/>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796337" y="0"/>
            <a:ext cx="347663" cy="347663"/>
          </a:xfrm>
          <a:prstGeom prst="rect">
            <a:avLst/>
          </a:prstGeom>
        </p:spPr>
      </p:pic>
    </p:spTree>
    <p:extLst>
      <p:ext uri="{BB962C8B-B14F-4D97-AF65-F5344CB8AC3E}">
        <p14:creationId xmlns:p14="http://schemas.microsoft.com/office/powerpoint/2010/main" val="1224978362"/>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55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6EB91C-0755-107D-F8BD-43C24B17E63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7E07070-EF5A-6BF5-EA02-A36241A5116C}"/>
              </a:ext>
            </a:extLst>
          </p:cNvPr>
          <p:cNvSpPr>
            <a:spLocks noGrp="1"/>
          </p:cNvSpPr>
          <p:nvPr>
            <p:ph type="title"/>
          </p:nvPr>
        </p:nvSpPr>
        <p:spPr>
          <a:noFill/>
          <a:ln>
            <a:noFill/>
          </a:ln>
        </p:spPr>
        <p:txBody>
          <a:bodyPr spcFirstLastPara="1" wrap="square" lIns="91425" tIns="91425" rIns="91425" bIns="91425" anchor="ctr" anchorCtr="0"/>
          <a:lstStyle/>
          <a:p>
            <a:r>
              <a:rPr lang="en-US">
                <a:effectLst>
                  <a:outerShdw blurRad="50800" dist="38100" dir="5400000" algn="t" rotWithShape="0">
                    <a:prstClr val="black">
                      <a:alpha val="40000"/>
                    </a:prstClr>
                  </a:outerShdw>
                </a:effectLst>
                <a:latin typeface="Eras Bold ITC" panose="020B0907030504020204" pitchFamily="34" charset="0"/>
              </a:rPr>
              <a:t>References</a:t>
            </a:r>
          </a:p>
        </p:txBody>
      </p:sp>
      <p:sp>
        <p:nvSpPr>
          <p:cNvPr id="4" name="Slide Number Placeholder 3">
            <a:extLst>
              <a:ext uri="{FF2B5EF4-FFF2-40B4-BE49-F238E27FC236}">
                <a16:creationId xmlns:a16="http://schemas.microsoft.com/office/drawing/2014/main" id="{B0D6F068-5B75-807F-688E-42060110000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latin typeface="Eras Light ITC" panose="020B0402030504020804" pitchFamily="34" charset="0"/>
              </a:rPr>
              <a:t>26</a:t>
            </a:fld>
            <a:endParaRPr lang="en">
              <a:latin typeface="Eras Light ITC" panose="020B0402030504020804" pitchFamily="34" charset="0"/>
            </a:endParaRPr>
          </a:p>
        </p:txBody>
      </p:sp>
      <p:sp>
        <p:nvSpPr>
          <p:cNvPr id="3" name="TextBox 2">
            <a:extLst>
              <a:ext uri="{FF2B5EF4-FFF2-40B4-BE49-F238E27FC236}">
                <a16:creationId xmlns:a16="http://schemas.microsoft.com/office/drawing/2014/main" id="{C3051869-4B49-872B-2E38-FEC72A3705E4}"/>
              </a:ext>
            </a:extLst>
          </p:cNvPr>
          <p:cNvSpPr txBox="1"/>
          <p:nvPr/>
        </p:nvSpPr>
        <p:spPr>
          <a:xfrm>
            <a:off x="982486" y="1437530"/>
            <a:ext cx="7645399" cy="36471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err="1"/>
              <a:t>GeeksforGeeks</a:t>
            </a:r>
            <a:r>
              <a:rPr lang="en-US" sz="1100" dirty="0"/>
              <a:t>. (2025, January 20). ML | Overview of Data Cleaning.</a:t>
            </a:r>
            <a:br>
              <a:rPr lang="en-US" sz="1100" dirty="0"/>
            </a:br>
            <a:r>
              <a:rPr lang="en-US" sz="1000" dirty="0"/>
              <a:t> </a:t>
            </a:r>
            <a:r>
              <a:rPr lang="en-US" sz="1000" dirty="0">
                <a:hlinkClick r:id="rId5"/>
              </a:rPr>
              <a:t>https://www.geeksforgeeks.org/data-cleansing-introduction/</a:t>
            </a:r>
            <a:endParaRPr lang="en-US" sz="1000" dirty="0"/>
          </a:p>
          <a:p>
            <a:r>
              <a:rPr lang="en-US" sz="1100" dirty="0" err="1"/>
              <a:t>GeeksforGeeks</a:t>
            </a:r>
            <a:r>
              <a:rPr lang="en-US" sz="1100" dirty="0"/>
              <a:t>. (2023, December 21). What is Feature Engineering?</a:t>
            </a:r>
            <a:br>
              <a:rPr lang="en-US" sz="1050" dirty="0"/>
            </a:br>
            <a:r>
              <a:rPr lang="en-US" sz="1000" dirty="0"/>
              <a:t> </a:t>
            </a:r>
            <a:r>
              <a:rPr lang="en-US" sz="1000" dirty="0">
                <a:hlinkClick r:id="rId6"/>
              </a:rPr>
              <a:t>https://www.geeksforgeeks.org/what-is-feature-engineering/</a:t>
            </a:r>
            <a:endParaRPr lang="en-US" sz="1000" dirty="0"/>
          </a:p>
          <a:p>
            <a:r>
              <a:rPr lang="en-US" sz="1100" dirty="0" err="1"/>
              <a:t>GeeksforGeeks</a:t>
            </a:r>
            <a:r>
              <a:rPr lang="en-US" sz="1100" dirty="0"/>
              <a:t>. (2024, December 4). Indexing and Selecting Data with Pandas.</a:t>
            </a:r>
            <a:br>
              <a:rPr lang="en-US" sz="1050" dirty="0"/>
            </a:br>
            <a:r>
              <a:rPr lang="en-US" sz="1000" dirty="0"/>
              <a:t> </a:t>
            </a:r>
            <a:r>
              <a:rPr lang="en-US" sz="1000" dirty="0">
                <a:hlinkClick r:id="rId7"/>
              </a:rPr>
              <a:t>https://www.geeksforgeeks.org/indexing-and-selecting-data-with-pandas/</a:t>
            </a:r>
          </a:p>
          <a:p>
            <a:r>
              <a:rPr lang="en-US" sz="1100" dirty="0" err="1"/>
              <a:t>GeeksforGeeks</a:t>
            </a:r>
            <a:r>
              <a:rPr lang="en-US" sz="1100" dirty="0"/>
              <a:t>. (2024a, December 3). Pandas </a:t>
            </a:r>
            <a:r>
              <a:rPr lang="en-US" sz="1100" dirty="0" err="1"/>
              <a:t>dataframe.groupby</a:t>
            </a:r>
            <a:r>
              <a:rPr lang="en-US" sz="1100" dirty="0"/>
              <a:t>() Method.</a:t>
            </a:r>
            <a:br>
              <a:rPr lang="en-US" sz="1000" dirty="0"/>
            </a:br>
            <a:r>
              <a:rPr lang="en-US" sz="1000" dirty="0"/>
              <a:t> </a:t>
            </a:r>
            <a:r>
              <a:rPr lang="en-US" sz="1000" dirty="0">
                <a:hlinkClick r:id="rId8"/>
              </a:rPr>
              <a:t>https://www.geeksforgeeks.org/python-pandas-dataframe-groupby/#</a:t>
            </a:r>
            <a:endParaRPr lang="en-US" sz="1000" dirty="0"/>
          </a:p>
          <a:p>
            <a:r>
              <a:rPr lang="en-US" sz="1100" dirty="0" err="1"/>
              <a:t>GeeksforGeeks</a:t>
            </a:r>
            <a:r>
              <a:rPr lang="en-US" sz="1100" dirty="0"/>
              <a:t>. (2024a, July 22). Difference between Pandas VS NumPy.</a:t>
            </a:r>
            <a:br>
              <a:rPr lang="en-US" sz="1000" dirty="0"/>
            </a:br>
            <a:r>
              <a:rPr lang="en-US" sz="1000" dirty="0"/>
              <a:t> </a:t>
            </a:r>
            <a:r>
              <a:rPr lang="en-US" sz="1000" dirty="0">
                <a:hlinkClick r:id="rId9"/>
              </a:rPr>
              <a:t>https://www.geeksforgeeks.org/difference-between-pandas-vs-numpy/</a:t>
            </a:r>
          </a:p>
          <a:p>
            <a:r>
              <a:rPr lang="en-US" sz="1100" dirty="0" err="1"/>
              <a:t>GeeksforGeeks</a:t>
            </a:r>
            <a:r>
              <a:rPr lang="en-US" sz="1100" dirty="0"/>
              <a:t>. (2025a, January 17). Data Visualization with Pandas.</a:t>
            </a:r>
            <a:br>
              <a:rPr lang="en-US" sz="1000" dirty="0"/>
            </a:br>
            <a:r>
              <a:rPr lang="en-US" sz="1000" dirty="0"/>
              <a:t> </a:t>
            </a:r>
            <a:r>
              <a:rPr lang="en-US" sz="1000" dirty="0">
                <a:hlinkClick r:id="rId10"/>
              </a:rPr>
              <a:t>https://www.geeksforgeeks.org/pandas-built-in-data-visualization-ml/</a:t>
            </a:r>
          </a:p>
          <a:p>
            <a:r>
              <a:rPr lang="en-US" sz="1100" dirty="0"/>
              <a:t>IBM Technology. (2023, April 12). NumPy vs Pandas [Video].</a:t>
            </a:r>
            <a:br>
              <a:rPr lang="en-US" sz="1000" dirty="0"/>
            </a:br>
            <a:r>
              <a:rPr lang="en-US" sz="1000" dirty="0"/>
              <a:t> </a:t>
            </a:r>
            <a:r>
              <a:rPr lang="en-US" sz="1000" dirty="0">
                <a:hlinkClick r:id="rId11"/>
              </a:rPr>
              <a:t>https://www.youtube.com/watch?v=KHoEbRH46Zk</a:t>
            </a:r>
          </a:p>
          <a:p>
            <a:r>
              <a:rPr lang="en-US" sz="1100" dirty="0"/>
              <a:t>W3Schools. (n.d.). Matplotlib Plotting.</a:t>
            </a:r>
            <a:br>
              <a:rPr lang="en-US" sz="1050" dirty="0"/>
            </a:br>
            <a:r>
              <a:rPr lang="en-US" sz="1000" dirty="0"/>
              <a:t> </a:t>
            </a:r>
            <a:r>
              <a:rPr lang="en-US" sz="1000" dirty="0">
                <a:hlinkClick r:id="rId12"/>
              </a:rPr>
              <a:t>https://www.w3schools.com/python/matplotlib_plotting.asp</a:t>
            </a:r>
            <a:endParaRPr lang="en-US" sz="1000" dirty="0"/>
          </a:p>
          <a:p>
            <a:r>
              <a:rPr lang="en-US" sz="1100" dirty="0"/>
              <a:t>pandas documentation. (n.d.). Indexing and selecting data — pandas 2.2.3 documentation.</a:t>
            </a:r>
            <a:br>
              <a:rPr lang="en-US" sz="1050" dirty="0"/>
            </a:br>
            <a:r>
              <a:rPr lang="en-US" sz="1000" dirty="0"/>
              <a:t> </a:t>
            </a:r>
            <a:r>
              <a:rPr lang="en-US" sz="1000" dirty="0">
                <a:hlinkClick r:id="rId13"/>
              </a:rPr>
              <a:t>https://pandas.pydata.org/docs/user_guide/indexing.html</a:t>
            </a:r>
            <a:endParaRPr lang="en-US" sz="1000" dirty="0"/>
          </a:p>
          <a:p>
            <a:r>
              <a:rPr lang="en-US" sz="1100" dirty="0"/>
              <a:t>pandas documentation. (n.d.). How to handle time series data with ease — pandas 2.2.3 documentation.</a:t>
            </a:r>
            <a:br>
              <a:rPr lang="en-US" sz="1100" dirty="0"/>
            </a:br>
            <a:r>
              <a:rPr lang="en-US" sz="1000" dirty="0"/>
              <a:t> </a:t>
            </a:r>
            <a:r>
              <a:rPr lang="en-US" sz="1000" dirty="0">
                <a:hlinkClick r:id="rId14"/>
              </a:rPr>
              <a:t>https://pandas.pydata.org/docs/getting_started/intro_tutorials/09_timeseries.html</a:t>
            </a:r>
          </a:p>
          <a:p>
            <a:r>
              <a:rPr lang="en-US" sz="1100" dirty="0"/>
              <a:t>pandas documentation. (n.d.). Home — pandas 2.2.3 documentation.</a:t>
            </a:r>
            <a:br>
              <a:rPr lang="en-US" sz="1100" dirty="0"/>
            </a:br>
            <a:r>
              <a:rPr lang="en-US" sz="1000" dirty="0"/>
              <a:t> </a:t>
            </a:r>
            <a:r>
              <a:rPr lang="en-US" sz="1000" dirty="0">
                <a:hlinkClick r:id="rId15"/>
              </a:rPr>
              <a:t>https://pandas.pydata.org/docs/</a:t>
            </a:r>
            <a:endParaRPr lang="en-US" sz="1000" dirty="0"/>
          </a:p>
        </p:txBody>
      </p:sp>
      <p:pic>
        <p:nvPicPr>
          <p:cNvPr id="5" name="References">
            <a:hlinkClick r:id="" action="ppaction://media"/>
            <a:extLst>
              <a:ext uri="{FF2B5EF4-FFF2-40B4-BE49-F238E27FC236}">
                <a16:creationId xmlns:a16="http://schemas.microsoft.com/office/drawing/2014/main" id="{91BE4FA1-9096-47B5-454B-5875A9AEC58B}"/>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8757737" y="44912"/>
            <a:ext cx="347663" cy="347663"/>
          </a:xfrm>
          <a:prstGeom prst="rect">
            <a:avLst/>
          </a:prstGeom>
        </p:spPr>
      </p:pic>
    </p:spTree>
    <p:extLst>
      <p:ext uri="{BB962C8B-B14F-4D97-AF65-F5344CB8AC3E}">
        <p14:creationId xmlns:p14="http://schemas.microsoft.com/office/powerpoint/2010/main" val="2290212218"/>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15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p:spPr>
        <p:txBody>
          <a:bodyPr spcFirstLastPara="1" wrap="square" lIns="91425" tIns="91425" rIns="91425" bIns="91425" anchor="ctr" anchorCtr="0"/>
          <a:lstStyle/>
          <a:p>
            <a:r>
              <a:rPr lang="en-US" dirty="0">
                <a:effectLst>
                  <a:outerShdw blurRad="50800" dist="38100" dir="5400000" algn="t" rotWithShape="0">
                    <a:prstClr val="black">
                      <a:alpha val="40000"/>
                    </a:prstClr>
                  </a:outerShdw>
                </a:effectLst>
                <a:latin typeface="Eras Bold ITC" panose="020B0907030504020204" pitchFamily="34" charset="0"/>
              </a:rPr>
              <a:t>Overview &amp; Use Case</a:t>
            </a:r>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latin typeface="Eras Light ITC" panose="020B0402030504020804" pitchFamily="34" charset="0"/>
              </a:rPr>
              <a:t>3</a:t>
            </a:fld>
            <a:endParaRPr lang="en">
              <a:latin typeface="Eras Light ITC" panose="020B0402030504020804" pitchFamily="34" charset="0"/>
            </a:endParaRPr>
          </a:p>
        </p:txBody>
      </p:sp>
      <p:graphicFrame>
        <p:nvGraphicFramePr>
          <p:cNvPr id="3" name="Diagram 2">
            <a:extLst>
              <a:ext uri="{FF2B5EF4-FFF2-40B4-BE49-F238E27FC236}">
                <a16:creationId xmlns:a16="http://schemas.microsoft.com/office/drawing/2014/main" id="{C1ED5650-0E28-CC6F-FB3A-393C062CCE67}"/>
              </a:ext>
            </a:extLst>
          </p:cNvPr>
          <p:cNvGraphicFramePr/>
          <p:nvPr>
            <p:extLst>
              <p:ext uri="{D42A27DB-BD31-4B8C-83A1-F6EECF244321}">
                <p14:modId xmlns:p14="http://schemas.microsoft.com/office/powerpoint/2010/main" val="4235238667"/>
              </p:ext>
            </p:extLst>
          </p:nvPr>
        </p:nvGraphicFramePr>
        <p:xfrm>
          <a:off x="137792" y="1447487"/>
          <a:ext cx="7567701" cy="350461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5" name="Overview">
            <a:hlinkClick r:id="" action="ppaction://media"/>
            <a:extLst>
              <a:ext uri="{FF2B5EF4-FFF2-40B4-BE49-F238E27FC236}">
                <a16:creationId xmlns:a16="http://schemas.microsoft.com/office/drawing/2014/main" id="{2683EBAD-CE00-D1F8-E183-134651914497}"/>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594906" y="44912"/>
            <a:ext cx="347663" cy="347663"/>
          </a:xfrm>
          <a:prstGeom prst="rect">
            <a:avLst/>
          </a:prstGeom>
        </p:spPr>
      </p:pic>
      <p:pic>
        <p:nvPicPr>
          <p:cNvPr id="10" name="Overview">
            <a:hlinkClick r:id="" action="ppaction://media"/>
            <a:extLst>
              <a:ext uri="{FF2B5EF4-FFF2-40B4-BE49-F238E27FC236}">
                <a16:creationId xmlns:a16="http://schemas.microsoft.com/office/drawing/2014/main" id="{0059FB89-F27A-0ED6-2D84-54120BB8D682}"/>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8594906" y="730712"/>
            <a:ext cx="347663" cy="347663"/>
          </a:xfrm>
          <a:prstGeom prst="rect">
            <a:avLst/>
          </a:prstGeom>
        </p:spPr>
      </p:pic>
    </p:spTree>
    <p:extLst>
      <p:ext uri="{BB962C8B-B14F-4D97-AF65-F5344CB8AC3E}">
        <p14:creationId xmlns:p14="http://schemas.microsoft.com/office/powerpoint/2010/main" val="2850273634"/>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6666" fill="hold"/>
                                        <p:tgtEl>
                                          <p:spTgt spid="5"/>
                                        </p:tgtEl>
                                      </p:cBhvr>
                                    </p:cmd>
                                  </p:childTnLst>
                                </p:cTn>
                              </p:par>
                              <p:par>
                                <p:cTn id="7" presetID="22" presetClass="entr" presetSubtype="1" fill="hold" grpId="0" nodeType="withEffect">
                                  <p:stCondLst>
                                    <p:cond delay="2000"/>
                                  </p:stCondLst>
                                  <p:childTnLst>
                                    <p:set>
                                      <p:cBhvr>
                                        <p:cTn id="8" dur="1" fill="hold">
                                          <p:stCondLst>
                                            <p:cond delay="0"/>
                                          </p:stCondLst>
                                        </p:cTn>
                                        <p:tgtEl>
                                          <p:spTgt spid="3">
                                            <p:graphicEl>
                                              <a:dgm id="{1C40D2A6-C94E-4C78-B420-70BA96DC95CE}"/>
                                            </p:graphicEl>
                                          </p:spTgt>
                                        </p:tgtEl>
                                        <p:attrNameLst>
                                          <p:attrName>style.visibility</p:attrName>
                                        </p:attrNameLst>
                                      </p:cBhvr>
                                      <p:to>
                                        <p:strVal val="visible"/>
                                      </p:to>
                                    </p:set>
                                    <p:animEffect transition="in" filter="wipe(up)">
                                      <p:cBhvr>
                                        <p:cTn id="9" dur="4000"/>
                                        <p:tgtEl>
                                          <p:spTgt spid="3">
                                            <p:graphicEl>
                                              <a:dgm id="{1C40D2A6-C94E-4C78-B420-70BA96DC95CE}"/>
                                            </p:graphicEl>
                                          </p:spTgt>
                                        </p:tgtEl>
                                      </p:cBhvr>
                                    </p:animEffect>
                                  </p:childTnLst>
                                </p:cTn>
                              </p:par>
                              <p:par>
                                <p:cTn id="10" presetID="22" presetClass="entr" presetSubtype="8" fill="hold" grpId="0" nodeType="withEffect">
                                  <p:stCondLst>
                                    <p:cond delay="7000"/>
                                  </p:stCondLst>
                                  <p:childTnLst>
                                    <p:set>
                                      <p:cBhvr>
                                        <p:cTn id="11" dur="1" fill="hold">
                                          <p:stCondLst>
                                            <p:cond delay="0"/>
                                          </p:stCondLst>
                                        </p:cTn>
                                        <p:tgtEl>
                                          <p:spTgt spid="3">
                                            <p:graphicEl>
                                              <a:dgm id="{5898E4A4-CEF1-4BB8-9DC8-BB28B4D25B70}"/>
                                            </p:graphicEl>
                                          </p:spTgt>
                                        </p:tgtEl>
                                        <p:attrNameLst>
                                          <p:attrName>style.visibility</p:attrName>
                                        </p:attrNameLst>
                                      </p:cBhvr>
                                      <p:to>
                                        <p:strVal val="visible"/>
                                      </p:to>
                                    </p:set>
                                    <p:animEffect transition="in" filter="wipe(left)">
                                      <p:cBhvr>
                                        <p:cTn id="12" dur="5000"/>
                                        <p:tgtEl>
                                          <p:spTgt spid="3">
                                            <p:graphicEl>
                                              <a:dgm id="{5898E4A4-CEF1-4BB8-9DC8-BB28B4D25B70}"/>
                                            </p:graphicEl>
                                          </p:spTgt>
                                        </p:tgtEl>
                                      </p:cBhvr>
                                    </p:animEffect>
                                  </p:childTnLst>
                                </p:cTn>
                              </p:par>
                              <p:par>
                                <p:cTn id="13" presetID="22" presetClass="entr" presetSubtype="1" fill="hold" grpId="0" nodeType="withEffect">
                                  <p:stCondLst>
                                    <p:cond delay="15000"/>
                                  </p:stCondLst>
                                  <p:childTnLst>
                                    <p:set>
                                      <p:cBhvr>
                                        <p:cTn id="14" dur="1" fill="hold">
                                          <p:stCondLst>
                                            <p:cond delay="0"/>
                                          </p:stCondLst>
                                        </p:cTn>
                                        <p:tgtEl>
                                          <p:spTgt spid="3">
                                            <p:graphicEl>
                                              <a:dgm id="{746C2AF7-A51F-4DDE-8AAC-7A9CE7476B5C}"/>
                                            </p:graphicEl>
                                          </p:spTgt>
                                        </p:tgtEl>
                                        <p:attrNameLst>
                                          <p:attrName>style.visibility</p:attrName>
                                        </p:attrNameLst>
                                      </p:cBhvr>
                                      <p:to>
                                        <p:strVal val="visible"/>
                                      </p:to>
                                    </p:set>
                                    <p:animEffect transition="in" filter="wipe(up)">
                                      <p:cBhvr>
                                        <p:cTn id="15" dur="3000"/>
                                        <p:tgtEl>
                                          <p:spTgt spid="3">
                                            <p:graphicEl>
                                              <a:dgm id="{746C2AF7-A51F-4DDE-8AAC-7A9CE7476B5C}"/>
                                            </p:graphicEl>
                                          </p:spTgt>
                                        </p:tgtEl>
                                      </p:cBhvr>
                                    </p:animEffect>
                                  </p:childTnLst>
                                </p:cTn>
                              </p:par>
                              <p:par>
                                <p:cTn id="16" presetID="22" presetClass="entr" presetSubtype="8" fill="hold" grpId="0" nodeType="withEffect">
                                  <p:stCondLst>
                                    <p:cond delay="17500"/>
                                  </p:stCondLst>
                                  <p:childTnLst>
                                    <p:set>
                                      <p:cBhvr>
                                        <p:cTn id="17" dur="1" fill="hold">
                                          <p:stCondLst>
                                            <p:cond delay="0"/>
                                          </p:stCondLst>
                                        </p:cTn>
                                        <p:tgtEl>
                                          <p:spTgt spid="3">
                                            <p:graphicEl>
                                              <a:dgm id="{B1CF95A8-8B46-411B-BF47-6D0D523816AA}"/>
                                            </p:graphicEl>
                                          </p:spTgt>
                                        </p:tgtEl>
                                        <p:attrNameLst>
                                          <p:attrName>style.visibility</p:attrName>
                                        </p:attrNameLst>
                                      </p:cBhvr>
                                      <p:to>
                                        <p:strVal val="visible"/>
                                      </p:to>
                                    </p:set>
                                    <p:animEffect transition="in" filter="wipe(left)">
                                      <p:cBhvr>
                                        <p:cTn id="18" dur="3000"/>
                                        <p:tgtEl>
                                          <p:spTgt spid="3">
                                            <p:graphicEl>
                                              <a:dgm id="{B1CF95A8-8B46-411B-BF47-6D0D523816AA}"/>
                                            </p:graphicEl>
                                          </p:spTgt>
                                        </p:tgtEl>
                                      </p:cBhvr>
                                    </p:animEffect>
                                  </p:childTnLst>
                                </p:cTn>
                              </p:par>
                              <p:par>
                                <p:cTn id="19" presetID="22" presetClass="entr" presetSubtype="1" fill="hold" grpId="0" nodeType="withEffect">
                                  <p:stCondLst>
                                    <p:cond delay="15000"/>
                                  </p:stCondLst>
                                  <p:childTnLst>
                                    <p:set>
                                      <p:cBhvr>
                                        <p:cTn id="20" dur="1" fill="hold">
                                          <p:stCondLst>
                                            <p:cond delay="0"/>
                                          </p:stCondLst>
                                        </p:cTn>
                                        <p:tgtEl>
                                          <p:spTgt spid="3">
                                            <p:graphicEl>
                                              <a:dgm id="{DC534B70-4E6D-4CAF-A363-C86DC05F614D}"/>
                                            </p:graphicEl>
                                          </p:spTgt>
                                        </p:tgtEl>
                                        <p:attrNameLst>
                                          <p:attrName>style.visibility</p:attrName>
                                        </p:attrNameLst>
                                      </p:cBhvr>
                                      <p:to>
                                        <p:strVal val="visible"/>
                                      </p:to>
                                    </p:set>
                                    <p:animEffect transition="in" filter="wipe(up)">
                                      <p:cBhvr>
                                        <p:cTn id="21" dur="3000"/>
                                        <p:tgtEl>
                                          <p:spTgt spid="3">
                                            <p:graphicEl>
                                              <a:dgm id="{DC534B70-4E6D-4CAF-A363-C86DC05F614D}"/>
                                            </p:graphicEl>
                                          </p:spTgt>
                                        </p:tgtEl>
                                      </p:cBhvr>
                                    </p:animEffect>
                                  </p:childTnLst>
                                </p:cTn>
                              </p:par>
                              <p:par>
                                <p:cTn id="22" presetID="22" presetClass="entr" presetSubtype="8" fill="hold" grpId="0" nodeType="withEffect">
                                  <p:stCondLst>
                                    <p:cond delay="17500"/>
                                  </p:stCondLst>
                                  <p:childTnLst>
                                    <p:set>
                                      <p:cBhvr>
                                        <p:cTn id="23" dur="1" fill="hold">
                                          <p:stCondLst>
                                            <p:cond delay="0"/>
                                          </p:stCondLst>
                                        </p:cTn>
                                        <p:tgtEl>
                                          <p:spTgt spid="3">
                                            <p:graphicEl>
                                              <a:dgm id="{80B92BBE-D3AD-4E1F-8787-ABD5D2D5B41F}"/>
                                            </p:graphicEl>
                                          </p:spTgt>
                                        </p:tgtEl>
                                        <p:attrNameLst>
                                          <p:attrName>style.visibility</p:attrName>
                                        </p:attrNameLst>
                                      </p:cBhvr>
                                      <p:to>
                                        <p:strVal val="visible"/>
                                      </p:to>
                                    </p:set>
                                    <p:animEffect transition="in" filter="wipe(left)">
                                      <p:cBhvr>
                                        <p:cTn id="24" dur="3000"/>
                                        <p:tgtEl>
                                          <p:spTgt spid="3">
                                            <p:graphicEl>
                                              <a:dgm id="{80B92BBE-D3AD-4E1F-8787-ABD5D2D5B41F}"/>
                                            </p:graphicEl>
                                          </p:spTgt>
                                        </p:tgtEl>
                                      </p:cBhvr>
                                    </p:animEffect>
                                  </p:childTnLst>
                                </p:cTn>
                              </p:par>
                            </p:childTnLst>
                          </p:cTn>
                        </p:par>
                        <p:par>
                          <p:cTn id="25" fill="hold">
                            <p:stCondLst>
                              <p:cond delay="26666"/>
                            </p:stCondLst>
                            <p:childTnLst>
                              <p:par>
                                <p:cTn id="26" presetID="1" presetClass="mediacall" presetSubtype="0" fill="hold" nodeType="afterEffect">
                                  <p:stCondLst>
                                    <p:cond delay="1000"/>
                                  </p:stCondLst>
                                  <p:childTnLst>
                                    <p:cmd type="call" cmd="playFrom(0.0)">
                                      <p:cBhvr>
                                        <p:cTn id="27" dur="5619" fill="hold"/>
                                        <p:tgtEl>
                                          <p:spTgt spid="10"/>
                                        </p:tgtEl>
                                      </p:cBhvr>
                                    </p:cmd>
                                  </p:childTnLst>
                                </p:cTn>
                              </p:par>
                              <p:par>
                                <p:cTn id="28" presetID="22" presetClass="entr" presetSubtype="1" fill="hold" grpId="0" nodeType="withEffect">
                                  <p:stCondLst>
                                    <p:cond delay="1000"/>
                                  </p:stCondLst>
                                  <p:childTnLst>
                                    <p:set>
                                      <p:cBhvr>
                                        <p:cTn id="29" dur="1" fill="hold">
                                          <p:stCondLst>
                                            <p:cond delay="0"/>
                                          </p:stCondLst>
                                        </p:cTn>
                                        <p:tgtEl>
                                          <p:spTgt spid="3">
                                            <p:graphicEl>
                                              <a:dgm id="{091E433C-53F1-4C42-A653-0E4871219D76}"/>
                                            </p:graphicEl>
                                          </p:spTgt>
                                        </p:tgtEl>
                                        <p:attrNameLst>
                                          <p:attrName>style.visibility</p:attrName>
                                        </p:attrNameLst>
                                      </p:cBhvr>
                                      <p:to>
                                        <p:strVal val="visible"/>
                                      </p:to>
                                    </p:set>
                                    <p:animEffect transition="in" filter="wipe(up)">
                                      <p:cBhvr>
                                        <p:cTn id="30" dur="3000"/>
                                        <p:tgtEl>
                                          <p:spTgt spid="3">
                                            <p:graphicEl>
                                              <a:dgm id="{091E433C-53F1-4C42-A653-0E4871219D76}"/>
                                            </p:graphicEl>
                                          </p:spTgt>
                                        </p:tgtEl>
                                      </p:cBhvr>
                                    </p:animEffect>
                                  </p:childTnLst>
                                </p:cTn>
                              </p:par>
                              <p:par>
                                <p:cTn id="31" presetID="22" presetClass="entr" presetSubtype="8" fill="hold" grpId="0" nodeType="withEffect">
                                  <p:stCondLst>
                                    <p:cond delay="2200"/>
                                  </p:stCondLst>
                                  <p:childTnLst>
                                    <p:set>
                                      <p:cBhvr>
                                        <p:cTn id="32" dur="1" fill="hold">
                                          <p:stCondLst>
                                            <p:cond delay="0"/>
                                          </p:stCondLst>
                                        </p:cTn>
                                        <p:tgtEl>
                                          <p:spTgt spid="3">
                                            <p:graphicEl>
                                              <a:dgm id="{B735DE63-D6EB-4A33-BA01-2618CE8ABD55}"/>
                                            </p:graphicEl>
                                          </p:spTgt>
                                        </p:tgtEl>
                                        <p:attrNameLst>
                                          <p:attrName>style.visibility</p:attrName>
                                        </p:attrNameLst>
                                      </p:cBhvr>
                                      <p:to>
                                        <p:strVal val="visible"/>
                                      </p:to>
                                    </p:set>
                                    <p:animEffect transition="in" filter="wipe(left)">
                                      <p:cBhvr>
                                        <p:cTn id="33" dur="3000"/>
                                        <p:tgtEl>
                                          <p:spTgt spid="3">
                                            <p:graphicEl>
                                              <a:dgm id="{B735DE63-D6EB-4A33-BA01-2618CE8ABD55}"/>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4" fill="hold" display="0">
                  <p:stCondLst>
                    <p:cond delay="indefinite"/>
                  </p:stCondLst>
                  <p:endCondLst>
                    <p:cond evt="onStopAudio" delay="0">
                      <p:tgtEl>
                        <p:sldTgt/>
                      </p:tgtEl>
                    </p:cond>
                  </p:endCondLst>
                </p:cTn>
                <p:tgtEl>
                  <p:spTgt spid="5"/>
                </p:tgtEl>
              </p:cMediaNode>
            </p:audio>
            <p:audio>
              <p:cMediaNode vol="80000" showWhenStopped="0">
                <p:cTn id="35" fill="hold" display="0">
                  <p:stCondLst>
                    <p:cond delay="indefinite"/>
                  </p:stCondLst>
                  <p:endCondLst>
                    <p:cond evt="onStopAudio" delay="0">
                      <p:tgtEl>
                        <p:sldTgt/>
                      </p:tgtEl>
                    </p:cond>
                  </p:endCondLst>
                </p:cTn>
                <p:tgtEl>
                  <p:spTgt spid="10"/>
                </p:tgtEl>
              </p:cMediaNode>
            </p:audio>
          </p:childTnLst>
        </p:cTn>
      </p:par>
    </p:tnLst>
    <p:bldLst>
      <p:bldGraphic spid="3" grpId="0" uiExpand="1">
        <p:bldSub>
          <a:bldDgm bld="one"/>
        </p:bldSub>
      </p:bldGraphic>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9A21EDA-8A70-A61B-853E-5BB1A64E302A}"/>
              </a:ext>
            </a:extLst>
          </p:cNvPr>
          <p:cNvSpPr>
            <a:spLocks noGrp="1"/>
          </p:cNvSpPr>
          <p:nvPr>
            <p:ph type="ctrTitle"/>
          </p:nvPr>
        </p:nvSpPr>
        <p:spPr>
          <a:xfrm>
            <a:off x="685800" y="1090750"/>
            <a:ext cx="7050419" cy="2961900"/>
          </a:xfrm>
        </p:spPr>
        <p:txBody>
          <a:bodyPr/>
          <a:lstStyle/>
          <a:p>
            <a:r>
              <a:rPr lang="en-US" dirty="0">
                <a:effectLst>
                  <a:outerShdw blurRad="50800" dist="38100" dir="5400000" algn="t" rotWithShape="0">
                    <a:prstClr val="black">
                      <a:alpha val="40000"/>
                    </a:prstClr>
                  </a:outerShdw>
                </a:effectLst>
                <a:latin typeface="Arial Black" panose="020B0A04020102020204" pitchFamily="34" charset="0"/>
              </a:rPr>
              <a:t>Core Pandas Concepts</a:t>
            </a:r>
          </a:p>
        </p:txBody>
      </p:sp>
      <p:sp>
        <p:nvSpPr>
          <p:cNvPr id="4" name="Slide Number Placeholder 3">
            <a:extLst>
              <a:ext uri="{FF2B5EF4-FFF2-40B4-BE49-F238E27FC236}">
                <a16:creationId xmlns:a16="http://schemas.microsoft.com/office/drawing/2014/main" id="{1BA6F8E5-B0AF-85CC-4A30-C6409B7D1751}"/>
              </a:ext>
            </a:extLst>
          </p:cNvPr>
          <p:cNvSpPr>
            <a:spLocks noGrp="1"/>
          </p:cNvSpPr>
          <p:nvPr>
            <p:ph type="sldNum" idx="4294967295"/>
          </p:nvPr>
        </p:nvSpPr>
        <p:spPr>
          <a:xfrm>
            <a:off x="7656513" y="4637088"/>
            <a:ext cx="1487487" cy="314325"/>
          </a:xfrm>
        </p:spPr>
        <p:txBody>
          <a:bodyPr/>
          <a:lstStyle/>
          <a:p>
            <a:pPr marL="0" lvl="0" indent="0" algn="r" rtl="0">
              <a:spcBef>
                <a:spcPts val="0"/>
              </a:spcBef>
              <a:spcAft>
                <a:spcPts val="0"/>
              </a:spcAft>
              <a:buNone/>
            </a:pPr>
            <a:fld id="{00000000-1234-1234-1234-123412341234}" type="slidenum">
              <a:rPr lang="en" smtClean="0"/>
              <a:t>4</a:t>
            </a:fld>
            <a:endParaRPr lang="en"/>
          </a:p>
        </p:txBody>
      </p:sp>
      <p:pic>
        <p:nvPicPr>
          <p:cNvPr id="2" name="Core">
            <a:hlinkClick r:id="" action="ppaction://media"/>
            <a:extLst>
              <a:ext uri="{FF2B5EF4-FFF2-40B4-BE49-F238E27FC236}">
                <a16:creationId xmlns:a16="http://schemas.microsoft.com/office/drawing/2014/main" id="{839C3825-09C8-F43D-1EA6-E84CE048F6E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96337" y="18255"/>
            <a:ext cx="347663" cy="347663"/>
          </a:xfrm>
          <a:prstGeom prst="rect">
            <a:avLst/>
          </a:prstGeom>
        </p:spPr>
      </p:pic>
    </p:spTree>
    <p:extLst>
      <p:ext uri="{BB962C8B-B14F-4D97-AF65-F5344CB8AC3E}">
        <p14:creationId xmlns:p14="http://schemas.microsoft.com/office/powerpoint/2010/main" val="3032515063"/>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708" fill="hold"/>
                                        <p:tgtEl>
                                          <p:spTgt spid="2"/>
                                        </p:tgtEl>
                                      </p:cBhvr>
                                    </p:cmd>
                                  </p:childTnLst>
                                </p:cTn>
                              </p:par>
                              <p:par>
                                <p:cTn id="7" presetID="22" presetClass="entr" presetSubtype="8" fill="hold" grpId="0" nodeType="withEffect">
                                  <p:stCondLst>
                                    <p:cond delay="1000"/>
                                  </p:stCondLst>
                                  <p:childTnLst>
                                    <p:set>
                                      <p:cBhvr>
                                        <p:cTn id="8" dur="1" fill="hold">
                                          <p:stCondLst>
                                            <p:cond delay="0"/>
                                          </p:stCondLst>
                                        </p:cTn>
                                        <p:tgtEl>
                                          <p:spTgt spid="5"/>
                                        </p:tgtEl>
                                        <p:attrNameLst>
                                          <p:attrName>style.visibility</p:attrName>
                                        </p:attrNameLst>
                                      </p:cBhvr>
                                      <p:to>
                                        <p:strVal val="visible"/>
                                      </p:to>
                                    </p:set>
                                    <p:animEffect transition="in" filter="wipe(left)">
                                      <p:cBhvr>
                                        <p:cTn id="9" dur="3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4B2190-7109-BD43-1ADA-BCEFA61C68A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52C0497-AAC8-46E8-5A81-FD95EE88F795}"/>
              </a:ext>
            </a:extLst>
          </p:cNvPr>
          <p:cNvSpPr>
            <a:spLocks noGrp="1"/>
          </p:cNvSpPr>
          <p:nvPr>
            <p:ph type="title"/>
          </p:nvPr>
        </p:nvSpPr>
        <p:spPr>
          <a:noFill/>
          <a:ln>
            <a:noFill/>
          </a:ln>
        </p:spPr>
        <p:txBody>
          <a:bodyPr spcFirstLastPara="1" wrap="square" lIns="91425" tIns="91425" rIns="91425" bIns="91425" anchor="ctr" anchorCtr="0"/>
          <a:lstStyle/>
          <a:p>
            <a:r>
              <a:rPr lang="en-US">
                <a:effectLst>
                  <a:outerShdw blurRad="50800" dist="38100" dir="5400000" algn="t" rotWithShape="0">
                    <a:prstClr val="black">
                      <a:alpha val="40000"/>
                    </a:prstClr>
                  </a:outerShdw>
                </a:effectLst>
                <a:latin typeface="Eras Bold ITC" panose="020B0907030504020204" pitchFamily="34" charset="0"/>
              </a:rPr>
              <a:t>Pandas Introduction</a:t>
            </a:r>
          </a:p>
        </p:txBody>
      </p:sp>
      <p:sp>
        <p:nvSpPr>
          <p:cNvPr id="4" name="Slide Number Placeholder 3">
            <a:extLst>
              <a:ext uri="{FF2B5EF4-FFF2-40B4-BE49-F238E27FC236}">
                <a16:creationId xmlns:a16="http://schemas.microsoft.com/office/drawing/2014/main" id="{AE0DA06C-4097-4F16-25DB-87A1972B367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latin typeface="Eras Light ITC" panose="020B0402030504020804" pitchFamily="34" charset="0"/>
              </a:rPr>
              <a:t>5</a:t>
            </a:fld>
            <a:endParaRPr lang="en">
              <a:latin typeface="Eras Light ITC" panose="020B0402030504020804" pitchFamily="34" charset="0"/>
            </a:endParaRPr>
          </a:p>
        </p:txBody>
      </p:sp>
      <p:graphicFrame>
        <p:nvGraphicFramePr>
          <p:cNvPr id="3" name="Diagram 2">
            <a:extLst>
              <a:ext uri="{FF2B5EF4-FFF2-40B4-BE49-F238E27FC236}">
                <a16:creationId xmlns:a16="http://schemas.microsoft.com/office/drawing/2014/main" id="{3D1F65D1-BF25-7306-6BDD-2D3F2963E5F5}"/>
              </a:ext>
            </a:extLst>
          </p:cNvPr>
          <p:cNvGraphicFramePr/>
          <p:nvPr>
            <p:extLst>
              <p:ext uri="{D42A27DB-BD31-4B8C-83A1-F6EECF244321}">
                <p14:modId xmlns:p14="http://schemas.microsoft.com/office/powerpoint/2010/main" val="3644020018"/>
              </p:ext>
            </p:extLst>
          </p:nvPr>
        </p:nvGraphicFramePr>
        <p:xfrm>
          <a:off x="1161907" y="1531153"/>
          <a:ext cx="6820186" cy="321977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6" name="PandasIntro">
            <a:hlinkClick r:id="" action="ppaction://media"/>
            <a:extLst>
              <a:ext uri="{FF2B5EF4-FFF2-40B4-BE49-F238E27FC236}">
                <a16:creationId xmlns:a16="http://schemas.microsoft.com/office/drawing/2014/main" id="{C799EA47-126D-AEDB-BD15-7C56EC88093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796337" y="0"/>
            <a:ext cx="347663" cy="347663"/>
          </a:xfrm>
          <a:prstGeom prst="rect">
            <a:avLst/>
          </a:prstGeom>
        </p:spPr>
      </p:pic>
    </p:spTree>
    <p:extLst>
      <p:ext uri="{BB962C8B-B14F-4D97-AF65-F5344CB8AC3E}">
        <p14:creationId xmlns:p14="http://schemas.microsoft.com/office/powerpoint/2010/main" val="256877231"/>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389" fill="hold"/>
                                        <p:tgtEl>
                                          <p:spTgt spid="6"/>
                                        </p:tgtEl>
                                      </p:cBhvr>
                                    </p:cmd>
                                  </p:childTnLst>
                                </p:cTn>
                              </p:par>
                              <p:par>
                                <p:cTn id="7" presetID="22" presetClass="entr" presetSubtype="8" fill="hold" grpId="0" nodeType="withEffect">
                                  <p:stCondLst>
                                    <p:cond delay="1000"/>
                                  </p:stCondLst>
                                  <p:childTnLst>
                                    <p:set>
                                      <p:cBhvr>
                                        <p:cTn id="8" dur="1" fill="hold">
                                          <p:stCondLst>
                                            <p:cond delay="0"/>
                                          </p:stCondLst>
                                        </p:cTn>
                                        <p:tgtEl>
                                          <p:spTgt spid="3">
                                            <p:graphicEl>
                                              <a:dgm id="{4C5C66B9-628D-40BD-87B5-5732E9C94174}"/>
                                            </p:graphicEl>
                                          </p:spTgt>
                                        </p:tgtEl>
                                        <p:attrNameLst>
                                          <p:attrName>style.visibility</p:attrName>
                                        </p:attrNameLst>
                                      </p:cBhvr>
                                      <p:to>
                                        <p:strVal val="visible"/>
                                      </p:to>
                                    </p:set>
                                    <p:animEffect transition="in" filter="wipe(left)">
                                      <p:cBhvr>
                                        <p:cTn id="9" dur="5000"/>
                                        <p:tgtEl>
                                          <p:spTgt spid="3">
                                            <p:graphicEl>
                                              <a:dgm id="{4C5C66B9-628D-40BD-87B5-5732E9C94174}"/>
                                            </p:graphicEl>
                                          </p:spTgt>
                                        </p:tgtEl>
                                      </p:cBhvr>
                                    </p:animEffect>
                                  </p:childTnLst>
                                </p:cTn>
                              </p:par>
                              <p:par>
                                <p:cTn id="10" presetID="22" presetClass="entr" presetSubtype="8" fill="hold" grpId="0" nodeType="withEffect">
                                  <p:stCondLst>
                                    <p:cond delay="7000"/>
                                  </p:stCondLst>
                                  <p:childTnLst>
                                    <p:set>
                                      <p:cBhvr>
                                        <p:cTn id="11" dur="1" fill="hold">
                                          <p:stCondLst>
                                            <p:cond delay="0"/>
                                          </p:stCondLst>
                                        </p:cTn>
                                        <p:tgtEl>
                                          <p:spTgt spid="3">
                                            <p:graphicEl>
                                              <a:dgm id="{F332F110-1DF6-4734-A411-A908A15A8335}"/>
                                            </p:graphicEl>
                                          </p:spTgt>
                                        </p:tgtEl>
                                        <p:attrNameLst>
                                          <p:attrName>style.visibility</p:attrName>
                                        </p:attrNameLst>
                                      </p:cBhvr>
                                      <p:to>
                                        <p:strVal val="visible"/>
                                      </p:to>
                                    </p:set>
                                    <p:animEffect transition="in" filter="wipe(left)">
                                      <p:cBhvr>
                                        <p:cTn id="12" dur="5000"/>
                                        <p:tgtEl>
                                          <p:spTgt spid="3">
                                            <p:graphicEl>
                                              <a:dgm id="{F332F110-1DF6-4734-A411-A908A15A8335}"/>
                                            </p:graphicEl>
                                          </p:spTgt>
                                        </p:tgtEl>
                                      </p:cBhvr>
                                    </p:animEffect>
                                  </p:childTnLst>
                                </p:cTn>
                              </p:par>
                              <p:par>
                                <p:cTn id="13" presetID="22" presetClass="entr" presetSubtype="8" fill="hold" grpId="0" nodeType="withEffect">
                                  <p:stCondLst>
                                    <p:cond delay="15500"/>
                                  </p:stCondLst>
                                  <p:childTnLst>
                                    <p:set>
                                      <p:cBhvr>
                                        <p:cTn id="14" dur="1" fill="hold">
                                          <p:stCondLst>
                                            <p:cond delay="0"/>
                                          </p:stCondLst>
                                        </p:cTn>
                                        <p:tgtEl>
                                          <p:spTgt spid="3">
                                            <p:graphicEl>
                                              <a:dgm id="{5191A007-D7E6-4D83-9991-120B301A0BAE}"/>
                                            </p:graphicEl>
                                          </p:spTgt>
                                        </p:tgtEl>
                                        <p:attrNameLst>
                                          <p:attrName>style.visibility</p:attrName>
                                        </p:attrNameLst>
                                      </p:cBhvr>
                                      <p:to>
                                        <p:strVal val="visible"/>
                                      </p:to>
                                    </p:set>
                                    <p:animEffect transition="in" filter="wipe(left)">
                                      <p:cBhvr>
                                        <p:cTn id="15" dur="5000"/>
                                        <p:tgtEl>
                                          <p:spTgt spid="3">
                                            <p:graphicEl>
                                              <a:dgm id="{5191A007-D7E6-4D83-9991-120B301A0BAE}"/>
                                            </p:graphicEl>
                                          </p:spTgt>
                                        </p:tgtEl>
                                      </p:cBhvr>
                                    </p:animEffect>
                                  </p:childTnLst>
                                </p:cTn>
                              </p:par>
                              <p:par>
                                <p:cTn id="16" presetID="22" presetClass="entr" presetSubtype="8" fill="hold" grpId="0" nodeType="withEffect">
                                  <p:stCondLst>
                                    <p:cond delay="26000"/>
                                  </p:stCondLst>
                                  <p:childTnLst>
                                    <p:set>
                                      <p:cBhvr>
                                        <p:cTn id="17" dur="1" fill="hold">
                                          <p:stCondLst>
                                            <p:cond delay="0"/>
                                          </p:stCondLst>
                                        </p:cTn>
                                        <p:tgtEl>
                                          <p:spTgt spid="3">
                                            <p:graphicEl>
                                              <a:dgm id="{4E43ECC7-0B5B-4751-8FA8-3FF85EC306FD}"/>
                                            </p:graphicEl>
                                          </p:spTgt>
                                        </p:tgtEl>
                                        <p:attrNameLst>
                                          <p:attrName>style.visibility</p:attrName>
                                        </p:attrNameLst>
                                      </p:cBhvr>
                                      <p:to>
                                        <p:strVal val="visible"/>
                                      </p:to>
                                    </p:set>
                                    <p:animEffect transition="in" filter="wipe(left)">
                                      <p:cBhvr>
                                        <p:cTn id="18" dur="5000"/>
                                        <p:tgtEl>
                                          <p:spTgt spid="3">
                                            <p:graphicEl>
                                              <a:dgm id="{4E43ECC7-0B5B-4751-8FA8-3FF85EC306FD}"/>
                                            </p:graphicEl>
                                          </p:spTgt>
                                        </p:tgtEl>
                                      </p:cBhvr>
                                    </p:animEffect>
                                  </p:childTnLst>
                                </p:cTn>
                              </p:par>
                              <p:par>
                                <p:cTn id="19" presetID="22" presetClass="entr" presetSubtype="8" fill="hold" grpId="0" nodeType="withEffect">
                                  <p:stCondLst>
                                    <p:cond delay="35000"/>
                                  </p:stCondLst>
                                  <p:childTnLst>
                                    <p:set>
                                      <p:cBhvr>
                                        <p:cTn id="20" dur="1" fill="hold">
                                          <p:stCondLst>
                                            <p:cond delay="0"/>
                                          </p:stCondLst>
                                        </p:cTn>
                                        <p:tgtEl>
                                          <p:spTgt spid="3">
                                            <p:graphicEl>
                                              <a:dgm id="{3801C298-C6CA-4460-B7F8-0667E9740644}"/>
                                            </p:graphicEl>
                                          </p:spTgt>
                                        </p:tgtEl>
                                        <p:attrNameLst>
                                          <p:attrName>style.visibility</p:attrName>
                                        </p:attrNameLst>
                                      </p:cBhvr>
                                      <p:to>
                                        <p:strVal val="visible"/>
                                      </p:to>
                                    </p:set>
                                    <p:animEffect transition="in" filter="wipe(left)">
                                      <p:cBhvr>
                                        <p:cTn id="21" dur="5000"/>
                                        <p:tgtEl>
                                          <p:spTgt spid="3">
                                            <p:graphicEl>
                                              <a:dgm id="{3801C298-C6CA-4460-B7F8-0667E9740644}"/>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2" fill="hold" display="0">
                  <p:stCondLst>
                    <p:cond delay="indefinite"/>
                  </p:stCondLst>
                  <p:endCondLst>
                    <p:cond evt="onStopAudio" delay="0">
                      <p:tgtEl>
                        <p:sldTgt/>
                      </p:tgtEl>
                    </p:cond>
                  </p:endCondLst>
                </p:cTn>
                <p:tgtEl>
                  <p:spTgt spid="6"/>
                </p:tgtEl>
              </p:cMediaNode>
            </p:audio>
          </p:childTnLst>
        </p:cTn>
      </p:par>
    </p:tnLst>
    <p:bldLst>
      <p:bldGraphic spid="3" grpId="0" uiExpand="1">
        <p:bldSub>
          <a:bldDgm bld="one"/>
        </p:bldSub>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D0C1C9-18D4-DA4A-8CB7-357FBCBA37B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62C133D-282C-2B8A-1F7F-1E4405E214CE}"/>
              </a:ext>
            </a:extLst>
          </p:cNvPr>
          <p:cNvSpPr>
            <a:spLocks noGrp="1"/>
          </p:cNvSpPr>
          <p:nvPr>
            <p:ph type="title"/>
          </p:nvPr>
        </p:nvSpPr>
        <p:spPr>
          <a:noFill/>
          <a:ln>
            <a:noFill/>
          </a:ln>
        </p:spPr>
        <p:txBody>
          <a:bodyPr spcFirstLastPara="1" wrap="square" lIns="91425" tIns="91425" rIns="91425" bIns="91425" anchor="ctr" anchorCtr="0"/>
          <a:lstStyle/>
          <a:p>
            <a:r>
              <a:rPr lang="en-US">
                <a:effectLst>
                  <a:outerShdw blurRad="50800" dist="38100" dir="5400000" algn="t" rotWithShape="0">
                    <a:prstClr val="black">
                      <a:alpha val="40000"/>
                    </a:prstClr>
                  </a:outerShdw>
                </a:effectLst>
                <a:latin typeface="Eras Bold ITC" panose="020B0907030504020204" pitchFamily="34" charset="0"/>
              </a:rPr>
              <a:t>Data Structures</a:t>
            </a:r>
          </a:p>
        </p:txBody>
      </p:sp>
      <p:sp>
        <p:nvSpPr>
          <p:cNvPr id="4" name="Slide Number Placeholder 3">
            <a:extLst>
              <a:ext uri="{FF2B5EF4-FFF2-40B4-BE49-F238E27FC236}">
                <a16:creationId xmlns:a16="http://schemas.microsoft.com/office/drawing/2014/main" id="{369C4A57-EC83-FCF7-7F42-7DEE2BABF49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latin typeface="Eras Light ITC" panose="020B0402030504020804" pitchFamily="34" charset="0"/>
              </a:rPr>
              <a:t>6</a:t>
            </a:fld>
            <a:endParaRPr lang="en">
              <a:latin typeface="Eras Light ITC" panose="020B0402030504020804" pitchFamily="34" charset="0"/>
            </a:endParaRPr>
          </a:p>
        </p:txBody>
      </p:sp>
      <p:sp>
        <p:nvSpPr>
          <p:cNvPr id="3" name="TextBox 2">
            <a:extLst>
              <a:ext uri="{FF2B5EF4-FFF2-40B4-BE49-F238E27FC236}">
                <a16:creationId xmlns:a16="http://schemas.microsoft.com/office/drawing/2014/main" id="{909044F7-9088-255C-702E-259E6E529547}"/>
              </a:ext>
            </a:extLst>
          </p:cNvPr>
          <p:cNvSpPr txBox="1"/>
          <p:nvPr/>
        </p:nvSpPr>
        <p:spPr>
          <a:xfrm>
            <a:off x="369736" y="1274717"/>
            <a:ext cx="9202192" cy="2985433"/>
          </a:xfrm>
          <a:prstGeom prst="rect">
            <a:avLst/>
          </a:prstGeom>
          <a:noFill/>
          <a:ln>
            <a:noFill/>
          </a:ln>
        </p:spPr>
        <p:txBody>
          <a:bodyPr spcFirstLastPara="1" wrap="square" lIns="91425" tIns="91425" rIns="91425" bIns="91425" anchor="ctr" anchorCtr="0"/>
          <a:lstStyle>
            <a:defPPr marR="0" lvl="0" algn="l" rtl="0">
              <a:lnSpc>
                <a:spcPct val="100000"/>
              </a:lnSpc>
              <a:spcBef>
                <a:spcPts val="0"/>
              </a:spcBef>
              <a:spcAft>
                <a:spcPts val="0"/>
              </a:spcAft>
            </a:defPPr>
            <a:lvl1pPr marL="457200" indent="-381000">
              <a:spcBef>
                <a:spcPts val="600"/>
              </a:spcBef>
              <a:buClr>
                <a:srgbClr val="C7D3E6"/>
              </a:buClr>
              <a:buSzPts val="2400"/>
              <a:buFont typeface="Roboto Condensed Light"/>
              <a:buChar char="▰"/>
              <a:defRPr sz="2400">
                <a:solidFill>
                  <a:srgbClr val="263248"/>
                </a:solidFill>
                <a:latin typeface="Eras Medium ITC"/>
                <a:ea typeface="Roboto Condensed Light"/>
                <a:cs typeface="Roboto Condensed Light"/>
                <a:sym typeface="Roboto Condensed Light"/>
              </a:defRPr>
            </a:lvl1pPr>
            <a:lvl2pPr marL="914400" indent="-381000">
              <a:spcBef>
                <a:spcPts val="1000"/>
              </a:spcBef>
              <a:buClr>
                <a:srgbClr val="C7D3E6"/>
              </a:buClr>
              <a:buSzPts val="2400"/>
              <a:buFont typeface="Roboto Condensed Light"/>
              <a:buChar char="▻"/>
              <a:defRPr sz="2400">
                <a:solidFill>
                  <a:srgbClr val="263248"/>
                </a:solidFill>
                <a:latin typeface="Roboto Condensed Light"/>
                <a:ea typeface="Roboto Condensed Light"/>
                <a:cs typeface="Roboto Condensed Light"/>
                <a:sym typeface="Roboto Condensed Light"/>
              </a:defRPr>
            </a:lvl2pPr>
            <a:lvl3pPr marL="1371600" indent="-381000">
              <a:spcBef>
                <a:spcPts val="1000"/>
              </a:spcBef>
              <a:buClr>
                <a:srgbClr val="C7D3E6"/>
              </a:buClr>
              <a:buSzPts val="2400"/>
              <a:buFont typeface="Roboto Condensed Light"/>
              <a:buChar char="▻"/>
              <a:defRPr sz="2400">
                <a:solidFill>
                  <a:srgbClr val="263248"/>
                </a:solidFill>
                <a:latin typeface="Roboto Condensed Light"/>
                <a:ea typeface="Roboto Condensed Light"/>
                <a:cs typeface="Roboto Condensed Light"/>
                <a:sym typeface="Roboto Condensed Light"/>
              </a:defRPr>
            </a:lvl3pPr>
            <a:lvl4pPr marL="1828800" indent="-381000">
              <a:spcBef>
                <a:spcPts val="1000"/>
              </a:spcBef>
              <a:buClr>
                <a:srgbClr val="C7D3E6"/>
              </a:buClr>
              <a:buSzPts val="2400"/>
              <a:buFont typeface="Roboto Condensed Light"/>
              <a:buChar char="▻"/>
              <a:defRPr sz="2400">
                <a:solidFill>
                  <a:srgbClr val="263248"/>
                </a:solidFill>
                <a:latin typeface="Roboto Condensed Light"/>
                <a:ea typeface="Roboto Condensed Light"/>
                <a:cs typeface="Roboto Condensed Light"/>
                <a:sym typeface="Roboto Condensed Light"/>
              </a:defRPr>
            </a:lvl4pPr>
            <a:lvl5pPr marL="2286000" indent="-381000">
              <a:spcBef>
                <a:spcPts val="1000"/>
              </a:spcBef>
              <a:buClr>
                <a:srgbClr val="C7D3E6"/>
              </a:buClr>
              <a:buSzPts val="2400"/>
              <a:buFont typeface="Roboto Condensed Light"/>
              <a:buChar char="▻"/>
              <a:defRPr sz="2400">
                <a:solidFill>
                  <a:srgbClr val="263248"/>
                </a:solidFill>
                <a:latin typeface="Roboto Condensed Light"/>
                <a:ea typeface="Roboto Condensed Light"/>
                <a:cs typeface="Roboto Condensed Light"/>
                <a:sym typeface="Roboto Condensed Light"/>
              </a:defRPr>
            </a:lvl5pPr>
            <a:lvl6pPr marL="2743200" indent="-381000">
              <a:spcBef>
                <a:spcPts val="1000"/>
              </a:spcBef>
              <a:buClr>
                <a:srgbClr val="C7D3E6"/>
              </a:buClr>
              <a:buSzPts val="2400"/>
              <a:buFont typeface="Roboto Condensed Light"/>
              <a:buChar char="▻"/>
              <a:defRPr sz="2400">
                <a:solidFill>
                  <a:srgbClr val="263248"/>
                </a:solidFill>
                <a:latin typeface="Roboto Condensed Light"/>
                <a:ea typeface="Roboto Condensed Light"/>
                <a:cs typeface="Roboto Condensed Light"/>
                <a:sym typeface="Roboto Condensed Light"/>
              </a:defRPr>
            </a:lvl6pPr>
            <a:lvl7pPr marL="3200400" indent="-381000">
              <a:spcBef>
                <a:spcPts val="1000"/>
              </a:spcBef>
              <a:buClr>
                <a:srgbClr val="C7D3E6"/>
              </a:buClr>
              <a:buSzPts val="2400"/>
              <a:buFont typeface="Roboto Condensed Light"/>
              <a:buChar char="▻"/>
              <a:defRPr sz="2400">
                <a:solidFill>
                  <a:srgbClr val="263248"/>
                </a:solidFill>
                <a:latin typeface="Roboto Condensed Light"/>
                <a:ea typeface="Roboto Condensed Light"/>
                <a:cs typeface="Roboto Condensed Light"/>
                <a:sym typeface="Roboto Condensed Light"/>
              </a:defRPr>
            </a:lvl7pPr>
            <a:lvl8pPr marL="3657600" indent="-381000">
              <a:spcBef>
                <a:spcPts val="1000"/>
              </a:spcBef>
              <a:buClr>
                <a:srgbClr val="C7D3E6"/>
              </a:buClr>
              <a:buSzPts val="2400"/>
              <a:buFont typeface="Roboto Condensed Light"/>
              <a:buChar char="▻"/>
              <a:defRPr sz="2400">
                <a:solidFill>
                  <a:srgbClr val="263248"/>
                </a:solidFill>
                <a:latin typeface="Roboto Condensed Light"/>
                <a:ea typeface="Roboto Condensed Light"/>
                <a:cs typeface="Roboto Condensed Light"/>
                <a:sym typeface="Roboto Condensed Light"/>
              </a:defRPr>
            </a:lvl8pPr>
            <a:lvl9pPr marL="4114800" indent="-381000">
              <a:spcBef>
                <a:spcPts val="1000"/>
              </a:spcBef>
              <a:spcAft>
                <a:spcPts val="1000"/>
              </a:spcAft>
              <a:buClr>
                <a:srgbClr val="C7D3E6"/>
              </a:buClr>
              <a:buSzPts val="2400"/>
              <a:buFont typeface="Roboto Condensed Light"/>
              <a:buChar char="▻"/>
              <a:defRPr sz="2400">
                <a:solidFill>
                  <a:srgbClr val="263248"/>
                </a:solidFill>
                <a:latin typeface="Roboto Condensed Light"/>
                <a:ea typeface="Roboto Condensed Light"/>
                <a:cs typeface="Roboto Condensed Light"/>
                <a:sym typeface="Roboto Condensed Light"/>
              </a:defRPr>
            </a:lvl9pPr>
          </a:lstStyle>
          <a:p>
            <a:r>
              <a:rPr lang="en-US" sz="2000" dirty="0"/>
              <a:t>Series: One-dimensional labeled array</a:t>
            </a:r>
            <a:br>
              <a:rPr lang="en-US" sz="2000" dirty="0"/>
            </a:br>
            <a:r>
              <a:rPr lang="en-US" sz="2000" dirty="0"/>
              <a:t>Ex: Single joint’s x-coordinates across frames</a:t>
            </a:r>
          </a:p>
          <a:p>
            <a:r>
              <a:rPr lang="en-US" sz="2000" dirty="0" err="1"/>
              <a:t>DataFrame</a:t>
            </a:r>
            <a:r>
              <a:rPr lang="en-US" sz="2000" dirty="0"/>
              <a:t>: Two-dimensional labeled table</a:t>
            </a:r>
            <a:br>
              <a:rPr lang="en-US" sz="2000" dirty="0"/>
            </a:br>
            <a:r>
              <a:rPr lang="en-US" sz="2000" dirty="0"/>
              <a:t>Ex: Rows = frames, Columns = joint coordinates</a:t>
            </a:r>
          </a:p>
          <a:p>
            <a:r>
              <a:rPr lang="en-US" sz="2000" dirty="0"/>
              <a:t>Index: Labels for accessing rows/columns</a:t>
            </a:r>
          </a:p>
          <a:p>
            <a:r>
              <a:rPr lang="en-US" sz="2000" dirty="0"/>
              <a:t>Built on NumPy for performance &amp; mathematical operations</a:t>
            </a:r>
          </a:p>
          <a:p>
            <a:r>
              <a:rPr lang="en-US" sz="2000" dirty="0"/>
              <a:t>Enables vectorized operations (analysis &amp; feature engineering)</a:t>
            </a:r>
          </a:p>
        </p:txBody>
      </p:sp>
      <p:pic>
        <p:nvPicPr>
          <p:cNvPr id="6" name="Picture 5">
            <a:extLst>
              <a:ext uri="{FF2B5EF4-FFF2-40B4-BE49-F238E27FC236}">
                <a16:creationId xmlns:a16="http://schemas.microsoft.com/office/drawing/2014/main" id="{82DD203E-C362-EFE4-0177-E9113B531B8D}"/>
              </a:ext>
            </a:extLst>
          </p:cNvPr>
          <p:cNvPicPr>
            <a:picLocks noChangeAspect="1"/>
          </p:cNvPicPr>
          <p:nvPr/>
        </p:nvPicPr>
        <p:blipFill>
          <a:blip r:embed="rId5" cstate="screen">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a:ext>
            </a:extLst>
          </a:blip>
          <a:srcRect/>
          <a:stretch/>
        </p:blipFill>
        <p:spPr>
          <a:xfrm>
            <a:off x="6013046" y="890410"/>
            <a:ext cx="2983890" cy="192601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5" name="DataStructures">
            <a:hlinkClick r:id="" action="ppaction://media"/>
            <a:extLst>
              <a:ext uri="{FF2B5EF4-FFF2-40B4-BE49-F238E27FC236}">
                <a16:creationId xmlns:a16="http://schemas.microsoft.com/office/drawing/2014/main" id="{956A670F-1292-260D-7E22-8ABD07C788A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757737" y="44912"/>
            <a:ext cx="347663" cy="347663"/>
          </a:xfrm>
          <a:prstGeom prst="rect">
            <a:avLst/>
          </a:prstGeom>
        </p:spPr>
      </p:pic>
    </p:spTree>
    <p:extLst>
      <p:ext uri="{BB962C8B-B14F-4D97-AF65-F5344CB8AC3E}">
        <p14:creationId xmlns:p14="http://schemas.microsoft.com/office/powerpoint/2010/main" val="3738950995"/>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297" fill="hold"/>
                                        <p:tgtEl>
                                          <p:spTgt spid="5"/>
                                        </p:tgtEl>
                                      </p:cBhvr>
                                    </p:cmd>
                                  </p:childTnLst>
                                </p:cTn>
                              </p:par>
                              <p:par>
                                <p:cTn id="7" presetID="22" presetClass="entr" presetSubtype="1"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up)">
                                      <p:cBhvr>
                                        <p:cTn id="9" dur="46000"/>
                                        <p:tgtEl>
                                          <p:spTgt spid="3"/>
                                        </p:tgtEl>
                                      </p:cBhvr>
                                    </p:animEffect>
                                  </p:childTnLst>
                                </p:cTn>
                              </p:par>
                              <p:par>
                                <p:cTn id="10" presetID="10" presetClass="entr" presetSubtype="0" fill="hold" nodeType="withEffect">
                                  <p:stCondLst>
                                    <p:cond delay="1200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9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3" fill="hold" display="0">
                  <p:stCondLst>
                    <p:cond delay="indefinite"/>
                  </p:stCondLst>
                  <p:endCondLst>
                    <p:cond evt="onStopAudio" delay="0">
                      <p:tgtEl>
                        <p:sldTgt/>
                      </p:tgtEl>
                    </p:cond>
                  </p:endCondLst>
                </p:cTn>
                <p:tgtEl>
                  <p:spTgt spid="5"/>
                </p:tgtEl>
              </p:cMediaNode>
            </p:audio>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C28A06-1164-AB74-19CC-ACAB6EAECC1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B471682-7C99-4B19-6F25-778F9FA7F2D2}"/>
              </a:ext>
            </a:extLst>
          </p:cNvPr>
          <p:cNvSpPr>
            <a:spLocks noGrp="1"/>
          </p:cNvSpPr>
          <p:nvPr>
            <p:ph type="title"/>
          </p:nvPr>
        </p:nvSpPr>
        <p:spPr>
          <a:noFill/>
          <a:ln>
            <a:noFill/>
          </a:ln>
        </p:spPr>
        <p:txBody>
          <a:bodyPr spcFirstLastPara="1" wrap="square" lIns="91425" tIns="91425" rIns="91425" bIns="91425" anchor="ctr" anchorCtr="0"/>
          <a:lstStyle/>
          <a:p>
            <a:r>
              <a:rPr lang="en-US">
                <a:effectLst>
                  <a:outerShdw blurRad="50800" dist="38100" dir="5400000" algn="t" rotWithShape="0">
                    <a:prstClr val="black">
                      <a:alpha val="40000"/>
                    </a:prstClr>
                  </a:outerShdw>
                </a:effectLst>
                <a:latin typeface="Eras Bold ITC" panose="020B0907030504020204" pitchFamily="34" charset="0"/>
              </a:rPr>
              <a:t>Basic Functionality</a:t>
            </a:r>
          </a:p>
        </p:txBody>
      </p:sp>
      <p:sp>
        <p:nvSpPr>
          <p:cNvPr id="4" name="Slide Number Placeholder 3">
            <a:extLst>
              <a:ext uri="{FF2B5EF4-FFF2-40B4-BE49-F238E27FC236}">
                <a16:creationId xmlns:a16="http://schemas.microsoft.com/office/drawing/2014/main" id="{9F9AA260-3AC7-3718-670D-3A7E58A74A6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latin typeface="Eras Light ITC" panose="020B0402030504020804" pitchFamily="34" charset="0"/>
              </a:rPr>
              <a:t>7</a:t>
            </a:fld>
            <a:endParaRPr lang="en">
              <a:latin typeface="Eras Light ITC" panose="020B0402030504020804" pitchFamily="34" charset="0"/>
            </a:endParaRPr>
          </a:p>
        </p:txBody>
      </p:sp>
      <p:sp>
        <p:nvSpPr>
          <p:cNvPr id="3" name="TextBox 2">
            <a:extLst>
              <a:ext uri="{FF2B5EF4-FFF2-40B4-BE49-F238E27FC236}">
                <a16:creationId xmlns:a16="http://schemas.microsoft.com/office/drawing/2014/main" id="{5918315B-AE62-4AF4-E6E1-BE8F3DBBAF82}"/>
              </a:ext>
            </a:extLst>
          </p:cNvPr>
          <p:cNvSpPr txBox="1"/>
          <p:nvPr/>
        </p:nvSpPr>
        <p:spPr>
          <a:xfrm>
            <a:off x="361785" y="1339796"/>
            <a:ext cx="8782215" cy="1994237"/>
          </a:xfrm>
          <a:prstGeom prst="rect">
            <a:avLst/>
          </a:prstGeom>
          <a:noFill/>
          <a:ln>
            <a:noFill/>
          </a:ln>
        </p:spPr>
        <p:txBody>
          <a:bodyPr spcFirstLastPara="1" wrap="square" lIns="91425" tIns="91425" rIns="91425" bIns="91425" anchor="ctr" anchorCtr="0"/>
          <a:lstStyle>
            <a:defPPr marR="0" lvl="0" algn="l" rtl="0">
              <a:lnSpc>
                <a:spcPct val="100000"/>
              </a:lnSpc>
              <a:spcBef>
                <a:spcPts val="0"/>
              </a:spcBef>
              <a:spcAft>
                <a:spcPts val="0"/>
              </a:spcAft>
            </a:defPPr>
            <a:lvl1pPr marL="457200" indent="-381000">
              <a:spcBef>
                <a:spcPts val="600"/>
              </a:spcBef>
              <a:buClr>
                <a:srgbClr val="C7D3E6"/>
              </a:buClr>
              <a:buSzPts val="2400"/>
              <a:buFont typeface="Roboto Condensed Light"/>
              <a:buChar char="▰"/>
              <a:defRPr sz="2400">
                <a:solidFill>
                  <a:srgbClr val="263248"/>
                </a:solidFill>
                <a:latin typeface="Eras Medium ITC"/>
                <a:ea typeface="Roboto Condensed Light"/>
                <a:cs typeface="Roboto Condensed Light"/>
                <a:sym typeface="Roboto Condensed Light"/>
              </a:defRPr>
            </a:lvl1pPr>
            <a:lvl2pPr marL="914400" indent="-381000">
              <a:spcBef>
                <a:spcPts val="1000"/>
              </a:spcBef>
              <a:buClr>
                <a:srgbClr val="C7D3E6"/>
              </a:buClr>
              <a:buSzPts val="2400"/>
              <a:buFont typeface="Roboto Condensed Light"/>
              <a:buChar char="▻"/>
              <a:defRPr sz="2400">
                <a:solidFill>
                  <a:srgbClr val="263248"/>
                </a:solidFill>
                <a:latin typeface="Roboto Condensed Light"/>
                <a:ea typeface="Roboto Condensed Light"/>
                <a:cs typeface="Roboto Condensed Light"/>
                <a:sym typeface="Roboto Condensed Light"/>
              </a:defRPr>
            </a:lvl2pPr>
            <a:lvl3pPr marL="1371600" indent="-381000">
              <a:spcBef>
                <a:spcPts val="1000"/>
              </a:spcBef>
              <a:buClr>
                <a:srgbClr val="C7D3E6"/>
              </a:buClr>
              <a:buSzPts val="2400"/>
              <a:buFont typeface="Roboto Condensed Light"/>
              <a:buChar char="▻"/>
              <a:defRPr sz="2400">
                <a:solidFill>
                  <a:srgbClr val="263248"/>
                </a:solidFill>
                <a:latin typeface="Roboto Condensed Light"/>
                <a:ea typeface="Roboto Condensed Light"/>
                <a:cs typeface="Roboto Condensed Light"/>
                <a:sym typeface="Roboto Condensed Light"/>
              </a:defRPr>
            </a:lvl3pPr>
            <a:lvl4pPr marL="1828800" indent="-381000">
              <a:spcBef>
                <a:spcPts val="1000"/>
              </a:spcBef>
              <a:buClr>
                <a:srgbClr val="C7D3E6"/>
              </a:buClr>
              <a:buSzPts val="2400"/>
              <a:buFont typeface="Roboto Condensed Light"/>
              <a:buChar char="▻"/>
              <a:defRPr sz="2400">
                <a:solidFill>
                  <a:srgbClr val="263248"/>
                </a:solidFill>
                <a:latin typeface="Roboto Condensed Light"/>
                <a:ea typeface="Roboto Condensed Light"/>
                <a:cs typeface="Roboto Condensed Light"/>
                <a:sym typeface="Roboto Condensed Light"/>
              </a:defRPr>
            </a:lvl4pPr>
            <a:lvl5pPr marL="2286000" indent="-381000">
              <a:spcBef>
                <a:spcPts val="1000"/>
              </a:spcBef>
              <a:buClr>
                <a:srgbClr val="C7D3E6"/>
              </a:buClr>
              <a:buSzPts val="2400"/>
              <a:buFont typeface="Roboto Condensed Light"/>
              <a:buChar char="▻"/>
              <a:defRPr sz="2400">
                <a:solidFill>
                  <a:srgbClr val="263248"/>
                </a:solidFill>
                <a:latin typeface="Roboto Condensed Light"/>
                <a:ea typeface="Roboto Condensed Light"/>
                <a:cs typeface="Roboto Condensed Light"/>
                <a:sym typeface="Roboto Condensed Light"/>
              </a:defRPr>
            </a:lvl5pPr>
            <a:lvl6pPr marL="2743200" indent="-381000">
              <a:spcBef>
                <a:spcPts val="1000"/>
              </a:spcBef>
              <a:buClr>
                <a:srgbClr val="C7D3E6"/>
              </a:buClr>
              <a:buSzPts val="2400"/>
              <a:buFont typeface="Roboto Condensed Light"/>
              <a:buChar char="▻"/>
              <a:defRPr sz="2400">
                <a:solidFill>
                  <a:srgbClr val="263248"/>
                </a:solidFill>
                <a:latin typeface="Roboto Condensed Light"/>
                <a:ea typeface="Roboto Condensed Light"/>
                <a:cs typeface="Roboto Condensed Light"/>
                <a:sym typeface="Roboto Condensed Light"/>
              </a:defRPr>
            </a:lvl6pPr>
            <a:lvl7pPr marL="3200400" indent="-381000">
              <a:spcBef>
                <a:spcPts val="1000"/>
              </a:spcBef>
              <a:buClr>
                <a:srgbClr val="C7D3E6"/>
              </a:buClr>
              <a:buSzPts val="2400"/>
              <a:buFont typeface="Roboto Condensed Light"/>
              <a:buChar char="▻"/>
              <a:defRPr sz="2400">
                <a:solidFill>
                  <a:srgbClr val="263248"/>
                </a:solidFill>
                <a:latin typeface="Roboto Condensed Light"/>
                <a:ea typeface="Roboto Condensed Light"/>
                <a:cs typeface="Roboto Condensed Light"/>
                <a:sym typeface="Roboto Condensed Light"/>
              </a:defRPr>
            </a:lvl7pPr>
            <a:lvl8pPr marL="3657600" indent="-381000">
              <a:spcBef>
                <a:spcPts val="1000"/>
              </a:spcBef>
              <a:buClr>
                <a:srgbClr val="C7D3E6"/>
              </a:buClr>
              <a:buSzPts val="2400"/>
              <a:buFont typeface="Roboto Condensed Light"/>
              <a:buChar char="▻"/>
              <a:defRPr sz="2400">
                <a:solidFill>
                  <a:srgbClr val="263248"/>
                </a:solidFill>
                <a:latin typeface="Roboto Condensed Light"/>
                <a:ea typeface="Roboto Condensed Light"/>
                <a:cs typeface="Roboto Condensed Light"/>
                <a:sym typeface="Roboto Condensed Light"/>
              </a:defRPr>
            </a:lvl8pPr>
            <a:lvl9pPr marL="4114800" indent="-381000">
              <a:spcBef>
                <a:spcPts val="1000"/>
              </a:spcBef>
              <a:spcAft>
                <a:spcPts val="1000"/>
              </a:spcAft>
              <a:buClr>
                <a:srgbClr val="C7D3E6"/>
              </a:buClr>
              <a:buSzPts val="2400"/>
              <a:buFont typeface="Roboto Condensed Light"/>
              <a:buChar char="▻"/>
              <a:defRPr sz="2400">
                <a:solidFill>
                  <a:srgbClr val="263248"/>
                </a:solidFill>
                <a:latin typeface="Roboto Condensed Light"/>
                <a:ea typeface="Roboto Condensed Light"/>
                <a:cs typeface="Roboto Condensed Light"/>
                <a:sym typeface="Roboto Condensed Light"/>
              </a:defRPr>
            </a:lvl9pPr>
          </a:lstStyle>
          <a:p>
            <a:r>
              <a:rPr lang="en-US" sz="2000" dirty="0"/>
              <a:t>Reading data: </a:t>
            </a:r>
            <a:r>
              <a:rPr lang="en-US" sz="2000" dirty="0" err="1"/>
              <a:t>read_json</a:t>
            </a:r>
            <a:r>
              <a:rPr lang="en-US" sz="2000" dirty="0"/>
              <a:t>(), </a:t>
            </a:r>
            <a:r>
              <a:rPr lang="en-US" sz="2000" dirty="0" err="1"/>
              <a:t>read_csv</a:t>
            </a:r>
            <a:r>
              <a:rPr lang="en-US" sz="2000" dirty="0"/>
              <a:t>()</a:t>
            </a:r>
          </a:p>
          <a:p>
            <a:r>
              <a:rPr lang="en-US" sz="2000" dirty="0"/>
              <a:t>Slicing and dicing: .loc[], .</a:t>
            </a:r>
            <a:r>
              <a:rPr lang="en-US" sz="2000" dirty="0" err="1"/>
              <a:t>iloc</a:t>
            </a:r>
            <a:r>
              <a:rPr lang="en-US" sz="2000" dirty="0"/>
              <a:t>[], .head()</a:t>
            </a:r>
          </a:p>
          <a:p>
            <a:r>
              <a:rPr lang="en-US" sz="2000" dirty="0"/>
              <a:t>Data types and conversion: Keep joints flexible with .</a:t>
            </a:r>
            <a:r>
              <a:rPr lang="en-US" sz="2000" dirty="0" err="1"/>
              <a:t>astype</a:t>
            </a:r>
            <a:r>
              <a:rPr lang="en-US" sz="2000" dirty="0"/>
              <a:t>()</a:t>
            </a:r>
          </a:p>
          <a:p>
            <a:r>
              <a:rPr lang="en-US" sz="2000" dirty="0"/>
              <a:t>Sorting and filtering: Spotlight the best takes, filter out the missteps</a:t>
            </a:r>
          </a:p>
          <a:p>
            <a:r>
              <a:rPr lang="en-US" sz="2000" dirty="0"/>
              <a:t>Data summary: .describe(), .info() – your dance rehearsal notes</a:t>
            </a:r>
          </a:p>
        </p:txBody>
      </p:sp>
      <p:pic>
        <p:nvPicPr>
          <p:cNvPr id="6" name="Picture 5">
            <a:extLst>
              <a:ext uri="{FF2B5EF4-FFF2-40B4-BE49-F238E27FC236}">
                <a16:creationId xmlns:a16="http://schemas.microsoft.com/office/drawing/2014/main" id="{EB225E21-F814-B416-559E-030F1B6B842F}"/>
              </a:ext>
            </a:extLst>
          </p:cNvPr>
          <p:cNvPicPr>
            <a:picLocks/>
          </p:cNvPicPr>
          <p:nvPr/>
        </p:nvPicPr>
        <p:blipFill>
          <a:blip r:embed="rId9" cstate="screen">
            <a:extLst>
              <a:ext uri="{BEBA8EAE-BF5A-486C-A8C5-ECC9F3942E4B}">
                <a14:imgProps xmlns:a14="http://schemas.microsoft.com/office/drawing/2010/main">
                  <a14:imgLayer r:embed="rId10">
                    <a14:imgEffect>
                      <a14:brightnessContrast bright="20000" contrast="20000"/>
                    </a14:imgEffect>
                  </a14:imgLayer>
                </a14:imgProps>
              </a:ext>
              <a:ext uri="{28A0092B-C50C-407E-A947-70E740481C1C}">
                <a14:useLocalDpi xmlns:a14="http://schemas.microsoft.com/office/drawing/2010/main"/>
              </a:ext>
            </a:extLst>
          </a:blip>
          <a:srcRect/>
          <a:stretch/>
        </p:blipFill>
        <p:spPr>
          <a:xfrm>
            <a:off x="1065944" y="3109992"/>
            <a:ext cx="2768572" cy="1994237"/>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8" name="Picture 7">
            <a:extLst>
              <a:ext uri="{FF2B5EF4-FFF2-40B4-BE49-F238E27FC236}">
                <a16:creationId xmlns:a16="http://schemas.microsoft.com/office/drawing/2014/main" id="{77CF2DEE-D07B-F6DD-F91D-27E585AD7558}"/>
              </a:ext>
            </a:extLst>
          </p:cNvPr>
          <p:cNvPicPr>
            <a:picLocks noChangeAspect="1"/>
          </p:cNvPicPr>
          <p:nvPr/>
        </p:nvPicPr>
        <p:blipFill>
          <a:blip r:embed="rId11" cstate="screen">
            <a:extLst>
              <a:ext uri="{BEBA8EAE-BF5A-486C-A8C5-ECC9F3942E4B}">
                <a14:imgProps xmlns:a14="http://schemas.microsoft.com/office/drawing/2010/main">
                  <a14:imgLayer r:embed="rId12">
                    <a14:imgEffect>
                      <a14:sharpenSoften amount="50000"/>
                    </a14:imgEffect>
                    <a14:imgEffect>
                      <a14:brightnessContrast contrast="-40000"/>
                    </a14:imgEffect>
                  </a14:imgLayer>
                </a14:imgProps>
              </a:ext>
              <a:ext uri="{28A0092B-C50C-407E-A947-70E740481C1C}">
                <a14:useLocalDpi xmlns:a14="http://schemas.microsoft.com/office/drawing/2010/main"/>
              </a:ext>
            </a:extLst>
          </a:blip>
          <a:stretch>
            <a:fillRect/>
          </a:stretch>
        </p:blipFill>
        <p:spPr>
          <a:xfrm>
            <a:off x="4009915" y="3078184"/>
            <a:ext cx="2907720" cy="2033509"/>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5" name="BasicFunctionality">
            <a:hlinkClick r:id="" action="ppaction://media"/>
            <a:extLst>
              <a:ext uri="{FF2B5EF4-FFF2-40B4-BE49-F238E27FC236}">
                <a16:creationId xmlns:a16="http://schemas.microsoft.com/office/drawing/2014/main" id="{460A7486-C112-6169-AB22-D134DB53DB39}"/>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8757737" y="44912"/>
            <a:ext cx="347663" cy="347663"/>
          </a:xfrm>
          <a:prstGeom prst="rect">
            <a:avLst/>
          </a:prstGeom>
        </p:spPr>
      </p:pic>
      <p:pic>
        <p:nvPicPr>
          <p:cNvPr id="7" name="BasicCode">
            <a:hlinkClick r:id="" action="ppaction://media"/>
            <a:extLst>
              <a:ext uri="{FF2B5EF4-FFF2-40B4-BE49-F238E27FC236}">
                <a16:creationId xmlns:a16="http://schemas.microsoft.com/office/drawing/2014/main" id="{B4E485CD-3609-D6BA-AED7-C53FDF0CBC87}"/>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8757737" y="762669"/>
            <a:ext cx="347663" cy="347663"/>
          </a:xfrm>
          <a:prstGeom prst="rect">
            <a:avLst/>
          </a:prstGeom>
        </p:spPr>
      </p:pic>
      <p:pic>
        <p:nvPicPr>
          <p:cNvPr id="10" name="BasicLast2txt">
            <a:hlinkClick r:id="" action="ppaction://media"/>
            <a:extLst>
              <a:ext uri="{FF2B5EF4-FFF2-40B4-BE49-F238E27FC236}">
                <a16:creationId xmlns:a16="http://schemas.microsoft.com/office/drawing/2014/main" id="{2A659EBB-1005-35E9-6040-B33F495FEB4D}"/>
              </a:ext>
            </a:extLst>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8757736" y="415006"/>
            <a:ext cx="347663" cy="347663"/>
          </a:xfrm>
          <a:prstGeom prst="rect">
            <a:avLst/>
          </a:prstGeom>
        </p:spPr>
      </p:pic>
    </p:spTree>
    <p:extLst>
      <p:ext uri="{BB962C8B-B14F-4D97-AF65-F5344CB8AC3E}">
        <p14:creationId xmlns:p14="http://schemas.microsoft.com/office/powerpoint/2010/main" val="3057131014"/>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0170" fill="hold"/>
                                        <p:tgtEl>
                                          <p:spTgt spid="5"/>
                                        </p:tgtEl>
                                      </p:cBhvr>
                                    </p:cmd>
                                  </p:childTnLst>
                                </p:cTn>
                              </p:par>
                              <p:par>
                                <p:cTn id="7" presetID="22" presetClass="entr" presetSubtype="1" fill="hold" grpId="0" nodeType="withEffect">
                                  <p:stCondLst>
                                    <p:cond delay="5000"/>
                                  </p:stCondLst>
                                  <p:childTnLst>
                                    <p:set>
                                      <p:cBhvr>
                                        <p:cTn id="8" dur="1" fill="hold">
                                          <p:stCondLst>
                                            <p:cond delay="0"/>
                                          </p:stCondLst>
                                        </p:cTn>
                                        <p:tgtEl>
                                          <p:spTgt spid="3">
                                            <p:txEl>
                                              <p:pRg st="0" end="0"/>
                                            </p:txEl>
                                          </p:spTgt>
                                        </p:tgtEl>
                                        <p:attrNameLst>
                                          <p:attrName>style.visibility</p:attrName>
                                        </p:attrNameLst>
                                      </p:cBhvr>
                                      <p:to>
                                        <p:strVal val="visible"/>
                                      </p:to>
                                    </p:set>
                                    <p:animEffect transition="in" filter="wipe(up)">
                                      <p:cBhvr>
                                        <p:cTn id="9" dur="3000"/>
                                        <p:tgtEl>
                                          <p:spTgt spid="3">
                                            <p:txEl>
                                              <p:pRg st="0" end="0"/>
                                            </p:txEl>
                                          </p:spTgt>
                                        </p:tgtEl>
                                      </p:cBhvr>
                                    </p:animEffect>
                                  </p:childTnLst>
                                </p:cTn>
                              </p:par>
                              <p:par>
                                <p:cTn id="10" presetID="22" presetClass="entr" presetSubtype="1" fill="hold" grpId="0" nodeType="withEffect">
                                  <p:stCondLst>
                                    <p:cond delay="1600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up)">
                                      <p:cBhvr>
                                        <p:cTn id="12" dur="3000"/>
                                        <p:tgtEl>
                                          <p:spTgt spid="3">
                                            <p:txEl>
                                              <p:pRg st="1" end="1"/>
                                            </p:txEl>
                                          </p:spTgt>
                                        </p:tgtEl>
                                      </p:cBhvr>
                                    </p:animEffect>
                                  </p:childTnLst>
                                </p:cTn>
                              </p:par>
                              <p:par>
                                <p:cTn id="13" presetID="10" presetClass="entr" presetSubtype="0" fill="hold" nodeType="withEffect">
                                  <p:stCondLst>
                                    <p:cond delay="1700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3000"/>
                                        <p:tgtEl>
                                          <p:spTgt spid="6"/>
                                        </p:tgtEl>
                                      </p:cBhvr>
                                    </p:animEffect>
                                  </p:childTnLst>
                                </p:cTn>
                              </p:par>
                              <p:par>
                                <p:cTn id="16" presetID="56" presetClass="path" presetSubtype="0" accel="50000" decel="50000" fill="hold" nodeType="withEffect">
                                  <p:stCondLst>
                                    <p:cond delay="17000"/>
                                  </p:stCondLst>
                                  <p:childTnLst>
                                    <p:animMotion origin="layout" path="M -1.94444E-6 3.20988E-6 L 0.19549 -0.11513 " pathEditMode="relative" rAng="0" ptsTypes="AA">
                                      <p:cBhvr>
                                        <p:cTn id="17" dur="3000" fill="hold"/>
                                        <p:tgtEl>
                                          <p:spTgt spid="6"/>
                                        </p:tgtEl>
                                        <p:attrNameLst>
                                          <p:attrName>ppt_x</p:attrName>
                                          <p:attrName>ppt_y</p:attrName>
                                        </p:attrNameLst>
                                      </p:cBhvr>
                                      <p:rCtr x="9774" y="-5772"/>
                                    </p:animMotion>
                                  </p:childTnLst>
                                </p:cTn>
                              </p:par>
                              <p:par>
                                <p:cTn id="18" presetID="6" presetClass="emph" presetSubtype="0" fill="hold" nodeType="withEffect">
                                  <p:stCondLst>
                                    <p:cond delay="19000"/>
                                  </p:stCondLst>
                                  <p:childTnLst>
                                    <p:animScale>
                                      <p:cBhvr>
                                        <p:cTn id="19" dur="3000" fill="hold"/>
                                        <p:tgtEl>
                                          <p:spTgt spid="6"/>
                                        </p:tgtEl>
                                      </p:cBhvr>
                                      <p:by x="150000" y="150000"/>
                                    </p:animScale>
                                  </p:childTnLst>
                                </p:cTn>
                              </p:par>
                              <p:par>
                                <p:cTn id="20" presetID="10" presetClass="exit" presetSubtype="0" fill="hold" nodeType="withEffect">
                                  <p:stCondLst>
                                    <p:cond delay="29500"/>
                                  </p:stCondLst>
                                  <p:childTnLst>
                                    <p:animEffect transition="out" filter="fade">
                                      <p:cBhvr>
                                        <p:cTn id="21" dur="2000"/>
                                        <p:tgtEl>
                                          <p:spTgt spid="6"/>
                                        </p:tgtEl>
                                      </p:cBhvr>
                                    </p:animEffect>
                                    <p:set>
                                      <p:cBhvr>
                                        <p:cTn id="22" dur="1" fill="hold">
                                          <p:stCondLst>
                                            <p:cond delay="1999"/>
                                          </p:stCondLst>
                                        </p:cTn>
                                        <p:tgtEl>
                                          <p:spTgt spid="6"/>
                                        </p:tgtEl>
                                        <p:attrNameLst>
                                          <p:attrName>style.visibility</p:attrName>
                                        </p:attrNameLst>
                                      </p:cBhvr>
                                      <p:to>
                                        <p:strVal val="hidden"/>
                                      </p:to>
                                    </p:set>
                                  </p:childTnLst>
                                </p:cTn>
                              </p:par>
                              <p:par>
                                <p:cTn id="23" presetID="22" presetClass="entr" presetSubtype="1" fill="hold" grpId="0" nodeType="withEffect">
                                  <p:stCondLst>
                                    <p:cond delay="3180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wipe(up)">
                                      <p:cBhvr>
                                        <p:cTn id="25" dur="3000"/>
                                        <p:tgtEl>
                                          <p:spTgt spid="3">
                                            <p:txEl>
                                              <p:pRg st="2" end="2"/>
                                            </p:txEl>
                                          </p:spTgt>
                                        </p:tgtEl>
                                      </p:cBhvr>
                                    </p:animEffect>
                                  </p:childTnLst>
                                </p:cTn>
                              </p:par>
                              <p:par>
                                <p:cTn id="26" presetID="22" presetClass="entr" presetSubtype="1" fill="hold" grpId="0" nodeType="withEffect">
                                  <p:stCondLst>
                                    <p:cond delay="4200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wipe(up)">
                                      <p:cBhvr>
                                        <p:cTn id="28" dur="3000"/>
                                        <p:tgtEl>
                                          <p:spTgt spid="3">
                                            <p:txEl>
                                              <p:pRg st="3" end="3"/>
                                            </p:txEl>
                                          </p:spTgt>
                                        </p:tgtEl>
                                      </p:cBhvr>
                                    </p:animEffect>
                                  </p:childTnLst>
                                </p:cTn>
                              </p:par>
                              <p:par>
                                <p:cTn id="29" presetID="1" presetClass="mediacall" presetSubtype="0" fill="hold" nodeType="withEffect">
                                  <p:stCondLst>
                                    <p:cond delay="42000"/>
                                  </p:stCondLst>
                                  <p:childTnLst>
                                    <p:cmd type="call" cmd="playFrom(0.0)">
                                      <p:cBhvr>
                                        <p:cTn id="30" dur="21010" fill="hold"/>
                                        <p:tgtEl>
                                          <p:spTgt spid="10"/>
                                        </p:tgtEl>
                                      </p:cBhvr>
                                    </p:cmd>
                                  </p:childTnLst>
                                </p:cTn>
                              </p:par>
                              <p:par>
                                <p:cTn id="31" presetID="22" presetClass="entr" presetSubtype="1" fill="hold" grpId="0" nodeType="withEffect">
                                  <p:stCondLst>
                                    <p:cond delay="5000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wipe(up)">
                                      <p:cBhvr>
                                        <p:cTn id="33" dur="3000"/>
                                        <p:tgtEl>
                                          <p:spTgt spid="3">
                                            <p:txEl>
                                              <p:pRg st="4" end="4"/>
                                            </p:txEl>
                                          </p:spTgt>
                                        </p:tgtEl>
                                      </p:cBhvr>
                                    </p:animEffect>
                                  </p:childTnLst>
                                </p:cTn>
                              </p:par>
                            </p:childTnLst>
                          </p:cTn>
                        </p:par>
                        <p:par>
                          <p:cTn id="34" fill="hold">
                            <p:stCondLst>
                              <p:cond delay="63010"/>
                            </p:stCondLst>
                            <p:childTnLst>
                              <p:par>
                                <p:cTn id="35" presetID="1" presetClass="mediacall" presetSubtype="0" fill="hold" nodeType="afterEffect">
                                  <p:stCondLst>
                                    <p:cond delay="0"/>
                                  </p:stCondLst>
                                  <p:childTnLst>
                                    <p:cmd type="call" cmd="playFrom(0.0)">
                                      <p:cBhvr>
                                        <p:cTn id="36" dur="20363" fill="hold"/>
                                        <p:tgtEl>
                                          <p:spTgt spid="7"/>
                                        </p:tgtEl>
                                      </p:cBhvr>
                                    </p:cmd>
                                  </p:childTnLst>
                                </p:cTn>
                              </p:par>
                              <p:par>
                                <p:cTn id="37" presetID="10" presetClass="entr" presetSubtype="0" fill="hold" nodeType="with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2000"/>
                                        <p:tgtEl>
                                          <p:spTgt spid="8"/>
                                        </p:tgtEl>
                                      </p:cBhvr>
                                    </p:animEffect>
                                  </p:childTnLst>
                                </p:cTn>
                              </p:par>
                              <p:par>
                                <p:cTn id="40" presetID="56" presetClass="path" presetSubtype="0" accel="50000" decel="50000" fill="hold" nodeType="withEffect">
                                  <p:stCondLst>
                                    <p:cond delay="0"/>
                                  </p:stCondLst>
                                  <p:childTnLst>
                                    <p:animMotion origin="layout" path="M 5.55556E-7 2.34568E-6 L -0.125 -0.18118 " pathEditMode="relative" rAng="0" ptsTypes="AA">
                                      <p:cBhvr>
                                        <p:cTn id="41" dur="2000" fill="hold"/>
                                        <p:tgtEl>
                                          <p:spTgt spid="8"/>
                                        </p:tgtEl>
                                        <p:attrNameLst>
                                          <p:attrName>ppt_x</p:attrName>
                                          <p:attrName>ppt_y</p:attrName>
                                        </p:attrNameLst>
                                      </p:cBhvr>
                                      <p:rCtr x="-6250" y="-9074"/>
                                    </p:animMotion>
                                  </p:childTnLst>
                                </p:cTn>
                              </p:par>
                              <p:par>
                                <p:cTn id="42" presetID="6" presetClass="emph" presetSubtype="0" fill="hold" nodeType="withEffect">
                                  <p:stCondLst>
                                    <p:cond delay="0"/>
                                  </p:stCondLst>
                                  <p:childTnLst>
                                    <p:animScale>
                                      <p:cBhvr>
                                        <p:cTn id="43" dur="2000" fill="hold"/>
                                        <p:tgtEl>
                                          <p:spTgt spid="8"/>
                                        </p:tgtEl>
                                      </p:cBhvr>
                                      <p:by x="200000" y="200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44" fill="hold" display="0">
                  <p:stCondLst>
                    <p:cond delay="indefinite"/>
                  </p:stCondLst>
                  <p:endCondLst>
                    <p:cond evt="onStopAudio" delay="0">
                      <p:tgtEl>
                        <p:sldTgt/>
                      </p:tgtEl>
                    </p:cond>
                  </p:endCondLst>
                </p:cTn>
                <p:tgtEl>
                  <p:spTgt spid="5"/>
                </p:tgtEl>
              </p:cMediaNode>
            </p:audio>
            <p:audio>
              <p:cMediaNode vol="80000" showWhenStopped="0">
                <p:cTn id="45" fill="hold" display="0">
                  <p:stCondLst>
                    <p:cond delay="indefinite"/>
                  </p:stCondLst>
                  <p:endCondLst>
                    <p:cond evt="onStopAudio" delay="0">
                      <p:tgtEl>
                        <p:sldTgt/>
                      </p:tgtEl>
                    </p:cond>
                  </p:endCondLst>
                </p:cTn>
                <p:tgtEl>
                  <p:spTgt spid="7"/>
                </p:tgtEl>
              </p:cMediaNode>
            </p:audio>
            <p:audio>
              <p:cMediaNode vol="80000" showWhenStopped="0">
                <p:cTn id="46" fill="hold" display="0">
                  <p:stCondLst>
                    <p:cond delay="indefinite"/>
                  </p:stCondLst>
                  <p:endCondLst>
                    <p:cond evt="onStopAudio" delay="0">
                      <p:tgtEl>
                        <p:sldTgt/>
                      </p:tgtEl>
                    </p:cond>
                  </p:endCondLst>
                </p:cTn>
                <p:tgtEl>
                  <p:spTgt spid="10"/>
                </p:tgtEl>
              </p:cMediaNode>
            </p:audio>
          </p:childTnLst>
        </p:cTn>
      </p:par>
    </p:tnLst>
    <p:bldLst>
      <p:bldP spid="3"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DD9D9F-8D0C-063C-0478-E57C4399FC7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28A2247-7EFE-7890-C595-7DE9029221FF}"/>
              </a:ext>
            </a:extLst>
          </p:cNvPr>
          <p:cNvSpPr>
            <a:spLocks noGrp="1"/>
          </p:cNvSpPr>
          <p:nvPr>
            <p:ph type="title"/>
          </p:nvPr>
        </p:nvSpPr>
        <p:spPr>
          <a:noFill/>
          <a:ln>
            <a:noFill/>
          </a:ln>
        </p:spPr>
        <p:txBody>
          <a:bodyPr spcFirstLastPara="1" wrap="square" lIns="91425" tIns="91425" rIns="91425" bIns="91425" anchor="ctr" anchorCtr="0"/>
          <a:lstStyle/>
          <a:p>
            <a:r>
              <a:rPr lang="en-US">
                <a:effectLst>
                  <a:outerShdw blurRad="50800" dist="38100" dir="5400000" algn="t" rotWithShape="0">
                    <a:prstClr val="black">
                      <a:alpha val="40000"/>
                    </a:prstClr>
                  </a:outerShdw>
                </a:effectLst>
                <a:latin typeface="Eras Bold ITC" panose="020B0907030504020204" pitchFamily="34" charset="0"/>
              </a:rPr>
              <a:t>I/O Tools</a:t>
            </a:r>
          </a:p>
        </p:txBody>
      </p:sp>
      <p:sp>
        <p:nvSpPr>
          <p:cNvPr id="4" name="Slide Number Placeholder 3">
            <a:extLst>
              <a:ext uri="{FF2B5EF4-FFF2-40B4-BE49-F238E27FC236}">
                <a16:creationId xmlns:a16="http://schemas.microsoft.com/office/drawing/2014/main" id="{D5212B11-8435-0C31-C05A-63934A16881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latin typeface="Eras Light ITC" panose="020B0402030504020804" pitchFamily="34" charset="0"/>
              </a:rPr>
              <a:t>8</a:t>
            </a:fld>
            <a:endParaRPr lang="en">
              <a:latin typeface="Eras Light ITC" panose="020B0402030504020804" pitchFamily="34" charset="0"/>
            </a:endParaRPr>
          </a:p>
        </p:txBody>
      </p:sp>
      <p:graphicFrame>
        <p:nvGraphicFramePr>
          <p:cNvPr id="3" name="Diagram 2">
            <a:extLst>
              <a:ext uri="{FF2B5EF4-FFF2-40B4-BE49-F238E27FC236}">
                <a16:creationId xmlns:a16="http://schemas.microsoft.com/office/drawing/2014/main" id="{DC1CAF31-6BED-AB24-40F2-31D2BA432CFC}"/>
              </a:ext>
            </a:extLst>
          </p:cNvPr>
          <p:cNvGraphicFramePr/>
          <p:nvPr>
            <p:extLst>
              <p:ext uri="{D42A27DB-BD31-4B8C-83A1-F6EECF244321}">
                <p14:modId xmlns:p14="http://schemas.microsoft.com/office/powerpoint/2010/main" val="720049582"/>
              </p:ext>
            </p:extLst>
          </p:nvPr>
        </p:nvGraphicFramePr>
        <p:xfrm>
          <a:off x="1118900" y="1495492"/>
          <a:ext cx="5828000" cy="325543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5" name="IOtools">
            <a:hlinkClick r:id="" action="ppaction://media"/>
            <a:extLst>
              <a:ext uri="{FF2B5EF4-FFF2-40B4-BE49-F238E27FC236}">
                <a16:creationId xmlns:a16="http://schemas.microsoft.com/office/drawing/2014/main" id="{2F48430C-0E23-B438-51AA-9AB32992CFF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757737" y="17568"/>
            <a:ext cx="347663" cy="347663"/>
          </a:xfrm>
          <a:prstGeom prst="rect">
            <a:avLst/>
          </a:prstGeom>
        </p:spPr>
      </p:pic>
    </p:spTree>
    <p:extLst>
      <p:ext uri="{BB962C8B-B14F-4D97-AF65-F5344CB8AC3E}">
        <p14:creationId xmlns:p14="http://schemas.microsoft.com/office/powerpoint/2010/main" val="3224269168"/>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8352" fill="hold"/>
                                        <p:tgtEl>
                                          <p:spTgt spid="5"/>
                                        </p:tgtEl>
                                      </p:cBhvr>
                                    </p:cmd>
                                  </p:childTnLst>
                                </p:cTn>
                              </p:par>
                              <p:par>
                                <p:cTn id="7" presetID="22" presetClass="entr" presetSubtype="8" fill="hold" grpId="0" nodeType="withEffect">
                                  <p:stCondLst>
                                    <p:cond delay="1000"/>
                                  </p:stCondLst>
                                  <p:childTnLst>
                                    <p:set>
                                      <p:cBhvr>
                                        <p:cTn id="8" dur="1" fill="hold">
                                          <p:stCondLst>
                                            <p:cond delay="0"/>
                                          </p:stCondLst>
                                        </p:cTn>
                                        <p:tgtEl>
                                          <p:spTgt spid="3">
                                            <p:graphicEl>
                                              <a:dgm id="{CC315102-E583-4211-9CA9-446192527ADB}"/>
                                            </p:graphicEl>
                                          </p:spTgt>
                                        </p:tgtEl>
                                        <p:attrNameLst>
                                          <p:attrName>style.visibility</p:attrName>
                                        </p:attrNameLst>
                                      </p:cBhvr>
                                      <p:to>
                                        <p:strVal val="visible"/>
                                      </p:to>
                                    </p:set>
                                    <p:animEffect transition="in" filter="wipe(left)">
                                      <p:cBhvr>
                                        <p:cTn id="9" dur="2000"/>
                                        <p:tgtEl>
                                          <p:spTgt spid="3">
                                            <p:graphicEl>
                                              <a:dgm id="{CC315102-E583-4211-9CA9-446192527ADB}"/>
                                            </p:graphicEl>
                                          </p:spTgt>
                                        </p:tgtEl>
                                      </p:cBhvr>
                                    </p:animEffect>
                                  </p:childTnLst>
                                </p:cTn>
                              </p:par>
                              <p:par>
                                <p:cTn id="10" presetID="22" presetClass="entr" presetSubtype="8" fill="hold" grpId="0" nodeType="withEffect">
                                  <p:stCondLst>
                                    <p:cond delay="4000"/>
                                  </p:stCondLst>
                                  <p:childTnLst>
                                    <p:set>
                                      <p:cBhvr>
                                        <p:cTn id="11" dur="1" fill="hold">
                                          <p:stCondLst>
                                            <p:cond delay="0"/>
                                          </p:stCondLst>
                                        </p:cTn>
                                        <p:tgtEl>
                                          <p:spTgt spid="3">
                                            <p:graphicEl>
                                              <a:dgm id="{AC222A42-A1AD-41E7-A61A-37A279C79E85}"/>
                                            </p:graphicEl>
                                          </p:spTgt>
                                        </p:tgtEl>
                                        <p:attrNameLst>
                                          <p:attrName>style.visibility</p:attrName>
                                        </p:attrNameLst>
                                      </p:cBhvr>
                                      <p:to>
                                        <p:strVal val="visible"/>
                                      </p:to>
                                    </p:set>
                                    <p:animEffect transition="in" filter="wipe(left)">
                                      <p:cBhvr>
                                        <p:cTn id="12" dur="2000"/>
                                        <p:tgtEl>
                                          <p:spTgt spid="3">
                                            <p:graphicEl>
                                              <a:dgm id="{AC222A42-A1AD-41E7-A61A-37A279C79E85}"/>
                                            </p:graphicEl>
                                          </p:spTgt>
                                        </p:tgtEl>
                                      </p:cBhvr>
                                    </p:animEffect>
                                  </p:childTnLst>
                                </p:cTn>
                              </p:par>
                              <p:par>
                                <p:cTn id="13" presetID="22" presetClass="entr" presetSubtype="8" fill="hold" grpId="0" nodeType="withEffect">
                                  <p:stCondLst>
                                    <p:cond delay="13000"/>
                                  </p:stCondLst>
                                  <p:childTnLst>
                                    <p:set>
                                      <p:cBhvr>
                                        <p:cTn id="14" dur="1" fill="hold">
                                          <p:stCondLst>
                                            <p:cond delay="0"/>
                                          </p:stCondLst>
                                        </p:cTn>
                                        <p:tgtEl>
                                          <p:spTgt spid="3">
                                            <p:graphicEl>
                                              <a:dgm id="{2F5E4E46-ACC8-4165-AC13-4FDE4673662B}"/>
                                            </p:graphicEl>
                                          </p:spTgt>
                                        </p:tgtEl>
                                        <p:attrNameLst>
                                          <p:attrName>style.visibility</p:attrName>
                                        </p:attrNameLst>
                                      </p:cBhvr>
                                      <p:to>
                                        <p:strVal val="visible"/>
                                      </p:to>
                                    </p:set>
                                    <p:animEffect transition="in" filter="wipe(left)">
                                      <p:cBhvr>
                                        <p:cTn id="15" dur="2000"/>
                                        <p:tgtEl>
                                          <p:spTgt spid="3">
                                            <p:graphicEl>
                                              <a:dgm id="{2F5E4E46-ACC8-4165-AC13-4FDE4673662B}"/>
                                            </p:graphicEl>
                                          </p:spTgt>
                                        </p:tgtEl>
                                      </p:cBhvr>
                                    </p:animEffect>
                                  </p:childTnLst>
                                </p:cTn>
                              </p:par>
                              <p:par>
                                <p:cTn id="16" presetID="22" presetClass="entr" presetSubtype="8" fill="hold" grpId="0" nodeType="withEffect">
                                  <p:stCondLst>
                                    <p:cond delay="20000"/>
                                  </p:stCondLst>
                                  <p:childTnLst>
                                    <p:set>
                                      <p:cBhvr>
                                        <p:cTn id="17" dur="1" fill="hold">
                                          <p:stCondLst>
                                            <p:cond delay="0"/>
                                          </p:stCondLst>
                                        </p:cTn>
                                        <p:tgtEl>
                                          <p:spTgt spid="3">
                                            <p:graphicEl>
                                              <a:dgm id="{90B42059-2685-4B4D-BF57-C721686141A3}"/>
                                            </p:graphicEl>
                                          </p:spTgt>
                                        </p:tgtEl>
                                        <p:attrNameLst>
                                          <p:attrName>style.visibility</p:attrName>
                                        </p:attrNameLst>
                                      </p:cBhvr>
                                      <p:to>
                                        <p:strVal val="visible"/>
                                      </p:to>
                                    </p:set>
                                    <p:animEffect transition="in" filter="wipe(left)">
                                      <p:cBhvr>
                                        <p:cTn id="18" dur="2000"/>
                                        <p:tgtEl>
                                          <p:spTgt spid="3">
                                            <p:graphicEl>
                                              <a:dgm id="{90B42059-2685-4B4D-BF57-C721686141A3}"/>
                                            </p:graphicEl>
                                          </p:spTgt>
                                        </p:tgtEl>
                                      </p:cBhvr>
                                    </p:animEffect>
                                  </p:childTnLst>
                                </p:cTn>
                              </p:par>
                              <p:par>
                                <p:cTn id="19" presetID="22" presetClass="entr" presetSubtype="8" fill="hold" grpId="0" nodeType="withEffect">
                                  <p:stCondLst>
                                    <p:cond delay="1100"/>
                                  </p:stCondLst>
                                  <p:childTnLst>
                                    <p:set>
                                      <p:cBhvr>
                                        <p:cTn id="20" dur="1" fill="hold">
                                          <p:stCondLst>
                                            <p:cond delay="0"/>
                                          </p:stCondLst>
                                        </p:cTn>
                                        <p:tgtEl>
                                          <p:spTgt spid="3">
                                            <p:graphicEl>
                                              <a:dgm id="{531DE8BB-DCB5-45EB-B94B-1E9E23DA287F}"/>
                                            </p:graphicEl>
                                          </p:spTgt>
                                        </p:tgtEl>
                                        <p:attrNameLst>
                                          <p:attrName>style.visibility</p:attrName>
                                        </p:attrNameLst>
                                      </p:cBhvr>
                                      <p:to>
                                        <p:strVal val="visible"/>
                                      </p:to>
                                    </p:set>
                                    <p:animEffect transition="in" filter="wipe(left)">
                                      <p:cBhvr>
                                        <p:cTn id="21" dur="2000"/>
                                        <p:tgtEl>
                                          <p:spTgt spid="3">
                                            <p:graphicEl>
                                              <a:dgm id="{531DE8BB-DCB5-45EB-B94B-1E9E23DA287F}"/>
                                            </p:graphicEl>
                                          </p:spTgt>
                                        </p:tgtEl>
                                      </p:cBhvr>
                                    </p:animEffect>
                                  </p:childTnLst>
                                </p:cTn>
                              </p:par>
                              <p:par>
                                <p:cTn id="22" presetID="22" presetClass="entr" presetSubtype="8" fill="hold" grpId="0" nodeType="withEffect">
                                  <p:stCondLst>
                                    <p:cond delay="4100"/>
                                  </p:stCondLst>
                                  <p:childTnLst>
                                    <p:set>
                                      <p:cBhvr>
                                        <p:cTn id="23" dur="1" fill="hold">
                                          <p:stCondLst>
                                            <p:cond delay="0"/>
                                          </p:stCondLst>
                                        </p:cTn>
                                        <p:tgtEl>
                                          <p:spTgt spid="3">
                                            <p:graphicEl>
                                              <a:dgm id="{950C0372-B7A8-43BC-8A5D-B7B372826408}"/>
                                            </p:graphicEl>
                                          </p:spTgt>
                                        </p:tgtEl>
                                        <p:attrNameLst>
                                          <p:attrName>style.visibility</p:attrName>
                                        </p:attrNameLst>
                                      </p:cBhvr>
                                      <p:to>
                                        <p:strVal val="visible"/>
                                      </p:to>
                                    </p:set>
                                    <p:animEffect transition="in" filter="wipe(left)">
                                      <p:cBhvr>
                                        <p:cTn id="24" dur="2000"/>
                                        <p:tgtEl>
                                          <p:spTgt spid="3">
                                            <p:graphicEl>
                                              <a:dgm id="{950C0372-B7A8-43BC-8A5D-B7B372826408}"/>
                                            </p:graphicEl>
                                          </p:spTgt>
                                        </p:tgtEl>
                                      </p:cBhvr>
                                    </p:animEffect>
                                  </p:childTnLst>
                                </p:cTn>
                              </p:par>
                              <p:par>
                                <p:cTn id="25" presetID="22" presetClass="entr" presetSubtype="8" fill="hold" grpId="0" nodeType="withEffect">
                                  <p:stCondLst>
                                    <p:cond delay="13500"/>
                                  </p:stCondLst>
                                  <p:childTnLst>
                                    <p:set>
                                      <p:cBhvr>
                                        <p:cTn id="26" dur="1" fill="hold">
                                          <p:stCondLst>
                                            <p:cond delay="0"/>
                                          </p:stCondLst>
                                        </p:cTn>
                                        <p:tgtEl>
                                          <p:spTgt spid="3">
                                            <p:graphicEl>
                                              <a:dgm id="{04E9A1CD-C6BE-479F-8B95-5C502003BD16}"/>
                                            </p:graphicEl>
                                          </p:spTgt>
                                        </p:tgtEl>
                                        <p:attrNameLst>
                                          <p:attrName>style.visibility</p:attrName>
                                        </p:attrNameLst>
                                      </p:cBhvr>
                                      <p:to>
                                        <p:strVal val="visible"/>
                                      </p:to>
                                    </p:set>
                                    <p:animEffect transition="in" filter="wipe(left)">
                                      <p:cBhvr>
                                        <p:cTn id="27" dur="2000"/>
                                        <p:tgtEl>
                                          <p:spTgt spid="3">
                                            <p:graphicEl>
                                              <a:dgm id="{04E9A1CD-C6BE-479F-8B95-5C502003BD16}"/>
                                            </p:graphicEl>
                                          </p:spTgt>
                                        </p:tgtEl>
                                      </p:cBhvr>
                                    </p:animEffect>
                                  </p:childTnLst>
                                </p:cTn>
                              </p:par>
                              <p:par>
                                <p:cTn id="28" presetID="22" presetClass="entr" presetSubtype="8" fill="hold" grpId="0" nodeType="withEffect">
                                  <p:stCondLst>
                                    <p:cond delay="20000"/>
                                  </p:stCondLst>
                                  <p:childTnLst>
                                    <p:set>
                                      <p:cBhvr>
                                        <p:cTn id="29" dur="1" fill="hold">
                                          <p:stCondLst>
                                            <p:cond delay="0"/>
                                          </p:stCondLst>
                                        </p:cTn>
                                        <p:tgtEl>
                                          <p:spTgt spid="3">
                                            <p:graphicEl>
                                              <a:dgm id="{5D501842-DC8E-4442-A317-EB434BC135C0}"/>
                                            </p:graphicEl>
                                          </p:spTgt>
                                        </p:tgtEl>
                                        <p:attrNameLst>
                                          <p:attrName>style.visibility</p:attrName>
                                        </p:attrNameLst>
                                      </p:cBhvr>
                                      <p:to>
                                        <p:strVal val="visible"/>
                                      </p:to>
                                    </p:set>
                                    <p:animEffect transition="in" filter="wipe(left)">
                                      <p:cBhvr>
                                        <p:cTn id="30" dur="1000"/>
                                        <p:tgtEl>
                                          <p:spTgt spid="3">
                                            <p:graphicEl>
                                              <a:dgm id="{5D501842-DC8E-4442-A317-EB434BC135C0}"/>
                                            </p:graphicEl>
                                          </p:spTgt>
                                        </p:tgtEl>
                                      </p:cBhvr>
                                    </p:animEffect>
                                  </p:childTnLst>
                                </p:cTn>
                              </p:par>
                              <p:par>
                                <p:cTn id="31" presetID="22" presetClass="entr" presetSubtype="8" fill="hold" grpId="0" nodeType="withEffect">
                                  <p:stCondLst>
                                    <p:cond delay="21000"/>
                                  </p:stCondLst>
                                  <p:childTnLst>
                                    <p:set>
                                      <p:cBhvr>
                                        <p:cTn id="32" dur="1" fill="hold">
                                          <p:stCondLst>
                                            <p:cond delay="0"/>
                                          </p:stCondLst>
                                        </p:cTn>
                                        <p:tgtEl>
                                          <p:spTgt spid="3">
                                            <p:graphicEl>
                                              <a:dgm id="{CA419F52-CCD3-4273-BEFF-AFA46024352C}"/>
                                            </p:graphicEl>
                                          </p:spTgt>
                                        </p:tgtEl>
                                        <p:attrNameLst>
                                          <p:attrName>style.visibility</p:attrName>
                                        </p:attrNameLst>
                                      </p:cBhvr>
                                      <p:to>
                                        <p:strVal val="visible"/>
                                      </p:to>
                                    </p:set>
                                    <p:animEffect transition="in" filter="wipe(left)">
                                      <p:cBhvr>
                                        <p:cTn id="33" dur="1000"/>
                                        <p:tgtEl>
                                          <p:spTgt spid="3">
                                            <p:graphicEl>
                                              <a:dgm id="{CA419F52-CCD3-4273-BEFF-AFA46024352C}"/>
                                            </p:graphicEl>
                                          </p:spTgt>
                                        </p:tgtEl>
                                      </p:cBhvr>
                                    </p:animEffect>
                                  </p:childTnLst>
                                </p:cTn>
                              </p:par>
                              <p:par>
                                <p:cTn id="34" presetID="22" presetClass="entr" presetSubtype="8" fill="hold" grpId="0" nodeType="withEffect">
                                  <p:stCondLst>
                                    <p:cond delay="22000"/>
                                  </p:stCondLst>
                                  <p:childTnLst>
                                    <p:set>
                                      <p:cBhvr>
                                        <p:cTn id="35" dur="1" fill="hold">
                                          <p:stCondLst>
                                            <p:cond delay="0"/>
                                          </p:stCondLst>
                                        </p:cTn>
                                        <p:tgtEl>
                                          <p:spTgt spid="3">
                                            <p:graphicEl>
                                              <a:dgm id="{D9477700-6F41-498C-8CA3-6F43EF06035E}"/>
                                            </p:graphicEl>
                                          </p:spTgt>
                                        </p:tgtEl>
                                        <p:attrNameLst>
                                          <p:attrName>style.visibility</p:attrName>
                                        </p:attrNameLst>
                                      </p:cBhvr>
                                      <p:to>
                                        <p:strVal val="visible"/>
                                      </p:to>
                                    </p:set>
                                    <p:animEffect transition="in" filter="wipe(left)">
                                      <p:cBhvr>
                                        <p:cTn id="36" dur="2000"/>
                                        <p:tgtEl>
                                          <p:spTgt spid="3">
                                            <p:graphicEl>
                                              <a:dgm id="{D9477700-6F41-498C-8CA3-6F43EF06035E}"/>
                                            </p:graphicEl>
                                          </p:spTgt>
                                        </p:tgtEl>
                                      </p:cBhvr>
                                    </p:animEffect>
                                  </p:childTnLst>
                                </p:cTn>
                              </p:par>
                              <p:par>
                                <p:cTn id="37" presetID="22" presetClass="entr" presetSubtype="8" fill="hold" grpId="0" nodeType="withEffect">
                                  <p:stCondLst>
                                    <p:cond delay="27000"/>
                                  </p:stCondLst>
                                  <p:childTnLst>
                                    <p:set>
                                      <p:cBhvr>
                                        <p:cTn id="38" dur="1" fill="hold">
                                          <p:stCondLst>
                                            <p:cond delay="0"/>
                                          </p:stCondLst>
                                        </p:cTn>
                                        <p:tgtEl>
                                          <p:spTgt spid="3">
                                            <p:graphicEl>
                                              <a:dgm id="{65FBFD8F-4D29-4D76-9FD1-55E469895A6F}"/>
                                            </p:graphicEl>
                                          </p:spTgt>
                                        </p:tgtEl>
                                        <p:attrNameLst>
                                          <p:attrName>style.visibility</p:attrName>
                                        </p:attrNameLst>
                                      </p:cBhvr>
                                      <p:to>
                                        <p:strVal val="visible"/>
                                      </p:to>
                                    </p:set>
                                    <p:animEffect transition="in" filter="wipe(left)">
                                      <p:cBhvr>
                                        <p:cTn id="39" dur="2000"/>
                                        <p:tgtEl>
                                          <p:spTgt spid="3">
                                            <p:graphicEl>
                                              <a:dgm id="{65FBFD8F-4D29-4D76-9FD1-55E469895A6F}"/>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40" fill="hold" display="0">
                  <p:stCondLst>
                    <p:cond delay="indefinite"/>
                  </p:stCondLst>
                  <p:endCondLst>
                    <p:cond evt="onStopAudio" delay="0">
                      <p:tgtEl>
                        <p:sldTgt/>
                      </p:tgtEl>
                    </p:cond>
                  </p:endCondLst>
                </p:cTn>
                <p:tgtEl>
                  <p:spTgt spid="5"/>
                </p:tgtEl>
              </p:cMediaNode>
            </p:audio>
          </p:childTnLst>
        </p:cTn>
      </p:par>
    </p:tnLst>
    <p:bldLst>
      <p:bldGraphic spid="3" grpId="0" uiExpand="1">
        <p:bldSub>
          <a:bldDgm bld="lvlOne"/>
        </p:bldSub>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740CDB-39DC-52CC-31E0-BDC51A12B101}"/>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AA644FDD-B63E-6DCE-E8C0-EF4D9801BD7E}"/>
              </a:ext>
            </a:extLst>
          </p:cNvPr>
          <p:cNvSpPr>
            <a:spLocks noGrp="1"/>
          </p:cNvSpPr>
          <p:nvPr>
            <p:ph type="ctrTitle"/>
          </p:nvPr>
        </p:nvSpPr>
        <p:spPr>
          <a:xfrm>
            <a:off x="685800" y="1090750"/>
            <a:ext cx="7050419" cy="2961900"/>
          </a:xfrm>
        </p:spPr>
        <p:txBody>
          <a:bodyPr/>
          <a:lstStyle/>
          <a:p>
            <a:r>
              <a:rPr lang="en-US" dirty="0">
                <a:effectLst>
                  <a:outerShdw blurRad="50800" dist="38100" dir="5400000" algn="t" rotWithShape="0">
                    <a:prstClr val="black">
                      <a:alpha val="40000"/>
                    </a:prstClr>
                  </a:outerShdw>
                </a:effectLst>
                <a:latin typeface="Arial Black" panose="020B0A04020102020204" pitchFamily="34" charset="0"/>
              </a:rPr>
              <a:t>Data Handling</a:t>
            </a:r>
          </a:p>
        </p:txBody>
      </p:sp>
      <p:sp>
        <p:nvSpPr>
          <p:cNvPr id="4" name="Slide Number Placeholder 3">
            <a:extLst>
              <a:ext uri="{FF2B5EF4-FFF2-40B4-BE49-F238E27FC236}">
                <a16:creationId xmlns:a16="http://schemas.microsoft.com/office/drawing/2014/main" id="{222BF2CB-4184-6D53-4C80-01FABA420A12}"/>
              </a:ext>
            </a:extLst>
          </p:cNvPr>
          <p:cNvSpPr>
            <a:spLocks noGrp="1"/>
          </p:cNvSpPr>
          <p:nvPr>
            <p:ph type="sldNum" idx="4294967295"/>
          </p:nvPr>
        </p:nvSpPr>
        <p:spPr>
          <a:xfrm>
            <a:off x="7656513" y="4637088"/>
            <a:ext cx="1487487" cy="314325"/>
          </a:xfrm>
        </p:spPr>
        <p:txBody>
          <a:bodyPr/>
          <a:lstStyle/>
          <a:p>
            <a:pPr marL="0" lvl="0" indent="0" algn="r" rtl="0">
              <a:spcBef>
                <a:spcPts val="0"/>
              </a:spcBef>
              <a:spcAft>
                <a:spcPts val="0"/>
              </a:spcAft>
              <a:buNone/>
            </a:pPr>
            <a:fld id="{00000000-1234-1234-1234-123412341234}" type="slidenum">
              <a:rPr lang="en" smtClean="0"/>
              <a:t>9</a:t>
            </a:fld>
            <a:endParaRPr lang="en"/>
          </a:p>
        </p:txBody>
      </p:sp>
      <p:pic>
        <p:nvPicPr>
          <p:cNvPr id="2" name="DataHandling">
            <a:hlinkClick r:id="" action="ppaction://media"/>
            <a:extLst>
              <a:ext uri="{FF2B5EF4-FFF2-40B4-BE49-F238E27FC236}">
                <a16:creationId xmlns:a16="http://schemas.microsoft.com/office/drawing/2014/main" id="{E0F34471-589F-2F22-92D7-9743E12892A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808060" y="33704"/>
            <a:ext cx="347663" cy="347663"/>
          </a:xfrm>
          <a:prstGeom prst="rect">
            <a:avLst/>
          </a:prstGeom>
        </p:spPr>
      </p:pic>
    </p:spTree>
    <p:extLst>
      <p:ext uri="{BB962C8B-B14F-4D97-AF65-F5344CB8AC3E}">
        <p14:creationId xmlns:p14="http://schemas.microsoft.com/office/powerpoint/2010/main" val="2113626010"/>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130" fill="hold"/>
                                        <p:tgtEl>
                                          <p:spTgt spid="2"/>
                                        </p:tgtEl>
                                      </p:cBhvr>
                                    </p:cmd>
                                  </p:childTnLst>
                                </p:cTn>
                              </p:par>
                              <p:par>
                                <p:cTn id="7" presetID="22" presetClass="entr" presetSubtype="8" fill="hold" grpId="0" nodeType="withEffect">
                                  <p:stCondLst>
                                    <p:cond delay="1000"/>
                                  </p:stCondLst>
                                  <p:childTnLst>
                                    <p:set>
                                      <p:cBhvr>
                                        <p:cTn id="8" dur="1" fill="hold">
                                          <p:stCondLst>
                                            <p:cond delay="0"/>
                                          </p:stCondLst>
                                        </p:cTn>
                                        <p:tgtEl>
                                          <p:spTgt spid="5"/>
                                        </p:tgtEl>
                                        <p:attrNameLst>
                                          <p:attrName>style.visibility</p:attrName>
                                        </p:attrNameLst>
                                      </p:cBhvr>
                                      <p:to>
                                        <p:strVal val="visible"/>
                                      </p:to>
                                    </p:set>
                                    <p:animEffect transition="in" filter="wipe(left)">
                                      <p:cBhvr>
                                        <p:cTn id="9" dur="3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childTnLst>
        </p:cTn>
      </p:par>
    </p:tnLst>
    <p:bldLst>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7.8|3.7|1.5|1.9"/>
</p:tagLst>
</file>

<file path=ppt/tags/tag2.xml><?xml version="1.0" encoding="utf-8"?>
<p:tagLst xmlns:a="http://schemas.openxmlformats.org/drawingml/2006/main" xmlns:r="http://schemas.openxmlformats.org/officeDocument/2006/relationships" xmlns:p="http://schemas.openxmlformats.org/presentationml/2006/main">
  <p:tag name="TIMING" val="|10.1"/>
</p:tagLst>
</file>

<file path=ppt/theme/theme1.xml><?xml version="1.0" encoding="utf-8"?>
<a:theme xmlns:a="http://schemas.openxmlformats.org/drawingml/2006/main" name="Salerio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2D9F688F31D5241A8203E807516C538" ma:contentTypeVersion="11" ma:contentTypeDescription="Create a new document." ma:contentTypeScope="" ma:versionID="e9e8b681eca9f26bcb8869b59357853e">
  <xsd:schema xmlns:xsd="http://www.w3.org/2001/XMLSchema" xmlns:xs="http://www.w3.org/2001/XMLSchema" xmlns:p="http://schemas.microsoft.com/office/2006/metadata/properties" xmlns:ns2="5f00eb9a-39f7-4d82-a347-bc0a29516571" xmlns:ns3="471fc20f-0e33-4253-9db9-43efecfccd75" targetNamespace="http://schemas.microsoft.com/office/2006/metadata/properties" ma:root="true" ma:fieldsID="e604ef02b52992bd516e0d06fbd402a0" ns2:_="" ns3:_="">
    <xsd:import namespace="5f00eb9a-39f7-4d82-a347-bc0a29516571"/>
    <xsd:import namespace="471fc20f-0e33-4253-9db9-43efecfccd75"/>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element ref="ns2:MediaServiceBillingMetadata"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f00eb9a-39f7-4d82-a347-bc0a2951657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BillingMetadata" ma:index="15" nillable="true" ma:displayName="MediaServiceBillingMetadata" ma:hidden="true" ma:internalName="MediaServiceBillingMetadata" ma:readOnly="true">
      <xsd:simpleType>
        <xsd:restriction base="dms:Note"/>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546a43e1-4e15-4448-a533-0b9301fa17f1"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471fc20f-0e33-4253-9db9-43efecfccd75"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968cb33d-d423-42f0-a963-465ab480bfd2}" ma:internalName="TaxCatchAll" ma:showField="CatchAllData" ma:web="471fc20f-0e33-4253-9db9-43efecfccd7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5f00eb9a-39f7-4d82-a347-bc0a29516571">
      <Terms xmlns="http://schemas.microsoft.com/office/infopath/2007/PartnerControls"/>
    </lcf76f155ced4ddcb4097134ff3c332f>
    <TaxCatchAll xmlns="471fc20f-0e33-4253-9db9-43efecfccd75" xsi:nil="true"/>
  </documentManagement>
</p:properties>
</file>

<file path=customXml/itemProps1.xml><?xml version="1.0" encoding="utf-8"?>
<ds:datastoreItem xmlns:ds="http://schemas.openxmlformats.org/officeDocument/2006/customXml" ds:itemID="{88046BAB-E85C-4273-ADE8-437FA5B354B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f00eb9a-39f7-4d82-a347-bc0a29516571"/>
    <ds:schemaRef ds:uri="471fc20f-0e33-4253-9db9-43efecfccd7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CF6706A-6717-4358-99C2-8A99C52A3D10}">
  <ds:schemaRefs>
    <ds:schemaRef ds:uri="http://schemas.microsoft.com/sharepoint/v3/contenttype/forms"/>
  </ds:schemaRefs>
</ds:datastoreItem>
</file>

<file path=customXml/itemProps3.xml><?xml version="1.0" encoding="utf-8"?>
<ds:datastoreItem xmlns:ds="http://schemas.openxmlformats.org/officeDocument/2006/customXml" ds:itemID="{4056E69B-1877-4A1C-8D28-01A15C55CECE}">
  <ds:schemaRefs>
    <ds:schemaRef ds:uri="http://schemas.openxmlformats.org/package/2006/metadata/core-properties"/>
    <ds:schemaRef ds:uri="http://purl.org/dc/dcmitype/"/>
    <ds:schemaRef ds:uri="http://schemas.microsoft.com/office/infopath/2007/PartnerControls"/>
    <ds:schemaRef ds:uri="http://schemas.microsoft.com/office/2006/documentManagement/types"/>
    <ds:schemaRef ds:uri="http://purl.org/dc/elements/1.1/"/>
    <ds:schemaRef ds:uri="5f00eb9a-39f7-4d82-a347-bc0a29516571"/>
    <ds:schemaRef ds:uri="471fc20f-0e33-4253-9db9-43efecfccd75"/>
    <ds:schemaRef ds:uri="http://www.w3.org/XML/1998/namespace"/>
    <ds:schemaRef ds:uri="http://purl.org/dc/terms/"/>
    <ds:schemaRef ds:uri="http://schemas.microsoft.com/office/2006/metadata/properties"/>
  </ds:schemaRefs>
</ds:datastoreItem>
</file>

<file path=docMetadata/LabelInfo.xml><?xml version="1.0" encoding="utf-8"?>
<clbl:labelList xmlns:clbl="http://schemas.microsoft.com/office/2020/mipLabelMetadata">
  <clbl:label id="{b3fa96d9-f515-4662-add7-63d854e39e63}" enabled="0" method="" siteId="{b3fa96d9-f515-4662-add7-63d854e39e63}" removed="1"/>
</clbl:labelList>
</file>

<file path=docProps/app.xml><?xml version="1.0" encoding="utf-8"?>
<Properties xmlns="http://schemas.openxmlformats.org/officeDocument/2006/extended-properties" xmlns:vt="http://schemas.openxmlformats.org/officeDocument/2006/docPropsVTypes">
  <Template>Facet</Template>
  <TotalTime>1519</TotalTime>
  <Words>5953</Words>
  <Application>Microsoft Office PowerPoint</Application>
  <PresentationFormat>On-screen Show (16:9)</PresentationFormat>
  <Paragraphs>492</Paragraphs>
  <Slides>26</Slides>
  <Notes>26</Notes>
  <HiddenSlides>0</HiddenSlides>
  <MMClips>41</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26</vt:i4>
      </vt:variant>
    </vt:vector>
  </HeadingPairs>
  <TitlesOfParts>
    <vt:vector size="39" baseType="lpstr">
      <vt:lpstr>Arial</vt:lpstr>
      <vt:lpstr>Arial Black</vt:lpstr>
      <vt:lpstr>Arvo</vt:lpstr>
      <vt:lpstr>Calibri</vt:lpstr>
      <vt:lpstr>Courier New</vt:lpstr>
      <vt:lpstr>Eras Bold ITC</vt:lpstr>
      <vt:lpstr>Eras Light ITC</vt:lpstr>
      <vt:lpstr>Eras Medium ITC</vt:lpstr>
      <vt:lpstr>Lato</vt:lpstr>
      <vt:lpstr>Roboto Condensed</vt:lpstr>
      <vt:lpstr>Roboto Condensed Light</vt:lpstr>
      <vt:lpstr>Wingdings</vt:lpstr>
      <vt:lpstr>Salerio template</vt:lpstr>
      <vt:lpstr>Dance Moves Detector</vt:lpstr>
      <vt:lpstr>Agenda</vt:lpstr>
      <vt:lpstr>Overview &amp; Use Case</vt:lpstr>
      <vt:lpstr>Core Pandas Concepts</vt:lpstr>
      <vt:lpstr>Pandas Introduction</vt:lpstr>
      <vt:lpstr>Data Structures</vt:lpstr>
      <vt:lpstr>Basic Functionality</vt:lpstr>
      <vt:lpstr>I/O Tools</vt:lpstr>
      <vt:lpstr>Data Handling</vt:lpstr>
      <vt:lpstr>Data Cleaning &amp; Normalization</vt:lpstr>
      <vt:lpstr>Feature Engineering</vt:lpstr>
      <vt:lpstr>Cleaning &amp; Feature Engineering</vt:lpstr>
      <vt:lpstr>Indexing &amp; Selecting Data</vt:lpstr>
      <vt:lpstr>Slicing</vt:lpstr>
      <vt:lpstr>Group by Label</vt:lpstr>
      <vt:lpstr>Integration &amp; Visualization</vt:lpstr>
      <vt:lpstr>Pandas with NumPy</vt:lpstr>
      <vt:lpstr>Visualization Techniques</vt:lpstr>
      <vt:lpstr>Time Series Slicing</vt:lpstr>
      <vt:lpstr>Tutorial</vt:lpstr>
      <vt:lpstr>Objective</vt:lpstr>
      <vt:lpstr>Summary of Workflow</vt:lpstr>
      <vt:lpstr>Demo</vt:lpstr>
      <vt:lpstr>Applications</vt:lpstr>
      <vt:lpstr>Thank you!</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Dance Movement Detector</dc:title>
  <dc:subject>CS506 Programming for Computing</dc:subject>
  <dc:creator>Veronica Elze;Ixius Procopios;OpenAI ChatGPT LLM;Hiromi Cota</dc:creator>
  <cp:keywords>CS506</cp:keywords>
  <cp:lastModifiedBy>Veronica Elze</cp:lastModifiedBy>
  <cp:revision>1071</cp:revision>
  <dcterms:modified xsi:type="dcterms:W3CDTF">2025-10-18T01:43:20Z</dcterms:modified>
  <cp:category>Team Project</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mplianceAssetId">
    <vt:lpwstr/>
  </property>
  <property fmtid="{D5CDD505-2E9C-101B-9397-08002B2CF9AE}" pid="3" name="TriggerFlowInfo">
    <vt:lpwstr/>
  </property>
  <property fmtid="{D5CDD505-2E9C-101B-9397-08002B2CF9AE}" pid="4" name="TemplateUrl">
    <vt:lpwstr/>
  </property>
  <property fmtid="{D5CDD505-2E9C-101B-9397-08002B2CF9AE}" pid="5" name="_ExtendedDescription">
    <vt:lpwstr/>
  </property>
  <property fmtid="{D5CDD505-2E9C-101B-9397-08002B2CF9AE}" pid="6" name="xd_Signature">
    <vt:lpwstr/>
  </property>
  <property fmtid="{D5CDD505-2E9C-101B-9397-08002B2CF9AE}" pid="7" name="xd_ProgID">
    <vt:lpwstr/>
  </property>
  <property fmtid="{D5CDD505-2E9C-101B-9397-08002B2CF9AE}" pid="8" name="ContentTypeId">
    <vt:lpwstr>0x01010092D9F688F31D5241A8203E807516C538</vt:lpwstr>
  </property>
  <property fmtid="{D5CDD505-2E9C-101B-9397-08002B2CF9AE}" pid="9" name="MediaServiceImageTags">
    <vt:lpwstr/>
  </property>
</Properties>
</file>