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8_A3FD41A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4"/>
  </p:sldMasterIdLst>
  <p:notesMasterIdLst>
    <p:notesMasterId r:id="rId31"/>
  </p:notesMasterIdLst>
  <p:sldIdLst>
    <p:sldId id="277" r:id="rId5"/>
    <p:sldId id="274" r:id="rId6"/>
    <p:sldId id="278" r:id="rId7"/>
    <p:sldId id="296" r:id="rId8"/>
    <p:sldId id="279" r:id="rId9"/>
    <p:sldId id="280" r:id="rId10"/>
    <p:sldId id="281" r:id="rId11"/>
    <p:sldId id="282" r:id="rId12"/>
    <p:sldId id="283" r:id="rId13"/>
    <p:sldId id="297" r:id="rId14"/>
    <p:sldId id="284" r:id="rId15"/>
    <p:sldId id="285" r:id="rId16"/>
    <p:sldId id="286" r:id="rId17"/>
    <p:sldId id="287" r:id="rId18"/>
    <p:sldId id="298" r:id="rId19"/>
    <p:sldId id="288" r:id="rId20"/>
    <p:sldId id="289" r:id="rId21"/>
    <p:sldId id="290" r:id="rId22"/>
    <p:sldId id="291" r:id="rId23"/>
    <p:sldId id="292" r:id="rId24"/>
    <p:sldId id="293" r:id="rId25"/>
    <p:sldId id="299" r:id="rId26"/>
    <p:sldId id="294" r:id="rId27"/>
    <p:sldId id="295" r:id="rId28"/>
    <p:sldId id="316" r:id="rId29"/>
    <p:sldId id="348" r:id="rId30"/>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66596F-A97E-0A67-B449-B36B4536DD05}" name="Ix Procopios" initials="IP" userId="775ba868095de9cb" providerId="Windows Live"/>
  <p188:author id="{72FB5DAC-A926-04D6-4AC1-C7453D3B9475}" name="Veronica Elze" initials="VE" userId="S::elzeveronica@cityuniversity.edu::bea8df63-ede3-466b-b4c9-f797b995d7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13544-E4AC-FD23-B560-2B075B7F53FE}" v="65" dt="2025-05-25T15:19:23.417"/>
    <p1510:client id="{681C72AA-EB2D-40B2-9ADF-D3B0B6CF0E6C}" v="2794" dt="2025-05-25T17:48:44.644"/>
  </p1510:revLst>
</p1510:revInfo>
</file>

<file path=ppt/tableStyles.xml><?xml version="1.0" encoding="utf-8"?>
<a:tblStyleLst xmlns:a="http://schemas.openxmlformats.org/drawingml/2006/main" def="{1FE44F72-D7B3-41EB-977B-2E401710A9A8}">
  <a:tblStyle styleId="{1FE44F72-D7B3-41EB-977B-2E401710A9A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322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28_A3FD41A3.xml><?xml version="1.0" encoding="utf-8"?>
<p188:cmLst xmlns:a="http://schemas.openxmlformats.org/drawingml/2006/main" xmlns:r="http://schemas.openxmlformats.org/officeDocument/2006/relationships" xmlns:p188="http://schemas.microsoft.com/office/powerpoint/2018/8/main">
  <p188:cm id="{7420D2AF-94F7-42AC-8824-0DE82A90425D}" authorId="{D266596F-A97E-0A67-B449-B36B4536DD05}" status="resolved" created="2025-05-17T03:25:25.614" complete="100000">
    <pc:sldMkLst xmlns:pc="http://schemas.microsoft.com/office/powerpoint/2013/main/command">
      <pc:docMk/>
      <pc:sldMk cId="2751283619" sldId="296"/>
    </pc:sldMkLst>
    <p188:replyLst>
      <p188:reply id="{392ACBAD-D611-479D-B46E-5A1AC578E2F4}" authorId="{72FB5DAC-A926-04D6-4AC1-C7453D3B9475}" created="2025-05-24T14:13:46.507">
        <p188:txBody>
          <a:bodyPr/>
          <a:lstStyle/>
          <a:p>
            <a:r>
              <a:rPr lang="en-US"/>
              <a:t>I think we’re good</a:t>
            </a:r>
          </a:p>
        </p188:txBody>
      </p188:reply>
    </p188:replyLst>
    <p188:txBody>
      <a:bodyPr/>
      <a:lstStyle/>
      <a:p>
        <a:r>
          <a:rPr lang="en-US"/>
          <a:t>I chose the Scikit slides based off this getting started guide, let me know if there’s anything we need to add
https://scikit-learn.org/stable/getting_started.html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uiltin.com/data-science/probability-distributions-data-science" TargetMode="External"/><Relationship Id="rId7" Type="http://schemas.openxmlformats.org/officeDocument/2006/relationships/hyperlink" Target="https://builtin.com/machine-learning/unsupervised-learnin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builtin.com/data-science/cluster-analysis" TargetMode="External"/><Relationship Id="rId5" Type="http://schemas.openxmlformats.org/officeDocument/2006/relationships/hyperlink" Target="https://builtin.com/data-science/probability-statistics" TargetMode="External"/><Relationship Id="rId4" Type="http://schemas.openxmlformats.org/officeDocument/2006/relationships/hyperlink" Target="https://builtin.com/machine-learning/machine-learning-basic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reemusicarchive.org/"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clipchamp.com/" TargetMode="External"/><Relationship Id="rId5" Type="http://schemas.openxmlformats.org/officeDocument/2006/relationships/hyperlink" Target="https://stream.office.com/" TargetMode="External"/><Relationship Id="rId4" Type="http://schemas.openxmlformats.org/officeDocument/2006/relationships/hyperlink" Target="https://www.bensound.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39700" indent="0">
              <a:buNone/>
            </a:pPr>
            <a:r>
              <a:rPr lang="en-US"/>
              <a:t>“Hi everyone, and welcome to our presentation: Dance Moves Detector with Scikit-learn.</a:t>
            </a:r>
            <a:br>
              <a:rPr lang="en-US"/>
            </a:br>
            <a:r>
              <a:rPr lang="en-US"/>
              <a:t>I’m </a:t>
            </a:r>
            <a:r>
              <a:rPr lang="en-US" err="1"/>
              <a:t>Ixius</a:t>
            </a:r>
            <a:r>
              <a:rPr lang="en-US"/>
              <a:t> Procopios, and along with Hiromi Cota and Verónica Elze, we are masters of computer science and artificial intelligence.</a:t>
            </a:r>
          </a:p>
          <a:p>
            <a:pPr marL="139700" indent="0">
              <a:buNone/>
            </a:pPr>
            <a:r>
              <a:rPr lang="en-US"/>
              <a:t>We built a pose-based motion classifier using Scikit-learn and </a:t>
            </a:r>
            <a:r>
              <a:rPr lang="en-US" err="1"/>
              <a:t>OpenPose</a:t>
            </a:r>
            <a:r>
              <a:rPr lang="en-US"/>
              <a:t> data.</a:t>
            </a:r>
            <a:br>
              <a:rPr lang="en-US"/>
            </a:br>
            <a:r>
              <a:rPr lang="en-US"/>
              <a:t>Today we’ll take you from raw JSON </a:t>
            </a:r>
            <a:r>
              <a:rPr lang="en-US" err="1"/>
              <a:t>keypoints</a:t>
            </a:r>
            <a:r>
              <a:rPr lang="en-US"/>
              <a:t> to motion vector classification and show how we turned it into a learning experience.”</a:t>
            </a:r>
          </a:p>
          <a:p>
            <a:pPr marL="0" indent="0" defTabSz="966612">
              <a:buNone/>
              <a:defRPr/>
            </a:pPr>
            <a:endParaRPr lang="en-US" b="0" i="0">
              <a:solidFill>
                <a:srgbClr val="494C4E"/>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Presentation Requirements </a:t>
            </a:r>
            <a:br>
              <a:rPr lang="en-US"/>
            </a:br>
            <a:r>
              <a:rPr lang="en-US" b="0" i="0">
                <a:solidFill>
                  <a:srgbClr val="494C4E"/>
                </a:solidFill>
                <a:effectLst/>
                <a:latin typeface="Lato" panose="020F0502020204030203" pitchFamily="34" charset="0"/>
              </a:rPr>
              <a:t>20-25 slides of “Introduction to Scikit-learn and its applications”. Topics including but not limited (1) Overview, (2) Basic features, (3) Supervised learning (2 types of your choice (e.g. linear models, super vector machines)), (3) Unsupervised learning (2 types of your choice (e.g. Gaussian mixture models, clustering)), (4) Model selection and evaluation, (5) Visualization techniques. [20 points] </a:t>
            </a:r>
          </a:p>
          <a:p>
            <a:pPr marL="0" indent="0">
              <a:buNone/>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pPr>
            <a:r>
              <a:rPr lang="en-US"/>
              <a:t>“Let’s look at the supervised learning models we used: KNN and SVC.</a:t>
            </a:r>
            <a:br>
              <a:rPr lang="en-US"/>
            </a:br>
            <a:r>
              <a:rPr lang="en-US"/>
              <a:t>We used motion vector features to train both and compare their strengths.</a:t>
            </a:r>
          </a:p>
          <a:p>
            <a:pPr marL="147677" indent="0" defTabSz="966612">
              <a:buNone/>
            </a:pPr>
            <a:r>
              <a:rPr lang="en-US"/>
              <a:t>Before training, we augmented our dataset to balance underrepresented classes using mirrored and jittered poses.”</a:t>
            </a:r>
          </a:p>
        </p:txBody>
      </p:sp>
    </p:spTree>
    <p:extLst>
      <p:ext uri="{BB962C8B-B14F-4D97-AF65-F5344CB8AC3E}">
        <p14:creationId xmlns:p14="http://schemas.microsoft.com/office/powerpoint/2010/main" val="244902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39700" indent="0">
              <a:buNone/>
            </a:pPr>
            <a:r>
              <a:rPr lang="en-US"/>
              <a:t>“Let’s start with KNN—K-Nearest Neighbors.</a:t>
            </a:r>
            <a:br>
              <a:rPr lang="en-US"/>
            </a:br>
            <a:r>
              <a:rPr lang="en-US"/>
              <a:t>KNN is a very intuitive algorithm: it classifies new data points based on the labels of the closest neighbors in the training set.</a:t>
            </a:r>
            <a:br>
              <a:rPr lang="en-US"/>
            </a:br>
            <a:r>
              <a:rPr lang="en-US"/>
              <a:t>It doesn’t try to build a global model—instead, it stores all the training data and uses it at prediction time.</a:t>
            </a:r>
            <a:br>
              <a:rPr lang="en-US"/>
            </a:br>
            <a:r>
              <a:rPr lang="en-US"/>
              <a:t>This makes it a </a:t>
            </a:r>
            <a:r>
              <a:rPr lang="en-US" b="1"/>
              <a:t>non-parametric, instance-based learner</a:t>
            </a:r>
            <a:r>
              <a:rPr lang="en-US"/>
              <a:t>.</a:t>
            </a:r>
            <a:br>
              <a:rPr lang="en-US"/>
            </a:br>
            <a:r>
              <a:rPr lang="en-US"/>
              <a:t>It works well for simple problems but can be sensitive to how features are scaled and whether the class distribution is balanced.”</a:t>
            </a:r>
          </a:p>
          <a:p>
            <a:pPr marL="139700" indent="0">
              <a:buNone/>
            </a:pPr>
            <a:endParaRPr lang="en-US"/>
          </a:p>
          <a:p>
            <a:r>
              <a:rPr lang="en-US"/>
              <a:t> Helpful Resources for later</a:t>
            </a:r>
          </a:p>
          <a:p>
            <a:pPr marL="483306" indent="-335629" defTabSz="966612">
              <a:defRPr/>
            </a:pPr>
            <a:r>
              <a:rPr lang="en-US" sz="1900" err="1">
                <a:latin typeface="Times New Roman" panose="02020603050405020304" pitchFamily="18" charset="0"/>
              </a:rPr>
              <a:t>Ibm</a:t>
            </a:r>
            <a:r>
              <a:rPr lang="en-US" sz="1900">
                <a:latin typeface="Times New Roman" panose="02020603050405020304" pitchFamily="18" charset="0"/>
              </a:rPr>
              <a:t>. (2025, April 17). What is the K-Nearest Neighbors (KNN) algorithm? </a:t>
            </a:r>
            <a:r>
              <a:rPr lang="en-US" sz="1900" i="1">
                <a:latin typeface="Times New Roman" panose="02020603050405020304" pitchFamily="18" charset="0"/>
              </a:rPr>
              <a:t>Think</a:t>
            </a:r>
            <a:r>
              <a:rPr lang="en-US" sz="1900">
                <a:latin typeface="Times New Roman" panose="02020603050405020304" pitchFamily="18" charset="0"/>
              </a:rPr>
              <a:t>. Retrieved May 16, 2025, from https://www.ibm.com/think/topics/knn#:~:text=The%20k%2Dnearest%20neighbors%20(KNN)%20algorithm%20is%20a%20non,used%20in%20machine%20learning%20today.</a:t>
            </a: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 May 14). </a:t>
            </a:r>
            <a:r>
              <a:rPr lang="en-US" sz="1900" i="1" err="1">
                <a:latin typeface="Times New Roman" panose="02020603050405020304" pitchFamily="18" charset="0"/>
              </a:rPr>
              <a:t>KNeArest</a:t>
            </a:r>
            <a:r>
              <a:rPr lang="en-US" sz="1900" i="1">
                <a:latin typeface="Times New Roman" panose="02020603050405020304" pitchFamily="18" charset="0"/>
              </a:rPr>
              <a:t> Neighbor(KNN) algorithm</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https://www.geeksforgeeks.org/k-nearest-neighbours/</a:t>
            </a:r>
          </a:p>
          <a:p>
            <a:pPr marL="147677" indent="0">
              <a:buNone/>
            </a:pPr>
            <a:endParaRPr lang="en-US" b="0"/>
          </a:p>
          <a:p>
            <a:pPr>
              <a:buNone/>
            </a:pPr>
            <a:r>
              <a:rPr lang="en-US" b="0"/>
              <a:t>💡 Slide Content (Concept Only)</a:t>
            </a:r>
          </a:p>
          <a:p>
            <a:pPr>
              <a:buFont typeface="Arial" panose="020B0604020202020204" pitchFamily="34" charset="0"/>
              <a:buChar char="•"/>
            </a:pPr>
            <a:r>
              <a:rPr lang="en-US" b="0"/>
              <a:t>KNN is a non-parametric, distance-based classifier.</a:t>
            </a:r>
          </a:p>
          <a:p>
            <a:pPr>
              <a:buFont typeface="Arial" panose="020B0604020202020204" pitchFamily="34" charset="0"/>
              <a:buChar char="•"/>
            </a:pPr>
            <a:r>
              <a:rPr lang="en-US" b="0"/>
              <a:t>Makes predictions by voting among the nearest labeled samples in the training set.</a:t>
            </a:r>
          </a:p>
          <a:p>
            <a:pPr>
              <a:buFont typeface="Arial" panose="020B0604020202020204" pitchFamily="34" charset="0"/>
              <a:buChar char="•"/>
            </a:pPr>
            <a:r>
              <a:rPr lang="en-US" b="0"/>
              <a:t>Sensitive to feature scaling and class imbalance.</a:t>
            </a:r>
          </a:p>
          <a:p>
            <a:pPr>
              <a:buNone/>
            </a:pPr>
            <a:r>
              <a:rPr lang="en-US" b="0"/>
              <a:t>🔍 Visual</a:t>
            </a:r>
          </a:p>
          <a:p>
            <a:pPr>
              <a:buFont typeface="Arial" panose="020B0604020202020204" pitchFamily="34" charset="0"/>
              <a:buChar char="•"/>
            </a:pPr>
            <a:r>
              <a:rPr lang="en-US" b="0"/>
              <a:t>A simple 2D diagram of a query point surrounded by neighbors of different colors (can be clip art or a quick sketch).</a:t>
            </a:r>
          </a:p>
          <a:p>
            <a:pPr>
              <a:buFont typeface="Arial" panose="020B0604020202020204" pitchFamily="34" charset="0"/>
              <a:buChar char="•"/>
            </a:pPr>
            <a:endParaRPr lang="en-US"/>
          </a:p>
        </p:txBody>
      </p:sp>
    </p:spTree>
    <p:extLst>
      <p:ext uri="{BB962C8B-B14F-4D97-AF65-F5344CB8AC3E}">
        <p14:creationId xmlns:p14="http://schemas.microsoft.com/office/powerpoint/2010/main" val="4267065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defRPr/>
            </a:pPr>
            <a:r>
              <a:rPr lang="en-US" sz="5400"/>
              <a:t>“Here’s how we implemented KNN in Scikit-learn.</a:t>
            </a:r>
            <a:br>
              <a:rPr lang="en-US" sz="5400"/>
            </a:br>
            <a:r>
              <a:rPr lang="en-US" sz="5400"/>
              <a:t>We used </a:t>
            </a:r>
            <a:r>
              <a:rPr lang="en-US" sz="5400" err="1"/>
              <a:t>KNeighborsClassifier</a:t>
            </a:r>
            <a:r>
              <a:rPr lang="en-US" sz="5400"/>
              <a:t> with </a:t>
            </a:r>
            <a:r>
              <a:rPr lang="en-US" sz="5400" err="1"/>
              <a:t>n_neighbors</a:t>
            </a:r>
            <a:r>
              <a:rPr lang="en-US" sz="5400"/>
              <a:t>=3, trained it using .fit(), and predicted with .predict().</a:t>
            </a:r>
            <a:br>
              <a:rPr lang="en-US" sz="5400"/>
            </a:br>
            <a:r>
              <a:rPr lang="en-US" sz="5400"/>
              <a:t>Since KNN relies on distance calculations, we scaled our input features using </a:t>
            </a:r>
            <a:r>
              <a:rPr lang="en-US" sz="5400" err="1"/>
              <a:t>StandardScaler</a:t>
            </a:r>
            <a:r>
              <a:rPr lang="en-US" sz="5400"/>
              <a:t> to make comparisons fair.</a:t>
            </a:r>
            <a:br>
              <a:rPr lang="en-US" sz="5400"/>
            </a:br>
            <a:r>
              <a:rPr lang="en-US" sz="5400"/>
              <a:t>Later, we evaluated predictions using a classification report and confusion matrix.”</a:t>
            </a:r>
          </a:p>
          <a:p>
            <a:pPr marL="147677" indent="0" defTabSz="966612">
              <a:buNone/>
              <a:defRPr/>
            </a:pPr>
            <a:endParaRPr lang="en-US" sz="1900" i="1">
              <a:latin typeface="Times New Roman" panose="02020603050405020304" pitchFamily="18" charset="0"/>
            </a:endParaRPr>
          </a:p>
          <a:p>
            <a:pPr marL="483306" indent="-335629" defTabSz="966612">
              <a:defRPr/>
            </a:pPr>
            <a:r>
              <a:rPr lang="en-US" sz="1900" i="1" err="1">
                <a:latin typeface="Times New Roman" panose="02020603050405020304" pitchFamily="18" charset="0"/>
              </a:rPr>
              <a:t>KNeighborsClassifier</a:t>
            </a:r>
            <a:r>
              <a:rPr lang="en-US" sz="1900">
                <a:latin typeface="Times New Roman" panose="02020603050405020304" pitchFamily="18" charset="0"/>
              </a:rPr>
              <a:t>. (n.d.). Scikit-learn. https://scikit-learn.org/stable/modules/generated/sklearn.neighbors.KNeighborsClassifier.html</a:t>
            </a: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(2025a, April 21). </a:t>
            </a:r>
            <a:r>
              <a:rPr lang="en-US" sz="1900" i="1">
                <a:latin typeface="Times New Roman" panose="02020603050405020304" pitchFamily="18" charset="0"/>
              </a:rPr>
              <a:t>Implementation of KNN classifier using Scikit learn Python</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https://www.geeksforgeeks.org/ml-implementation-of-knn-classifier-using-sklearn/</a:t>
            </a:r>
          </a:p>
          <a:p>
            <a:endParaRPr lang="en-US"/>
          </a:p>
          <a:p>
            <a:pPr marL="483306" indent="-335629"/>
            <a:r>
              <a:rPr lang="en-US"/>
              <a:t>Features were scaled using </a:t>
            </a:r>
            <a:r>
              <a:rPr lang="en-US" err="1"/>
              <a:t>StandardScaler</a:t>
            </a:r>
            <a:r>
              <a:rPr lang="en-US"/>
              <a:t>()</a:t>
            </a:r>
          </a:p>
          <a:p>
            <a:pPr marL="483306" indent="-335629"/>
            <a:r>
              <a:rPr lang="en-US"/>
              <a:t>Used </a:t>
            </a:r>
            <a:r>
              <a:rPr lang="en-US" err="1"/>
              <a:t>train_test_split</a:t>
            </a:r>
            <a:r>
              <a:rPr lang="en-US"/>
              <a:t>() with stratified labels</a:t>
            </a:r>
          </a:p>
          <a:p>
            <a:pPr marL="483306" indent="-335629"/>
            <a:r>
              <a:rPr lang="en-US"/>
              <a:t>Baseline model before applying augmentation or weighting</a:t>
            </a:r>
          </a:p>
          <a:p>
            <a:endParaRPr lang="en-US"/>
          </a:p>
        </p:txBody>
      </p:sp>
    </p:spTree>
    <p:extLst>
      <p:ext uri="{BB962C8B-B14F-4D97-AF65-F5344CB8AC3E}">
        <p14:creationId xmlns:p14="http://schemas.microsoft.com/office/powerpoint/2010/main" val="2045929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320" indent="0" defTabSz="966612">
              <a:buNone/>
              <a:defRPr/>
            </a:pPr>
            <a:r>
              <a:rPr lang="en-US"/>
              <a:t>“Now let’s talk about SVC—Support Vector Classifier.</a:t>
            </a:r>
            <a:br>
              <a:rPr lang="en-US"/>
            </a:br>
            <a:r>
              <a:rPr lang="en-US"/>
              <a:t>This model tries to find the best possible boundary between classes, one that maximizes the margin between them.</a:t>
            </a:r>
            <a:br>
              <a:rPr lang="en-US"/>
            </a:br>
            <a:r>
              <a:rPr lang="en-US"/>
              <a:t>It uses only the most important training samples—called </a:t>
            </a:r>
            <a:r>
              <a:rPr lang="en-US" b="1"/>
              <a:t>support vectors</a:t>
            </a:r>
            <a:r>
              <a:rPr lang="en-US"/>
              <a:t>—to define that decision boundary.</a:t>
            </a:r>
            <a:br>
              <a:rPr lang="en-US"/>
            </a:br>
            <a:r>
              <a:rPr lang="en-US"/>
              <a:t>SVC is flexible too: using </a:t>
            </a:r>
            <a:r>
              <a:rPr lang="en-US" b="1"/>
              <a:t>kernel functions</a:t>
            </a:r>
            <a:r>
              <a:rPr lang="en-US"/>
              <a:t>, it can handle both lin</a:t>
            </a:r>
            <a:r>
              <a:rPr lang="en-US" b="1"/>
              <a:t>e</a:t>
            </a:r>
            <a:r>
              <a:rPr lang="en-US"/>
              <a:t>arly and non-lin</a:t>
            </a:r>
            <a:r>
              <a:rPr lang="en-US" b="1"/>
              <a:t>e</a:t>
            </a:r>
            <a:r>
              <a:rPr lang="en-US"/>
              <a:t>arly separable data by mapping it into higher dimensions.”</a:t>
            </a:r>
          </a:p>
          <a:p>
            <a:pPr marL="483306" indent="-335629" defTabSz="966612">
              <a:defRPr/>
            </a:pPr>
            <a:endParaRPr lang="en-US"/>
          </a:p>
          <a:p>
            <a:pPr marL="483306" indent="-335629" defTabSz="966612">
              <a:defRPr/>
            </a:pPr>
            <a:r>
              <a:rPr lang="en-US"/>
              <a:t>Resources: </a:t>
            </a: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(2025a, January 27). </a:t>
            </a:r>
            <a:r>
              <a:rPr lang="en-US" sz="1900" i="1">
                <a:latin typeface="Times New Roman" panose="02020603050405020304" pitchFamily="18" charset="0"/>
              </a:rPr>
              <a:t>Support Vector Machine (SVM) algorithm</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https://www.geeksforgeeks.org/support-vector-machine-algorithm/</a:t>
            </a:r>
          </a:p>
          <a:p>
            <a:pPr marL="483235" indent="-335280" defTabSz="966612">
              <a:defRPr/>
            </a:pPr>
            <a:r>
              <a:rPr lang="en-US" sz="1900">
                <a:latin typeface="Times New Roman"/>
                <a:cs typeface="Times New Roman"/>
              </a:rPr>
              <a:t>Ibm. (2025a, April 16). What are support vector machines (SVMs)? </a:t>
            </a:r>
            <a:r>
              <a:rPr lang="en-US" sz="1900" i="1">
                <a:latin typeface="Times New Roman"/>
                <a:cs typeface="Times New Roman"/>
              </a:rPr>
              <a:t>Think</a:t>
            </a:r>
            <a:r>
              <a:rPr lang="en-US" sz="1900">
                <a:latin typeface="Times New Roman"/>
                <a:cs typeface="Times New Roman"/>
              </a:rPr>
              <a:t>. Retrieved May 16, 2025, from https://www.ibm.com/think/topics/support-vector-machine#:~:text=What%20are%20SVMs%3F,in%20an%20N%2Ddimensional%20space.</a:t>
            </a:r>
          </a:p>
          <a:p>
            <a:endParaRPr lang="en-US"/>
          </a:p>
          <a:p>
            <a:pPr marL="147677" indent="0" defTabSz="966612">
              <a:buNone/>
            </a:pPr>
            <a:r>
              <a:rPr lang="en-US"/>
              <a:t>SVC is the classification implementation of the </a:t>
            </a:r>
            <a:r>
              <a:rPr lang="en-US" b="1"/>
              <a:t>Support Vector Machine (SVM)</a:t>
            </a:r>
            <a:r>
              <a:rPr lang="en-US"/>
              <a:t> algorithm in Scikit-learn</a:t>
            </a:r>
          </a:p>
          <a:p>
            <a:pPr marL="147677" indent="0" defTabSz="966612">
              <a:buNone/>
            </a:pPr>
            <a:r>
              <a:rPr lang="en-US"/>
              <a:t>SVC is powerful for structured data. It tries to separate classes as cleanly as possible while maximizing the margin between them. The kernel trick lets it handle non-linearly separable problems.</a:t>
            </a:r>
          </a:p>
          <a:p>
            <a:pPr marL="147677" indent="0">
              <a:buNone/>
            </a:pPr>
            <a:endParaRPr lang="en-US"/>
          </a:p>
          <a:p>
            <a:pPr marL="147677" indent="0">
              <a:buNone/>
            </a:pPr>
            <a:r>
              <a:rPr lang="en-US"/>
              <a:t>Concept</a:t>
            </a:r>
          </a:p>
          <a:p>
            <a:pPr marL="147677" indent="0">
              <a:buNone/>
            </a:pPr>
            <a:r>
              <a:rPr lang="en-US"/>
              <a:t>- Explain what SVC is: "tries to find the optimal hyperplane separating classes" </a:t>
            </a:r>
            <a:br>
              <a:rPr lang="en-US"/>
            </a:br>
            <a:r>
              <a:rPr lang="en-US"/>
              <a:t>- Mention </a:t>
            </a:r>
            <a:r>
              <a:rPr lang="en-US" err="1"/>
              <a:t>class_weight</a:t>
            </a:r>
            <a:r>
              <a:rPr lang="en-US"/>
              <a:t>='balanced' for fairness </a:t>
            </a:r>
            <a:br>
              <a:rPr lang="en-US"/>
            </a:br>
            <a:r>
              <a:rPr lang="en-US"/>
              <a:t>- Discuss kernel trick briefly</a:t>
            </a:r>
          </a:p>
          <a:p>
            <a:pPr marL="483306" indent="-335629">
              <a:buFontTx/>
              <a:buChar char="-"/>
            </a:pPr>
            <a:endParaRPr lang="en-US"/>
          </a:p>
          <a:p>
            <a:pPr marL="147677" indent="0">
              <a:buNone/>
            </a:pPr>
            <a:endParaRPr lang="en-US"/>
          </a:p>
        </p:txBody>
      </p:sp>
    </p:spTree>
    <p:extLst>
      <p:ext uri="{BB962C8B-B14F-4D97-AF65-F5344CB8AC3E}">
        <p14:creationId xmlns:p14="http://schemas.microsoft.com/office/powerpoint/2010/main" val="451808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defRPr/>
            </a:pPr>
            <a:r>
              <a:rPr lang="en-US" sz="5400"/>
              <a:t>“In our project, we used an </a:t>
            </a:r>
            <a:r>
              <a:rPr lang="en-US" sz="5400" err="1"/>
              <a:t>rbf</a:t>
            </a:r>
            <a:r>
              <a:rPr lang="en-US" sz="5400"/>
              <a:t> kernel, which works well for non-linear boundaries.</a:t>
            </a:r>
            <a:br>
              <a:rPr lang="en-US" sz="5400"/>
            </a:br>
            <a:r>
              <a:rPr lang="en-US" sz="5400"/>
              <a:t>We also added </a:t>
            </a:r>
            <a:r>
              <a:rPr lang="en-US" sz="5400" err="1"/>
              <a:t>class_weight</a:t>
            </a:r>
            <a:r>
              <a:rPr lang="en-US" sz="5400"/>
              <a:t>='balanced' to help with our imbalanced dataset, where some poses were much more common than others.</a:t>
            </a:r>
            <a:br>
              <a:rPr lang="en-US" sz="5400"/>
            </a:br>
            <a:r>
              <a:rPr lang="en-US" sz="5400"/>
              <a:t>Just like with KNN, we trained using .fit() and predicted with .predict().</a:t>
            </a:r>
            <a:br>
              <a:rPr lang="en-US" sz="5400"/>
            </a:br>
            <a:endParaRPr lang="en-US" sz="5400"/>
          </a:p>
          <a:p>
            <a:pPr marL="147320" indent="0" defTabSz="966612">
              <a:buNone/>
              <a:defRPr/>
            </a:pPr>
            <a:r>
              <a:rPr lang="en-US" sz="5400"/>
              <a:t>We then compared results using the same evaluation tools—like confusion matrices and F1 scores.”  </a:t>
            </a:r>
          </a:p>
          <a:p>
            <a:pPr marL="147677" indent="0" defTabSz="966612">
              <a:buNone/>
              <a:defRPr/>
            </a:pPr>
            <a:endParaRPr lang="en-US" sz="1900" i="1">
              <a:latin typeface="Times New Roman" panose="02020603050405020304" pitchFamily="18" charset="0"/>
            </a:endParaRPr>
          </a:p>
          <a:p>
            <a:pPr marL="483306" indent="-335629" defTabSz="966612">
              <a:defRPr/>
            </a:pPr>
            <a:r>
              <a:rPr lang="en-US" sz="1900" i="1">
                <a:latin typeface="Times New Roman" panose="02020603050405020304" pitchFamily="18" charset="0"/>
              </a:rPr>
              <a:t>1.4. Support vector machines</a:t>
            </a:r>
            <a:r>
              <a:rPr lang="en-US" sz="1900">
                <a:latin typeface="Times New Roman" panose="02020603050405020304" pitchFamily="18" charset="0"/>
              </a:rPr>
              <a:t>. (n.d.). Scikit-learn. https://scikit-learn.org/stable/modules/svm.html</a:t>
            </a: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(2025c, April 28). </a:t>
            </a:r>
            <a:r>
              <a:rPr lang="en-US" sz="1900" i="1">
                <a:latin typeface="Times New Roman" panose="02020603050405020304" pitchFamily="18" charset="0"/>
              </a:rPr>
              <a:t>Implementing SVM and Kernel SVM with Python’s </a:t>
            </a:r>
            <a:r>
              <a:rPr lang="en-US" sz="1900" i="1" err="1">
                <a:latin typeface="Times New Roman" panose="02020603050405020304" pitchFamily="18" charset="0"/>
              </a:rPr>
              <a:t>ScikitLearn</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https://www.geeksforgeeks.org/implementing-svm-and-kernel-svm-with-pythons-scikit-learn/</a:t>
            </a:r>
          </a:p>
          <a:p>
            <a:pPr marL="147677" indent="0" defTabSz="966612">
              <a:buNone/>
            </a:pPr>
            <a:endParaRPr lang="en-US"/>
          </a:p>
          <a:p>
            <a:pPr marL="147677" indent="0" defTabSz="966612">
              <a:buNone/>
            </a:pPr>
            <a:r>
              <a:rPr lang="en-US"/>
              <a:t>NOTES:</a:t>
            </a:r>
          </a:p>
          <a:p>
            <a:pPr marL="147677" indent="0" defTabSz="966612">
              <a:buNone/>
            </a:pPr>
            <a:r>
              <a:rPr lang="en-US"/>
              <a:t>We used the </a:t>
            </a:r>
            <a:r>
              <a:rPr lang="en-US" err="1"/>
              <a:t>rbf</a:t>
            </a:r>
            <a:r>
              <a:rPr lang="en-US"/>
              <a:t> kernel and applied </a:t>
            </a:r>
            <a:r>
              <a:rPr lang="en-US" err="1"/>
              <a:t>class_weight</a:t>
            </a:r>
            <a:r>
              <a:rPr lang="en-US"/>
              <a:t>='balanced' to help offset class imbalance. This version of SVC attempted predictions across more labels than KNN, but still struggled due to overlapping feature clusters.</a:t>
            </a:r>
          </a:p>
          <a:p>
            <a:pPr marL="147677" indent="0">
              <a:buNone/>
            </a:pPr>
            <a:endParaRPr lang="en-US"/>
          </a:p>
          <a:p>
            <a:pPr marL="147677" indent="0">
              <a:buNone/>
            </a:pPr>
            <a:r>
              <a:rPr lang="en-US"/>
              <a:t>SVC gave us more control over class weighting and separation boundaries, but still faced challenges due to limited data diversity and overlapping clusters.</a:t>
            </a:r>
          </a:p>
          <a:p>
            <a:pPr>
              <a:buNone/>
            </a:pPr>
            <a:endParaRPr lang="en-US"/>
          </a:p>
          <a:p>
            <a:pPr>
              <a:buNone/>
            </a:pPr>
            <a:r>
              <a:rPr lang="en-US"/>
              <a:t>Uses kernels (we chose "</a:t>
            </a:r>
            <a:r>
              <a:rPr lang="en-US" err="1"/>
              <a:t>rbf</a:t>
            </a:r>
            <a:r>
              <a:rPr lang="en-US"/>
              <a:t>") for nonlinear separation</a:t>
            </a:r>
          </a:p>
          <a:p>
            <a:pPr>
              <a:buNone/>
            </a:pPr>
            <a:r>
              <a:rPr lang="en-US"/>
              <a:t>Applied </a:t>
            </a:r>
            <a:r>
              <a:rPr lang="en-US" err="1"/>
              <a:t>class_weight</a:t>
            </a:r>
            <a:r>
              <a:rPr lang="en-US"/>
              <a:t>='balanced' to handle class imbalance</a:t>
            </a:r>
          </a:p>
          <a:p>
            <a:pPr marL="147677"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SVC offers more control over margin and class weighting, but still struggled with overlap</a:t>
            </a:r>
          </a:p>
        </p:txBody>
      </p:sp>
    </p:spTree>
    <p:extLst>
      <p:ext uri="{BB962C8B-B14F-4D97-AF65-F5344CB8AC3E}">
        <p14:creationId xmlns:p14="http://schemas.microsoft.com/office/powerpoint/2010/main" val="139316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sz="1100"/>
              <a:t>“Unsupervised learning means we’re working with unlabeled data—no ground truth.”</a:t>
            </a:r>
            <a:br>
              <a:rPr lang="en-US" sz="1100"/>
            </a:br>
            <a:endParaRPr lang="en-US"/>
          </a:p>
          <a:p>
            <a:pPr>
              <a:buNone/>
            </a:pPr>
            <a:endParaRPr lang="en-US"/>
          </a:p>
          <a:p>
            <a:pPr>
              <a:buNone/>
            </a:pPr>
            <a:r>
              <a:rPr lang="en-US"/>
              <a:t>📌 </a:t>
            </a:r>
            <a:r>
              <a:rPr lang="en-US" b="1"/>
              <a:t>Goal:</a:t>
            </a:r>
            <a:r>
              <a:rPr lang="en-US"/>
              <a:t> Introduce the idea of unsupervised learning.</a:t>
            </a:r>
          </a:p>
          <a:p>
            <a:pPr>
              <a:buNone/>
            </a:pPr>
            <a:r>
              <a:rPr lang="en-US" b="1"/>
              <a:t>Content:</a:t>
            </a:r>
            <a:endParaRPr lang="en-US"/>
          </a:p>
          <a:p>
            <a:pPr>
              <a:buFont typeface="Arial" panose="020B0604020202020204" pitchFamily="34" charset="0"/>
              <a:buChar char="•"/>
            </a:pPr>
            <a:r>
              <a:rPr lang="en-US"/>
              <a:t>Definition: Learning from unlabeled data</a:t>
            </a:r>
          </a:p>
          <a:p>
            <a:pPr>
              <a:buFont typeface="Arial" panose="020B0604020202020204" pitchFamily="34" charset="0"/>
              <a:buChar char="•"/>
            </a:pPr>
            <a:r>
              <a:rPr lang="en-US"/>
              <a:t>Why we included it in this project:</a:t>
            </a:r>
          </a:p>
          <a:p>
            <a:pPr>
              <a:buFont typeface="Arial" panose="020B0604020202020204" pitchFamily="34" charset="0"/>
              <a:buChar char="•"/>
            </a:pPr>
            <a:r>
              <a:rPr lang="en-US"/>
              <a:t>"We used clustering to understand natural groupings in our motion vectors—before labels were introduced."</a:t>
            </a:r>
          </a:p>
          <a:p>
            <a:pPr marL="147677" indent="0">
              <a:buNone/>
            </a:pPr>
            <a:r>
              <a:rPr lang="en-US" b="1"/>
              <a:t>Visual:</a:t>
            </a:r>
            <a:r>
              <a:rPr lang="en-US"/>
              <a:t> Include a small PCA scatterplot showing all classes (colored by label)</a:t>
            </a:r>
            <a:br>
              <a:rPr lang="en-US"/>
            </a:br>
            <a:r>
              <a:rPr lang="en-US"/>
              <a:t>🛰️ From your PCA plot in Step 5</a:t>
            </a:r>
          </a:p>
          <a:p>
            <a:pPr marL="147677" indent="0">
              <a:buNone/>
            </a:pPr>
            <a:endParaRPr lang="en-US"/>
          </a:p>
        </p:txBody>
      </p:sp>
    </p:spTree>
    <p:extLst>
      <p:ext uri="{BB962C8B-B14F-4D97-AF65-F5344CB8AC3E}">
        <p14:creationId xmlns:p14="http://schemas.microsoft.com/office/powerpoint/2010/main" val="78775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defRPr/>
            </a:pPr>
            <a:r>
              <a:rPr lang="en-US" sz="3600"/>
              <a:t>“One of the most common unsupervised learning techniques is </a:t>
            </a:r>
            <a:r>
              <a:rPr lang="en-US" sz="3600" b="1"/>
              <a:t>clustering</a:t>
            </a:r>
            <a:r>
              <a:rPr lang="en-US" sz="3600"/>
              <a:t>.</a:t>
            </a:r>
            <a:br>
              <a:rPr lang="en-US" sz="3600"/>
            </a:br>
            <a:r>
              <a:rPr lang="en-US" sz="3600"/>
              <a:t>Clustering groups data points that are similar to each other.</a:t>
            </a:r>
            <a:br>
              <a:rPr lang="en-US" sz="3600"/>
            </a:br>
            <a:r>
              <a:rPr lang="en-US" sz="3600"/>
              <a:t>Here, we applied </a:t>
            </a:r>
            <a:r>
              <a:rPr lang="en-US" sz="3600" b="1" err="1"/>
              <a:t>KMeans</a:t>
            </a:r>
            <a:r>
              <a:rPr lang="en-US" sz="3600"/>
              <a:t> to our motion vector features.</a:t>
            </a:r>
            <a:br>
              <a:rPr lang="en-US" sz="3600"/>
            </a:br>
            <a:r>
              <a:rPr lang="en-US" sz="3600"/>
              <a:t>Each point in this PCA plot represents a pose, and each color is a different cluster.</a:t>
            </a:r>
            <a:br>
              <a:rPr lang="en-US" sz="3600"/>
            </a:br>
            <a:r>
              <a:rPr lang="en-US" sz="3600"/>
              <a:t>This let us explore whether poses naturally separate into meaningful groupings—even without labels.”</a:t>
            </a:r>
            <a:endParaRPr lang="en-US" sz="1900">
              <a:latin typeface="Times New Roman" panose="02020603050405020304" pitchFamily="18" charset="0"/>
            </a:endParaRPr>
          </a:p>
          <a:p>
            <a:pPr marL="483306" indent="-335629" defTabSz="966612">
              <a:defRPr/>
            </a:pPr>
            <a:endParaRPr lang="en-US" sz="1900">
              <a:latin typeface="Times New Roman" panose="02020603050405020304" pitchFamily="18" charset="0"/>
            </a:endParaRP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(2025a, January 27). </a:t>
            </a:r>
            <a:r>
              <a:rPr lang="en-US" sz="1900" i="1">
                <a:latin typeface="Times New Roman" panose="02020603050405020304" pitchFamily="18" charset="0"/>
              </a:rPr>
              <a:t>Clustering in machine learning</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https://www.geeksforgeeks.org/clustering-in-machine-learning/</a:t>
            </a:r>
          </a:p>
          <a:p>
            <a:pPr marL="483306" indent="-335629" defTabSz="966612">
              <a:defRPr/>
            </a:pPr>
            <a:r>
              <a:rPr lang="en-US" sz="1900" i="1">
                <a:latin typeface="Times New Roman" panose="02020603050405020304" pitchFamily="18" charset="0"/>
              </a:rPr>
              <a:t>What is clustering?</a:t>
            </a:r>
            <a:r>
              <a:rPr lang="en-US" sz="1900">
                <a:latin typeface="Times New Roman" panose="02020603050405020304" pitchFamily="18" charset="0"/>
              </a:rPr>
              <a:t> (n.d.). Google for Developers. https://developers.google.com/machine-learning/clustering/overview#:~:text=Clustering%20is%20an%20unsupervised%20machine,evaluate%20a%20new%20treatment%20protocol.</a:t>
            </a:r>
          </a:p>
          <a:p>
            <a:endParaRPr lang="en-US"/>
          </a:p>
          <a:p>
            <a:pPr>
              <a:buNone/>
            </a:pPr>
            <a:r>
              <a:rPr lang="en-US"/>
              <a:t>📌 </a:t>
            </a:r>
            <a:r>
              <a:rPr lang="en-US" b="1"/>
              <a:t>Goal:</a:t>
            </a:r>
            <a:r>
              <a:rPr lang="en-US"/>
              <a:t> Focus on </a:t>
            </a:r>
            <a:r>
              <a:rPr lang="en-US" err="1"/>
              <a:t>KMeans</a:t>
            </a:r>
            <a:endParaRPr lang="en-US"/>
          </a:p>
          <a:p>
            <a:pPr>
              <a:buNone/>
            </a:pPr>
            <a:r>
              <a:rPr lang="en-US" b="1"/>
              <a:t>Content:</a:t>
            </a:r>
            <a:endParaRPr lang="en-US"/>
          </a:p>
          <a:p>
            <a:pPr>
              <a:buFont typeface="Arial" panose="020B0604020202020204" pitchFamily="34" charset="0"/>
              <a:buChar char="•"/>
            </a:pPr>
            <a:r>
              <a:rPr lang="en-US"/>
              <a:t>Quick description of </a:t>
            </a:r>
            <a:r>
              <a:rPr lang="en-US" err="1"/>
              <a:t>KMeans</a:t>
            </a:r>
            <a:endParaRPr lang="en-US"/>
          </a:p>
          <a:p>
            <a:pPr>
              <a:buFont typeface="Arial" panose="020B0604020202020204" pitchFamily="34" charset="0"/>
              <a:buChar char="•"/>
            </a:pPr>
            <a:r>
              <a:rPr lang="en-US"/>
              <a:t>Parameters used (e.g., </a:t>
            </a:r>
            <a:r>
              <a:rPr lang="en-US" err="1"/>
              <a:t>n_clusters</a:t>
            </a:r>
            <a:r>
              <a:rPr lang="en-US"/>
              <a:t>=4)</a:t>
            </a:r>
          </a:p>
          <a:p>
            <a:pPr>
              <a:buFont typeface="Arial" panose="020B0604020202020204" pitchFamily="34" charset="0"/>
              <a:buChar char="•"/>
            </a:pPr>
            <a:r>
              <a:rPr lang="en-US"/>
              <a:t>Outcome: did the clusters align with known labels?</a:t>
            </a:r>
          </a:p>
          <a:p>
            <a:pPr>
              <a:buNone/>
            </a:pPr>
            <a:r>
              <a:rPr lang="en-US" b="1"/>
              <a:t>Visual:</a:t>
            </a:r>
            <a:endParaRPr lang="en-US"/>
          </a:p>
          <a:p>
            <a:pPr>
              <a:buFont typeface="Arial" panose="020B0604020202020204" pitchFamily="34" charset="0"/>
              <a:buChar char="•"/>
            </a:pPr>
            <a:r>
              <a:rPr lang="en-US"/>
              <a:t>PCA plot with c=clusters colored by </a:t>
            </a:r>
            <a:r>
              <a:rPr lang="en-US" err="1"/>
              <a:t>KMeans</a:t>
            </a:r>
            <a:endParaRPr lang="en-US"/>
          </a:p>
          <a:p>
            <a:pPr>
              <a:buFont typeface="Arial" panose="020B0604020202020204" pitchFamily="34" charset="0"/>
              <a:buChar char="•"/>
            </a:pPr>
            <a:r>
              <a:rPr lang="en-US"/>
              <a:t>Use </a:t>
            </a:r>
            <a:r>
              <a:rPr lang="en-US" err="1"/>
              <a:t>viridis</a:t>
            </a:r>
            <a:r>
              <a:rPr lang="en-US"/>
              <a:t> colormap</a:t>
            </a:r>
          </a:p>
          <a:p>
            <a:pPr marL="147677" indent="0">
              <a:buNone/>
            </a:pPr>
            <a:endParaRPr lang="en-US"/>
          </a:p>
          <a:p>
            <a:pPr>
              <a:buNone/>
            </a:pPr>
            <a:r>
              <a:rPr lang="en-US" b="0"/>
              <a:t>✅ Title:</a:t>
            </a:r>
          </a:p>
          <a:p>
            <a:pPr>
              <a:buNone/>
            </a:pPr>
            <a:r>
              <a:rPr lang="en-US" b="0" err="1"/>
              <a:t>KMeans</a:t>
            </a:r>
            <a:r>
              <a:rPr lang="en-US" b="0"/>
              <a:t> Clustering on PCA-Reduced Pose Vectors</a:t>
            </a:r>
          </a:p>
          <a:p>
            <a:pPr>
              <a:buNone/>
            </a:pPr>
            <a:r>
              <a:rPr lang="en-US" b="0"/>
              <a:t>🖼️ Description:</a:t>
            </a:r>
          </a:p>
          <a:p>
            <a:pPr>
              <a:buNone/>
            </a:pPr>
            <a:r>
              <a:rPr lang="en-US" b="0"/>
              <a:t>This plot shows pose movement features reduced to two dimensions with PCA, then clustered into 4 groups using </a:t>
            </a:r>
            <a:r>
              <a:rPr lang="en-US" b="0" err="1"/>
              <a:t>KMeans</a:t>
            </a:r>
            <a:r>
              <a:rPr lang="en-US" b="0"/>
              <a:t>. Colors represent different cluster assignments using the </a:t>
            </a:r>
            <a:r>
              <a:rPr lang="en-US" b="0" err="1"/>
              <a:t>viridis</a:t>
            </a:r>
            <a:r>
              <a:rPr lang="en-US" b="0"/>
              <a:t> colormap.</a:t>
            </a:r>
          </a:p>
          <a:p>
            <a:pPr>
              <a:buNone/>
            </a:pPr>
            <a:r>
              <a:rPr lang="en-US" b="0"/>
              <a:t>This is a great visual anchor to:</a:t>
            </a:r>
          </a:p>
          <a:p>
            <a:pPr>
              <a:buFont typeface="Arial" panose="020B0604020202020204" pitchFamily="34" charset="0"/>
              <a:buChar char="•"/>
            </a:pPr>
            <a:r>
              <a:rPr lang="en-US" b="0"/>
              <a:t>Show how unsupervised learning organizes unlabeled data</a:t>
            </a:r>
          </a:p>
          <a:p>
            <a:pPr>
              <a:buFont typeface="Arial" panose="020B0604020202020204" pitchFamily="34" charset="0"/>
              <a:buChar char="•"/>
            </a:pPr>
            <a:r>
              <a:rPr lang="en-US" b="0"/>
              <a:t>Compare structure between real classes and algorithm-discovered clusters</a:t>
            </a:r>
          </a:p>
          <a:p>
            <a:pPr marL="147677" indent="0">
              <a:buNone/>
            </a:pPr>
            <a:endParaRPr lang="en-US"/>
          </a:p>
        </p:txBody>
      </p:sp>
    </p:spTree>
    <p:extLst>
      <p:ext uri="{BB962C8B-B14F-4D97-AF65-F5344CB8AC3E}">
        <p14:creationId xmlns:p14="http://schemas.microsoft.com/office/powerpoint/2010/main" val="3903872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defRPr/>
            </a:pPr>
            <a:r>
              <a:rPr lang="en-US" sz="3600"/>
              <a:t>“To cluster our pose vectors, we first reduced the feature space using PCA.</a:t>
            </a:r>
            <a:br>
              <a:rPr lang="en-US" sz="3600"/>
            </a:br>
            <a:r>
              <a:rPr lang="en-US" sz="3600"/>
              <a:t>That gave us a 2D view of high-dimensional pose data.</a:t>
            </a:r>
            <a:br>
              <a:rPr lang="en-US" sz="3600"/>
            </a:br>
            <a:r>
              <a:rPr lang="en-US" sz="3600"/>
              <a:t>Then we used Scikit-</a:t>
            </a:r>
            <a:r>
              <a:rPr lang="en-US" sz="3600" err="1"/>
              <a:t>learn’s</a:t>
            </a:r>
            <a:r>
              <a:rPr lang="en-US" sz="3600"/>
              <a:t> </a:t>
            </a:r>
            <a:r>
              <a:rPr lang="en-US" sz="3600" err="1"/>
              <a:t>KMeans</a:t>
            </a:r>
            <a:r>
              <a:rPr lang="en-US" sz="3600"/>
              <a:t> algorithm with 4 clusters.</a:t>
            </a:r>
            <a:br>
              <a:rPr lang="en-US" sz="3600"/>
            </a:br>
            <a:r>
              <a:rPr lang="en-US" sz="3600"/>
              <a:t>This assigns each pose to a group based on its similarity to the cluster center.</a:t>
            </a:r>
            <a:br>
              <a:rPr lang="en-US" sz="3600"/>
            </a:br>
            <a:r>
              <a:rPr lang="en-US" sz="3600"/>
              <a:t>This code block shows how simple it is to chain PCA and </a:t>
            </a:r>
            <a:r>
              <a:rPr lang="en-US" sz="3600" err="1"/>
              <a:t>KMeans</a:t>
            </a:r>
            <a:r>
              <a:rPr lang="en-US" sz="3600"/>
              <a:t> with Scikit-learn.”</a:t>
            </a:r>
            <a:endParaRPr lang="en-US" sz="1900" i="1">
              <a:latin typeface="Times New Roman" panose="02020603050405020304" pitchFamily="18" charset="0"/>
            </a:endParaRPr>
          </a:p>
          <a:p>
            <a:pPr marL="483306" indent="-335629" defTabSz="966612">
              <a:defRPr/>
            </a:pPr>
            <a:endParaRPr lang="en-US" sz="1900" i="1">
              <a:latin typeface="Times New Roman" panose="02020603050405020304" pitchFamily="18" charset="0"/>
            </a:endParaRPr>
          </a:p>
          <a:p>
            <a:pPr marL="483306" indent="-335629" defTabSz="966612">
              <a:defRPr/>
            </a:pPr>
            <a:r>
              <a:rPr lang="en-US" sz="1900" i="1">
                <a:latin typeface="Times New Roman" panose="02020603050405020304" pitchFamily="18" charset="0"/>
              </a:rPr>
              <a:t>2.3. Clustering</a:t>
            </a:r>
            <a:r>
              <a:rPr lang="en-US" sz="1900">
                <a:latin typeface="Times New Roman" panose="02020603050405020304" pitchFamily="18" charset="0"/>
              </a:rPr>
              <a:t>. (n.d.). Scikit-learn. https://scikit-learn.org/stable/modules/clustering.html</a:t>
            </a: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(2024, June 12). </a:t>
            </a:r>
            <a:r>
              <a:rPr lang="en-US" sz="1900" i="1">
                <a:latin typeface="Times New Roman" panose="02020603050405020304" pitchFamily="18" charset="0"/>
              </a:rPr>
              <a:t>Hierarchical Clustering with </a:t>
            </a:r>
            <a:r>
              <a:rPr lang="en-US" sz="1900" i="1" err="1">
                <a:latin typeface="Times New Roman" panose="02020603050405020304" pitchFamily="18" charset="0"/>
              </a:rPr>
              <a:t>ScikitLearn</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https://www.geeksforgeeks.org/hierarchical-clustering-with-scikit-learn/</a:t>
            </a:r>
          </a:p>
          <a:p>
            <a:endParaRPr lang="en-US"/>
          </a:p>
          <a:p>
            <a:pPr>
              <a:buNone/>
            </a:pPr>
            <a:r>
              <a:rPr lang="en-US"/>
              <a:t>📌 </a:t>
            </a:r>
            <a:r>
              <a:rPr lang="en-US" b="1"/>
              <a:t>Goal:</a:t>
            </a:r>
            <a:r>
              <a:rPr lang="en-US"/>
              <a:t> Show how we implemented it</a:t>
            </a:r>
          </a:p>
          <a:p>
            <a:pPr>
              <a:buNone/>
            </a:pPr>
            <a:r>
              <a:rPr lang="en-US" b="1"/>
              <a:t>Content (left column):</a:t>
            </a:r>
            <a:endParaRPr lang="en-US"/>
          </a:p>
          <a:p>
            <a:pPr rtl="0">
              <a:buNone/>
            </a:pPr>
            <a:r>
              <a:rPr lang="en-US"/>
              <a:t>from </a:t>
            </a:r>
            <a:r>
              <a:rPr lang="en-US" err="1"/>
              <a:t>sklearn.cluster</a:t>
            </a:r>
            <a:r>
              <a:rPr lang="en-US"/>
              <a:t> import </a:t>
            </a:r>
            <a:r>
              <a:rPr lang="en-US" err="1"/>
              <a:t>KMeans</a:t>
            </a:r>
            <a:r>
              <a:rPr lang="en-US"/>
              <a:t> </a:t>
            </a:r>
            <a:r>
              <a:rPr lang="en-US" err="1"/>
              <a:t>pca</a:t>
            </a:r>
            <a:r>
              <a:rPr lang="en-US"/>
              <a:t> = PCA(</a:t>
            </a:r>
            <a:r>
              <a:rPr lang="en-US" err="1"/>
              <a:t>n_components</a:t>
            </a:r>
            <a:r>
              <a:rPr lang="en-US"/>
              <a:t>=2) X_2D = </a:t>
            </a:r>
            <a:r>
              <a:rPr lang="en-US" err="1"/>
              <a:t>pca.fit_transform</a:t>
            </a:r>
            <a:r>
              <a:rPr lang="en-US"/>
              <a:t>(X) </a:t>
            </a:r>
            <a:r>
              <a:rPr lang="en-US" err="1"/>
              <a:t>kmeans</a:t>
            </a:r>
            <a:r>
              <a:rPr lang="en-US"/>
              <a:t> = </a:t>
            </a:r>
            <a:r>
              <a:rPr lang="en-US" err="1"/>
              <a:t>KMeans</a:t>
            </a:r>
            <a:r>
              <a:rPr lang="en-US"/>
              <a:t>(</a:t>
            </a:r>
            <a:r>
              <a:rPr lang="en-US" err="1"/>
              <a:t>n_clusters</a:t>
            </a:r>
            <a:r>
              <a:rPr lang="en-US"/>
              <a:t>=4) clusters = </a:t>
            </a:r>
            <a:r>
              <a:rPr lang="en-US" err="1"/>
              <a:t>kmeans.fit_predict</a:t>
            </a:r>
            <a:r>
              <a:rPr lang="en-US"/>
              <a:t>(X) </a:t>
            </a:r>
          </a:p>
          <a:p>
            <a:pPr>
              <a:buNone/>
            </a:pPr>
            <a:r>
              <a:rPr lang="en-US" b="1"/>
              <a:t>Visual (right column):</a:t>
            </a:r>
            <a:endParaRPr lang="en-US"/>
          </a:p>
          <a:p>
            <a:pPr>
              <a:buFont typeface="Arial" panose="020B0604020202020204" pitchFamily="34" charset="0"/>
              <a:buChar char="•"/>
            </a:pPr>
            <a:r>
              <a:rPr lang="en-US"/>
              <a:t>Side-by-side: PCA before/after clustering (optional)</a:t>
            </a:r>
          </a:p>
          <a:p>
            <a:pPr>
              <a:buFont typeface="Arial" panose="020B0604020202020204" pitchFamily="34" charset="0"/>
              <a:buChar char="•"/>
            </a:pPr>
            <a:r>
              <a:rPr lang="en-US"/>
              <a:t>Or one plot with true labels vs predicted cluster colors</a:t>
            </a:r>
          </a:p>
          <a:p>
            <a:pPr marL="147677" indent="0">
              <a:buNone/>
            </a:pPr>
            <a:endParaRPr lang="en-US"/>
          </a:p>
        </p:txBody>
      </p:sp>
    </p:spTree>
    <p:extLst>
      <p:ext uri="{BB962C8B-B14F-4D97-AF65-F5344CB8AC3E}">
        <p14:creationId xmlns:p14="http://schemas.microsoft.com/office/powerpoint/2010/main" val="528187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defRPr/>
            </a:pPr>
            <a:r>
              <a:rPr lang="en-US" sz="3600"/>
              <a:t>“</a:t>
            </a:r>
            <a:r>
              <a:rPr lang="en-US" sz="3600" err="1"/>
              <a:t>KMeans</a:t>
            </a:r>
            <a:r>
              <a:rPr lang="en-US" sz="3600"/>
              <a:t> assigns each point to one cluster only.</a:t>
            </a:r>
            <a:br>
              <a:rPr lang="en-US" sz="3600"/>
            </a:br>
            <a:r>
              <a:rPr lang="en-US" sz="3600"/>
              <a:t>But what if a point might belong to more than one group?</a:t>
            </a:r>
            <a:br>
              <a:rPr lang="en-US" sz="3600"/>
            </a:br>
            <a:r>
              <a:rPr lang="en-US" sz="3600"/>
              <a:t>That’s where </a:t>
            </a:r>
            <a:r>
              <a:rPr lang="en-US" sz="3600" b="1"/>
              <a:t>Gaussian Mixture Models</a:t>
            </a:r>
            <a:r>
              <a:rPr lang="en-US" sz="3600"/>
              <a:t>—or GMM—come in.</a:t>
            </a:r>
            <a:br>
              <a:rPr lang="en-US" sz="3600"/>
            </a:br>
            <a:r>
              <a:rPr lang="en-US" sz="3600"/>
              <a:t>GMM is a </a:t>
            </a:r>
            <a:r>
              <a:rPr lang="en-US" sz="3600" b="1"/>
              <a:t>probabilistic</a:t>
            </a:r>
            <a:r>
              <a:rPr lang="en-US" sz="3600"/>
              <a:t> model that represents data as a mixture of overlapping distributions.</a:t>
            </a:r>
            <a:br>
              <a:rPr lang="en-US" sz="3600"/>
            </a:br>
            <a:r>
              <a:rPr lang="en-US" sz="3600"/>
              <a:t>It’s especially useful when clusters aren’t perfectly round or evenly spaced, like you see here.”</a:t>
            </a:r>
            <a:endParaRPr lang="en-US" sz="1900">
              <a:latin typeface="Times New Roman" panose="02020603050405020304" pitchFamily="18" charset="0"/>
            </a:endParaRPr>
          </a:p>
          <a:p>
            <a:pPr marL="483306" indent="-335629" defTabSz="966612">
              <a:defRPr/>
            </a:pPr>
            <a:endParaRPr lang="en-US" sz="1900">
              <a:latin typeface="Times New Roman" panose="02020603050405020304" pitchFamily="18" charset="0"/>
            </a:endParaRP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(2025c, February 27). </a:t>
            </a:r>
            <a:r>
              <a:rPr lang="en-US" sz="1900" i="1">
                <a:latin typeface="Times New Roman" panose="02020603050405020304" pitchFamily="18" charset="0"/>
              </a:rPr>
              <a:t>Gaussian Mixture Model</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https://www.geeksforgeeks.org/gaussian-mixture-model/</a:t>
            </a:r>
          </a:p>
          <a:p>
            <a:endParaRPr lang="en-US"/>
          </a:p>
          <a:p>
            <a:pPr>
              <a:buNone/>
            </a:pPr>
            <a:r>
              <a:rPr lang="en-US"/>
              <a:t>📌 </a:t>
            </a:r>
            <a:r>
              <a:rPr lang="en-US" b="1"/>
              <a:t>Goal:</a:t>
            </a:r>
            <a:r>
              <a:rPr lang="en-US"/>
              <a:t> Introduce GMMs</a:t>
            </a:r>
          </a:p>
          <a:p>
            <a:pPr>
              <a:buNone/>
            </a:pPr>
            <a:r>
              <a:rPr lang="en-US" b="1"/>
              <a:t>Content:</a:t>
            </a:r>
            <a:endParaRPr lang="en-US"/>
          </a:p>
          <a:p>
            <a:pPr>
              <a:buFont typeface="Arial" panose="020B0604020202020204" pitchFamily="34" charset="0"/>
              <a:buChar char="•"/>
            </a:pPr>
            <a:r>
              <a:rPr lang="en-US"/>
              <a:t>Description: Probabilistic clustering</a:t>
            </a:r>
          </a:p>
          <a:p>
            <a:pPr>
              <a:buFont typeface="Arial" panose="020B0604020202020204" pitchFamily="34" charset="0"/>
              <a:buChar char="•"/>
            </a:pPr>
            <a:r>
              <a:rPr lang="en-US"/>
              <a:t>Why it complements </a:t>
            </a:r>
            <a:r>
              <a:rPr lang="en-US" err="1"/>
              <a:t>KMeans</a:t>
            </a:r>
            <a:endParaRPr lang="en-US"/>
          </a:p>
          <a:p>
            <a:pPr>
              <a:buFont typeface="Arial" panose="020B0604020202020204" pitchFamily="34" charset="0"/>
              <a:buChar char="•"/>
            </a:pPr>
            <a:r>
              <a:rPr lang="en-US"/>
              <a:t>How you used it to compare results</a:t>
            </a:r>
          </a:p>
          <a:p>
            <a:pPr>
              <a:buNone/>
            </a:pPr>
            <a:r>
              <a:rPr lang="en-US" b="1"/>
              <a:t>Visual:</a:t>
            </a:r>
            <a:endParaRPr lang="en-US"/>
          </a:p>
          <a:p>
            <a:pPr>
              <a:buFont typeface="Arial" panose="020B0604020202020204" pitchFamily="34" charset="0"/>
              <a:buChar char="•"/>
            </a:pPr>
            <a:r>
              <a:rPr lang="en-US"/>
              <a:t>PCA plot with GMM cluster coloring (plasma colormap)</a:t>
            </a:r>
          </a:p>
          <a:p>
            <a:pPr marL="147677" indent="0">
              <a:buNone/>
            </a:pPr>
            <a:endParaRPr lang="en-US"/>
          </a:p>
          <a:p>
            <a:pPr marL="147677" indent="0">
              <a:buNone/>
            </a:pPr>
            <a:r>
              <a:rPr lang="en-US"/>
              <a:t>NOTES:</a:t>
            </a:r>
          </a:p>
          <a:p>
            <a:pPr marL="147677" indent="0">
              <a:buNone/>
            </a:pPr>
            <a:r>
              <a:rPr lang="en-US"/>
              <a:t>“</a:t>
            </a:r>
            <a:r>
              <a:rPr lang="en-US" b="0" i="0">
                <a:solidFill>
                  <a:srgbClr val="3A3B41"/>
                </a:solidFill>
                <a:effectLst/>
                <a:latin typeface="Georgia" panose="02040502050405020303" pitchFamily="18" charset="0"/>
              </a:rPr>
              <a:t>A </a:t>
            </a:r>
            <a:r>
              <a:rPr lang="en-US" b="0" i="0">
                <a:effectLst/>
                <a:latin typeface="Georgia" panose="02040502050405020303" pitchFamily="18" charset="0"/>
                <a:hlinkClick r:id="rId3"/>
              </a:rPr>
              <a:t>Gaussian</a:t>
            </a:r>
            <a:r>
              <a:rPr lang="en-US" b="0" i="0">
                <a:solidFill>
                  <a:srgbClr val="3A3B41"/>
                </a:solidFill>
                <a:effectLst/>
                <a:latin typeface="Georgia" panose="02040502050405020303" pitchFamily="18" charset="0"/>
              </a:rPr>
              <a:t> mixture model (GMM) is a </a:t>
            </a:r>
            <a:r>
              <a:rPr lang="en-US" b="0" i="0">
                <a:effectLst/>
                <a:latin typeface="Georgia" panose="02040502050405020303" pitchFamily="18" charset="0"/>
                <a:hlinkClick r:id="rId4"/>
              </a:rPr>
              <a:t>machine learning</a:t>
            </a:r>
            <a:r>
              <a:rPr lang="en-US" b="0" i="0">
                <a:solidFill>
                  <a:srgbClr val="3A3B41"/>
                </a:solidFill>
                <a:effectLst/>
                <a:latin typeface="Georgia" panose="02040502050405020303" pitchFamily="18" charset="0"/>
              </a:rPr>
              <a:t> method used to determine the </a:t>
            </a:r>
            <a:r>
              <a:rPr lang="en-US" b="0" i="0">
                <a:effectLst/>
                <a:latin typeface="Georgia" panose="02040502050405020303" pitchFamily="18" charset="0"/>
                <a:hlinkClick r:id="rId5"/>
              </a:rPr>
              <a:t>probability</a:t>
            </a:r>
            <a:r>
              <a:rPr lang="en-US" b="0" i="0">
                <a:solidFill>
                  <a:srgbClr val="3A3B41"/>
                </a:solidFill>
                <a:effectLst/>
                <a:latin typeface="Georgia" panose="02040502050405020303" pitchFamily="18" charset="0"/>
              </a:rPr>
              <a:t> each data point belongs to a given cluster. The model is a soft </a:t>
            </a:r>
            <a:r>
              <a:rPr lang="en-US" b="0" i="0">
                <a:effectLst/>
                <a:latin typeface="Georgia" panose="02040502050405020303" pitchFamily="18" charset="0"/>
                <a:hlinkClick r:id="rId6"/>
              </a:rPr>
              <a:t>clustering method</a:t>
            </a:r>
            <a:r>
              <a:rPr lang="en-US" b="0" i="0">
                <a:solidFill>
                  <a:srgbClr val="3A3B41"/>
                </a:solidFill>
                <a:effectLst/>
                <a:latin typeface="Georgia" panose="02040502050405020303" pitchFamily="18" charset="0"/>
              </a:rPr>
              <a:t> used in </a:t>
            </a:r>
            <a:r>
              <a:rPr lang="en-US" b="0" i="0">
                <a:effectLst/>
                <a:latin typeface="Georgia" panose="02040502050405020303" pitchFamily="18" charset="0"/>
                <a:hlinkClick r:id="rId7"/>
              </a:rPr>
              <a:t>unsupervised learning</a:t>
            </a:r>
            <a:r>
              <a:rPr lang="en-US" b="0" i="0">
                <a:solidFill>
                  <a:srgbClr val="3A3B41"/>
                </a:solidFill>
                <a:effectLst/>
                <a:latin typeface="Georgia" panose="02040502050405020303" pitchFamily="18" charset="0"/>
              </a:rPr>
              <a:t>.” https://builtin.com/articles/gaussian-mixture-model</a:t>
            </a:r>
          </a:p>
          <a:p>
            <a:pPr marL="147677" indent="0">
              <a:buNone/>
            </a:pPr>
            <a:endParaRPr lang="en-US" b="0" i="0">
              <a:solidFill>
                <a:srgbClr val="3A3B41"/>
              </a:solidFill>
              <a:effectLst/>
              <a:latin typeface="Georgia" panose="02040502050405020303" pitchFamily="18" charset="0"/>
            </a:endParaRPr>
          </a:p>
          <a:p>
            <a:pPr marL="147677" indent="0" defTabSz="966612">
              <a:buNone/>
            </a:pPr>
            <a:r>
              <a:rPr lang="en-US"/>
              <a:t>Concept overview</a:t>
            </a:r>
          </a:p>
          <a:p>
            <a:pPr marL="147677" indent="0" defTabSz="966612">
              <a:buNone/>
            </a:pPr>
            <a:r>
              <a:rPr lang="en-US"/>
              <a:t>GMM is a </a:t>
            </a:r>
            <a:r>
              <a:rPr lang="en-US" b="1"/>
              <a:t>probabilistic clustering method</a:t>
            </a:r>
            <a:r>
              <a:rPr lang="en-US"/>
              <a:t> </a:t>
            </a:r>
            <a:br>
              <a:rPr lang="en-US"/>
            </a:br>
            <a:r>
              <a:rPr lang="en-US"/>
              <a:t>Unlike </a:t>
            </a:r>
            <a:r>
              <a:rPr lang="en-US" err="1"/>
              <a:t>KMeans</a:t>
            </a:r>
            <a:r>
              <a:rPr lang="en-US"/>
              <a:t>, it models data as a mixture of Gaussian distributions </a:t>
            </a:r>
            <a:br>
              <a:rPr lang="en-US"/>
            </a:br>
            <a:r>
              <a:rPr lang="en-US"/>
              <a:t>Useful when clusters have different shapes or overlap</a:t>
            </a:r>
          </a:p>
          <a:p>
            <a:pPr marL="147677" indent="0">
              <a:buNone/>
            </a:pPr>
            <a:endParaRPr lang="en-US"/>
          </a:p>
        </p:txBody>
      </p:sp>
    </p:spTree>
    <p:extLst>
      <p:ext uri="{BB962C8B-B14F-4D97-AF65-F5344CB8AC3E}">
        <p14:creationId xmlns:p14="http://schemas.microsoft.com/office/powerpoint/2010/main" val="326549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defTabSz="966612">
              <a:buNone/>
              <a:defRPr/>
            </a:pPr>
            <a:r>
              <a:rPr lang="en-US" sz="3600"/>
              <a:t>“GMM is just as easy to implement in Scikit-learn.</a:t>
            </a:r>
            <a:br>
              <a:rPr lang="en-US" sz="3600"/>
            </a:br>
            <a:r>
              <a:rPr lang="en-US" sz="3600"/>
              <a:t>We define the number of components, fit the model, and get cluster labels.</a:t>
            </a:r>
            <a:br>
              <a:rPr lang="en-US" sz="3600"/>
            </a:br>
            <a:r>
              <a:rPr lang="en-US" sz="3600"/>
              <a:t>Unlike </a:t>
            </a:r>
            <a:r>
              <a:rPr lang="en-US" sz="3600" err="1"/>
              <a:t>KMeans</a:t>
            </a:r>
            <a:r>
              <a:rPr lang="en-US" sz="3600"/>
              <a:t>, these labels are based on likelihood: each pose gets assigned to the distribution it most likely belongs to.</a:t>
            </a:r>
            <a:br>
              <a:rPr lang="en-US" sz="3600"/>
            </a:br>
            <a:r>
              <a:rPr lang="en-US" sz="3600"/>
              <a:t>This is a great alternative when data is messy or overlaps.”</a:t>
            </a:r>
          </a:p>
          <a:p>
            <a:pPr marL="147677" indent="0" defTabSz="966612">
              <a:buNone/>
              <a:defRPr/>
            </a:pPr>
            <a:endParaRPr lang="en-US" sz="1900" i="1">
              <a:latin typeface="Times New Roman" panose="02020603050405020304" pitchFamily="18" charset="0"/>
            </a:endParaRPr>
          </a:p>
          <a:p>
            <a:pPr marL="483306" indent="-335629" defTabSz="966612">
              <a:defRPr/>
            </a:pPr>
            <a:r>
              <a:rPr lang="en-US" sz="1900" i="1">
                <a:latin typeface="Times New Roman" panose="02020603050405020304" pitchFamily="18" charset="0"/>
              </a:rPr>
              <a:t>2.1. Gaussian mixture models</a:t>
            </a:r>
            <a:r>
              <a:rPr lang="en-US" sz="1900">
                <a:latin typeface="Times New Roman" panose="02020603050405020304" pitchFamily="18" charset="0"/>
              </a:rPr>
              <a:t>. (n.d.). Scikit-learn. https://scikit-learn.org/stable/modules/mixture.html</a:t>
            </a:r>
          </a:p>
          <a:p>
            <a:pPr marL="483306" indent="-335629" defTabSz="966612">
              <a:defRPr/>
            </a:pPr>
            <a:r>
              <a:rPr lang="en-US" sz="1900" err="1">
                <a:latin typeface="Times New Roman" panose="02020603050405020304" pitchFamily="18" charset="0"/>
              </a:rPr>
              <a:t>GeeksforGeeks</a:t>
            </a:r>
            <a:r>
              <a:rPr lang="en-US" sz="1900">
                <a:latin typeface="Times New Roman" panose="02020603050405020304" pitchFamily="18" charset="0"/>
              </a:rPr>
              <a:t>. (2025c, February 7). </a:t>
            </a:r>
            <a:r>
              <a:rPr lang="en-US" sz="1900" i="1">
                <a:latin typeface="Times New Roman" panose="02020603050405020304" pitchFamily="18" charset="0"/>
              </a:rPr>
              <a:t>Gaussian Mixture Models (GMM) in </a:t>
            </a:r>
            <a:r>
              <a:rPr lang="en-US" sz="1900" i="1" err="1">
                <a:latin typeface="Times New Roman" panose="02020603050405020304" pitchFamily="18" charset="0"/>
              </a:rPr>
              <a:t>SciKit</a:t>
            </a:r>
            <a:r>
              <a:rPr lang="en-US" sz="1900" i="1">
                <a:latin typeface="Times New Roman" panose="02020603050405020304" pitchFamily="18" charset="0"/>
              </a:rPr>
              <a:t> Learn</a:t>
            </a:r>
            <a:r>
              <a:rPr lang="en-US" sz="1900">
                <a:latin typeface="Times New Roman" panose="02020603050405020304" pitchFamily="18" charset="0"/>
              </a:rPr>
              <a:t>. </a:t>
            </a:r>
            <a:r>
              <a:rPr lang="en-US" sz="1900" err="1">
                <a:latin typeface="Times New Roman" panose="02020603050405020304" pitchFamily="18" charset="0"/>
              </a:rPr>
              <a:t>GeeksforGeeks</a:t>
            </a:r>
            <a:r>
              <a:rPr lang="en-US" sz="1900">
                <a:latin typeface="Times New Roman" panose="02020603050405020304" pitchFamily="18" charset="0"/>
              </a:rPr>
              <a:t>. https://www.geeksforgeeks.org/gaussian-mixture-models-gmm-covariances-in-scikit-learn/#</a:t>
            </a:r>
          </a:p>
          <a:p>
            <a:endParaRPr lang="en-US"/>
          </a:p>
          <a:p>
            <a:pPr>
              <a:buNone/>
            </a:pPr>
            <a:r>
              <a:rPr lang="en-US"/>
              <a:t>📌 </a:t>
            </a:r>
            <a:r>
              <a:rPr lang="en-US" b="1"/>
              <a:t>Goal:</a:t>
            </a:r>
            <a:r>
              <a:rPr lang="en-US"/>
              <a:t> Show GMM code and difference</a:t>
            </a:r>
          </a:p>
          <a:p>
            <a:pPr>
              <a:buNone/>
            </a:pPr>
            <a:r>
              <a:rPr lang="en-US" b="1"/>
              <a:t>Content (left):</a:t>
            </a:r>
            <a:endParaRPr lang="en-US"/>
          </a:p>
          <a:p>
            <a:pPr rtl="0">
              <a:buNone/>
            </a:pPr>
            <a:r>
              <a:rPr lang="en-US"/>
              <a:t>from </a:t>
            </a:r>
            <a:r>
              <a:rPr lang="en-US" err="1"/>
              <a:t>sklearn.mixture</a:t>
            </a:r>
            <a:r>
              <a:rPr lang="en-US"/>
              <a:t> import </a:t>
            </a:r>
            <a:r>
              <a:rPr lang="en-US" err="1"/>
              <a:t>GaussianMixture</a:t>
            </a:r>
            <a:r>
              <a:rPr lang="en-US"/>
              <a:t> </a:t>
            </a:r>
            <a:r>
              <a:rPr lang="en-US" err="1"/>
              <a:t>gmm</a:t>
            </a:r>
            <a:r>
              <a:rPr lang="en-US"/>
              <a:t> = </a:t>
            </a:r>
            <a:r>
              <a:rPr lang="en-US" err="1"/>
              <a:t>GaussianMixture</a:t>
            </a:r>
            <a:r>
              <a:rPr lang="en-US"/>
              <a:t>(</a:t>
            </a:r>
            <a:r>
              <a:rPr lang="en-US" err="1"/>
              <a:t>n_components</a:t>
            </a:r>
            <a:r>
              <a:rPr lang="en-US"/>
              <a:t>=4) </a:t>
            </a:r>
            <a:r>
              <a:rPr lang="en-US" err="1"/>
              <a:t>gmm_labels</a:t>
            </a:r>
            <a:r>
              <a:rPr lang="en-US"/>
              <a:t> = </a:t>
            </a:r>
            <a:r>
              <a:rPr lang="en-US" err="1"/>
              <a:t>gmm.fit_predict</a:t>
            </a:r>
            <a:r>
              <a:rPr lang="en-US"/>
              <a:t>(X) </a:t>
            </a:r>
          </a:p>
          <a:p>
            <a:pPr>
              <a:buNone/>
            </a:pPr>
            <a:r>
              <a:rPr lang="en-US" b="1"/>
              <a:t>Visual (right):</a:t>
            </a:r>
            <a:endParaRPr lang="en-US"/>
          </a:p>
          <a:p>
            <a:pPr>
              <a:buFont typeface="Arial" panose="020B0604020202020204" pitchFamily="34" charset="0"/>
              <a:buChar char="•"/>
            </a:pPr>
            <a:r>
              <a:rPr lang="en-US"/>
              <a:t>PCA scatterplot with GMM clusters</a:t>
            </a:r>
          </a:p>
          <a:p>
            <a:pPr>
              <a:buFont typeface="Arial" panose="020B0604020202020204" pitchFamily="34" charset="0"/>
              <a:buChar char="•"/>
            </a:pPr>
            <a:r>
              <a:rPr lang="en-US"/>
              <a:t>Emphasize that boundaries are soft, not hard</a:t>
            </a:r>
          </a:p>
          <a:p>
            <a:pPr marL="147677" indent="0">
              <a:buNone/>
            </a:pPr>
            <a:endParaRPr lang="en-US"/>
          </a:p>
          <a:p>
            <a:pPr marL="147677" indent="0">
              <a:buNone/>
            </a:pPr>
            <a:r>
              <a:rPr lang="en-US"/>
              <a:t>Code and result</a:t>
            </a:r>
          </a:p>
          <a:p>
            <a:pPr marL="147677" indent="0">
              <a:buNone/>
            </a:pPr>
            <a:r>
              <a:rPr lang="en-US"/>
              <a:t>- Show your </a:t>
            </a:r>
            <a:r>
              <a:rPr lang="en-US" err="1"/>
              <a:t>GaussianMixture</a:t>
            </a:r>
            <a:r>
              <a:rPr lang="en-US"/>
              <a:t>(</a:t>
            </a:r>
            <a:r>
              <a:rPr lang="en-US" err="1"/>
              <a:t>n_components</a:t>
            </a:r>
            <a:r>
              <a:rPr lang="en-US"/>
              <a:t>=4) + </a:t>
            </a:r>
            <a:r>
              <a:rPr lang="en-US" err="1"/>
              <a:t>fit_predict</a:t>
            </a:r>
            <a:r>
              <a:rPr lang="en-US"/>
              <a:t>(X) </a:t>
            </a:r>
            <a:br>
              <a:rPr lang="en-US"/>
            </a:br>
            <a:r>
              <a:rPr lang="en-US"/>
              <a:t>- Include PCA plot colored by GMM cluster assignments (c=</a:t>
            </a:r>
            <a:r>
              <a:rPr lang="en-US" err="1"/>
              <a:t>gmm_labels</a:t>
            </a:r>
            <a:r>
              <a:rPr lang="en-US"/>
              <a:t>, </a:t>
            </a:r>
            <a:r>
              <a:rPr lang="en-US" err="1"/>
              <a:t>cmap</a:t>
            </a:r>
            <a:r>
              <a:rPr lang="en-US"/>
              <a:t>="plasma")</a:t>
            </a:r>
          </a:p>
          <a:p>
            <a:pPr marL="147677" indent="0">
              <a:buNone/>
            </a:pPr>
            <a:endParaRPr lang="en-US"/>
          </a:p>
        </p:txBody>
      </p:sp>
    </p:spTree>
    <p:extLst>
      <p:ext uri="{BB962C8B-B14F-4D97-AF65-F5344CB8AC3E}">
        <p14:creationId xmlns:p14="http://schemas.microsoft.com/office/powerpoint/2010/main" val="193784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39700" indent="0">
              <a:buNone/>
            </a:pPr>
            <a:r>
              <a:rPr lang="en-US"/>
              <a:t>“Here’s the flow: we’ll start by introducing our use case, review Scikit-</a:t>
            </a:r>
            <a:r>
              <a:rPr lang="en-US" err="1"/>
              <a:t>learn’s</a:t>
            </a:r>
            <a:r>
              <a:rPr lang="en-US"/>
              <a:t> core tools, then explore supervised and unsupervised learning.</a:t>
            </a:r>
            <a:br>
              <a:rPr lang="en-US"/>
            </a:br>
            <a:r>
              <a:rPr lang="en-US"/>
              <a:t>We’ll walk through how we selected our models, visualized data, and finish with a tutorial recap, a live demo, and potential applications.”</a:t>
            </a:r>
          </a:p>
          <a:p>
            <a:pPr marL="139700" indent="0">
              <a:buNone/>
            </a:pPr>
            <a:endParaRPr lang="en-US"/>
          </a:p>
        </p:txBody>
      </p:sp>
    </p:spTree>
    <p:extLst>
      <p:ext uri="{BB962C8B-B14F-4D97-AF65-F5344CB8AC3E}">
        <p14:creationId xmlns:p14="http://schemas.microsoft.com/office/powerpoint/2010/main" val="112926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a:t>“Once we trained our models, we evaluated their predictions using Scikit-</a:t>
            </a:r>
            <a:r>
              <a:rPr lang="en-US" err="1"/>
              <a:t>learn’s</a:t>
            </a:r>
            <a:r>
              <a:rPr lang="en-US"/>
              <a:t> built-in tools.</a:t>
            </a:r>
            <a:br>
              <a:rPr lang="en-US"/>
            </a:br>
            <a:r>
              <a:rPr lang="en-US"/>
              <a:t>Here you see a </a:t>
            </a:r>
            <a:r>
              <a:rPr lang="en-US" b="1"/>
              <a:t>confusion matrix</a:t>
            </a:r>
            <a:r>
              <a:rPr lang="en-US"/>
              <a:t>, which compares predicted vs. actual labels.</a:t>
            </a:r>
            <a:br>
              <a:rPr lang="en-US"/>
            </a:br>
            <a:r>
              <a:rPr lang="en-US"/>
              <a:t>This one is from our KNN classifier.</a:t>
            </a:r>
            <a:br>
              <a:rPr lang="en-US"/>
            </a:br>
            <a:r>
              <a:rPr lang="en-US"/>
              <a:t>Dark squares along the diagonal mean correct predictions—lighter colors and off-diagonal cells show misclassifications.</a:t>
            </a:r>
            <a:br>
              <a:rPr lang="en-US"/>
            </a:br>
            <a:r>
              <a:rPr lang="en-US"/>
              <a:t>We also used a classification report to calculate accuracy, precision, recall, and F1 score.</a:t>
            </a:r>
            <a:br>
              <a:rPr lang="en-US"/>
            </a:br>
            <a:r>
              <a:rPr lang="en-US"/>
              <a:t>This helped us understand which poses were recognized well and which were missed.”</a:t>
            </a:r>
          </a:p>
          <a:p>
            <a:pPr>
              <a:buNone/>
            </a:pPr>
            <a:endParaRPr lang="en-US"/>
          </a:p>
          <a:p>
            <a:pPr>
              <a:buNone/>
            </a:pPr>
            <a:r>
              <a:rPr lang="en-US"/>
              <a:t>📌 </a:t>
            </a:r>
            <a:r>
              <a:rPr lang="en-US" b="1"/>
              <a:t>Goal:</a:t>
            </a:r>
            <a:r>
              <a:rPr lang="en-US"/>
              <a:t> Summarize results from KNN and SVC</a:t>
            </a:r>
          </a:p>
          <a:p>
            <a:pPr>
              <a:buNone/>
            </a:pPr>
            <a:r>
              <a:rPr lang="en-US" b="1"/>
              <a:t>Content:</a:t>
            </a:r>
            <a:endParaRPr lang="en-US"/>
          </a:p>
          <a:p>
            <a:pPr>
              <a:buFont typeface="Arial" panose="020B0604020202020204" pitchFamily="34" charset="0"/>
              <a:buChar char="•"/>
            </a:pPr>
            <a:r>
              <a:rPr lang="en-US"/>
              <a:t>KNN Accuracy: 25% (confusion matrix shown)</a:t>
            </a:r>
          </a:p>
          <a:p>
            <a:pPr>
              <a:buFont typeface="Arial" panose="020B0604020202020204" pitchFamily="34" charset="0"/>
              <a:buChar char="•"/>
            </a:pPr>
            <a:r>
              <a:rPr lang="en-US"/>
              <a:t>SVC Accuracy: 21% with </a:t>
            </a:r>
            <a:r>
              <a:rPr lang="en-US" err="1"/>
              <a:t>class_weight</a:t>
            </a:r>
            <a:r>
              <a:rPr lang="en-US"/>
              <a:t>='balanced'</a:t>
            </a:r>
          </a:p>
          <a:p>
            <a:pPr>
              <a:buFont typeface="Arial" panose="020B0604020202020204" pitchFamily="34" charset="0"/>
              <a:buChar char="•"/>
            </a:pPr>
            <a:r>
              <a:rPr lang="en-US"/>
              <a:t>What worked, what didn’t</a:t>
            </a:r>
          </a:p>
          <a:p>
            <a:pPr>
              <a:buNone/>
            </a:pPr>
            <a:r>
              <a:rPr lang="en-US" b="1"/>
              <a:t>Visual:</a:t>
            </a:r>
            <a:endParaRPr lang="en-US"/>
          </a:p>
          <a:p>
            <a:pPr>
              <a:buFont typeface="Arial" panose="020B0604020202020204" pitchFamily="34" charset="0"/>
              <a:buChar char="•"/>
            </a:pPr>
            <a:r>
              <a:rPr lang="en-US"/>
              <a:t>KNN confusion matrix (as in notebook)</a:t>
            </a:r>
          </a:p>
          <a:p>
            <a:pPr>
              <a:buFont typeface="Arial" panose="020B0604020202020204" pitchFamily="34" charset="0"/>
              <a:buChar char="•"/>
            </a:pPr>
            <a:r>
              <a:rPr lang="en-US"/>
              <a:t>Table comparing KNN and SVC F1-scores by class (optional)</a:t>
            </a:r>
          </a:p>
          <a:p>
            <a:pPr marL="147677" indent="0">
              <a:buNone/>
            </a:pPr>
            <a:endParaRPr lang="en-US"/>
          </a:p>
          <a:p>
            <a:pPr marL="147677" indent="0">
              <a:buNone/>
            </a:pPr>
            <a:r>
              <a:rPr lang="en-US"/>
              <a:t>KNN (Model 1) was evaluated on 7 classes. It achieved 25% overall accuracy, with low precision and recall for underrepresented classes.</a:t>
            </a:r>
          </a:p>
          <a:p>
            <a:pPr marL="147677" indent="0">
              <a:buNone/>
            </a:pPr>
            <a:endParaRPr lang="en-US"/>
          </a:p>
        </p:txBody>
      </p:sp>
    </p:spTree>
    <p:extLst>
      <p:ext uri="{BB962C8B-B14F-4D97-AF65-F5344CB8AC3E}">
        <p14:creationId xmlns:p14="http://schemas.microsoft.com/office/powerpoint/2010/main" val="4187008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a:t>“Finally, we used visualization to understand both data and model behavior.</a:t>
            </a:r>
            <a:br>
              <a:rPr lang="en-US"/>
            </a:br>
            <a:r>
              <a:rPr lang="en-US"/>
              <a:t>These stick figure plots show movement transitions from one pose to another.</a:t>
            </a:r>
            <a:br>
              <a:rPr lang="en-US"/>
            </a:br>
            <a:r>
              <a:rPr lang="en-US"/>
              <a:t>We used arrows to show joint displacement—how a joint moved between two frames.</a:t>
            </a:r>
            <a:br>
              <a:rPr lang="en-US"/>
            </a:br>
            <a:r>
              <a:rPr lang="en-US"/>
              <a:t>The color-coded limbs come from </a:t>
            </a:r>
            <a:r>
              <a:rPr lang="en-US" err="1"/>
              <a:t>OpenPose</a:t>
            </a:r>
            <a:r>
              <a:rPr lang="en-US"/>
              <a:t>, and the motion arrows help confirm our augmentations are meaningful.</a:t>
            </a:r>
            <a:br>
              <a:rPr lang="en-US"/>
            </a:br>
            <a:r>
              <a:rPr lang="en-US"/>
              <a:t>These visuals were key to verifying that the models weren’t just memorizing static poses—but actually learning how bodies move.”</a:t>
            </a:r>
          </a:p>
          <a:p>
            <a:pPr>
              <a:buNone/>
            </a:pPr>
            <a:endParaRPr lang="en-US"/>
          </a:p>
          <a:p>
            <a:pPr>
              <a:buNone/>
            </a:pPr>
            <a:r>
              <a:rPr lang="en-US"/>
              <a:t>NOTES:</a:t>
            </a:r>
          </a:p>
          <a:p>
            <a:pPr>
              <a:buNone/>
            </a:pPr>
            <a:r>
              <a:rPr lang="en-US"/>
              <a:t>🛰️ </a:t>
            </a:r>
            <a:r>
              <a:rPr lang="en-US" b="1"/>
              <a:t>PCA scatterplots</a:t>
            </a:r>
            <a:endParaRPr lang="en-US"/>
          </a:p>
          <a:p>
            <a:pPr>
              <a:buNone/>
            </a:pPr>
            <a:r>
              <a:rPr lang="en-US"/>
              <a:t>“We used PCA to reduce the dimensionality of our pose vectors, which let us visualize how well different movements separated in feature space. It gave us early insight into why certain classes might overlap or confuse the models.”</a:t>
            </a:r>
          </a:p>
          <a:p>
            <a:pPr>
              <a:buNone/>
            </a:pPr>
            <a:r>
              <a:rPr lang="en-US"/>
              <a:t>🌀 </a:t>
            </a:r>
            <a:r>
              <a:rPr lang="en-US" b="1"/>
              <a:t>Quiver plots for pose transitions</a:t>
            </a:r>
            <a:endParaRPr lang="en-US"/>
          </a:p>
          <a:p>
            <a:pPr>
              <a:buNone/>
            </a:pPr>
            <a:r>
              <a:rPr lang="en-US"/>
              <a:t>“On the left and right, you see mirrored poses with arrows showing joint movement. These ‘quiver plots’ helped us verify that our augmentation strategy introduced meaningful variation while still maintaining body structure.”</a:t>
            </a:r>
          </a:p>
          <a:p>
            <a:pPr>
              <a:buNone/>
            </a:pPr>
            <a:r>
              <a:rPr lang="en-US"/>
              <a:t>🎯 </a:t>
            </a:r>
            <a:r>
              <a:rPr lang="en-US" b="1"/>
              <a:t>Color-coded stick figures</a:t>
            </a:r>
            <a:endParaRPr lang="en-US"/>
          </a:p>
          <a:p>
            <a:pPr>
              <a:buNone/>
            </a:pPr>
            <a:r>
              <a:rPr lang="en-US"/>
              <a:t>“We also animated transitions between poses with rainbow-colored line segments to reinforce the continuity of motion.”</a:t>
            </a:r>
          </a:p>
          <a:p>
            <a:r>
              <a:rPr lang="en-US"/>
              <a:t>“Together, these visuals made the tutorial more accessible and helped us debug both data and model output.”</a:t>
            </a:r>
          </a:p>
          <a:p>
            <a:pPr marL="147677" indent="0">
              <a:buNone/>
            </a:pPr>
            <a:endParaRPr lang="en-US"/>
          </a:p>
          <a:p>
            <a:pPr>
              <a:buNone/>
            </a:pPr>
            <a:r>
              <a:rPr lang="en-US"/>
              <a:t>📌 </a:t>
            </a:r>
            <a:r>
              <a:rPr lang="en-US" b="1"/>
              <a:t>Goal:</a:t>
            </a:r>
            <a:r>
              <a:rPr lang="en-US"/>
              <a:t> Explain how visuals supported learning</a:t>
            </a:r>
          </a:p>
          <a:p>
            <a:pPr>
              <a:buNone/>
            </a:pPr>
            <a:r>
              <a:rPr lang="en-US" b="1"/>
              <a:t>Content:</a:t>
            </a:r>
            <a:endParaRPr lang="en-US"/>
          </a:p>
          <a:p>
            <a:pPr>
              <a:buFont typeface="Arial" panose="020B0604020202020204" pitchFamily="34" charset="0"/>
              <a:buChar char="•"/>
            </a:pPr>
            <a:r>
              <a:rPr lang="en-US"/>
              <a:t>PCA: feature separability</a:t>
            </a:r>
          </a:p>
          <a:p>
            <a:pPr>
              <a:buFont typeface="Arial" panose="020B0604020202020204" pitchFamily="34" charset="0"/>
              <a:buChar char="•"/>
            </a:pPr>
            <a:r>
              <a:rPr lang="en-US"/>
              <a:t>Quiver plots: movement between poses</a:t>
            </a:r>
          </a:p>
          <a:p>
            <a:pPr>
              <a:buFont typeface="Arial" panose="020B0604020202020204" pitchFamily="34" charset="0"/>
              <a:buChar char="•"/>
            </a:pPr>
            <a:r>
              <a:rPr lang="en-US"/>
              <a:t>Stick figure overlays: visual checks for augmentation</a:t>
            </a:r>
          </a:p>
          <a:p>
            <a:pPr>
              <a:buNone/>
            </a:pPr>
            <a:r>
              <a:rPr lang="en-US" b="1"/>
              <a:t>Visuals:</a:t>
            </a:r>
            <a:endParaRPr lang="en-US"/>
          </a:p>
          <a:p>
            <a:pPr>
              <a:buFont typeface="Arial" panose="020B0604020202020204" pitchFamily="34" charset="0"/>
              <a:buChar char="•"/>
            </a:pPr>
            <a:r>
              <a:rPr lang="en-US"/>
              <a:t>One quiver plot of pose movement</a:t>
            </a:r>
          </a:p>
          <a:p>
            <a:pPr>
              <a:buFont typeface="Arial" panose="020B0604020202020204" pitchFamily="34" charset="0"/>
              <a:buChar char="•"/>
            </a:pPr>
            <a:r>
              <a:rPr lang="en-US"/>
              <a:t>One side-by-side stick figure plots</a:t>
            </a:r>
          </a:p>
          <a:p>
            <a:pPr marL="147677" indent="0">
              <a:buNone/>
            </a:pPr>
            <a:endParaRPr lang="en-US"/>
          </a:p>
        </p:txBody>
      </p:sp>
    </p:spTree>
    <p:extLst>
      <p:ext uri="{BB962C8B-B14F-4D97-AF65-F5344CB8AC3E}">
        <p14:creationId xmlns:p14="http://schemas.microsoft.com/office/powerpoint/2010/main" val="105449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a:t>“Now that we’ve seen how the models and techniques work, let’s shift into the practical side—what our tutorial demonstrates and how it all comes together.</a:t>
            </a:r>
            <a:br>
              <a:rPr lang="en-US"/>
            </a:br>
            <a:r>
              <a:rPr lang="en-US"/>
              <a:t>We’ll walk through a demo and explore real-world applications for what we built.”</a:t>
            </a:r>
          </a:p>
          <a:p>
            <a:pPr>
              <a:buNone/>
            </a:pPr>
            <a:r>
              <a:rPr lang="en-US"/>
              <a:t>https://github.com/HiromiCota/CS506_TeamProject/tree/vero</a:t>
            </a:r>
          </a:p>
          <a:p>
            <a:pPr>
              <a:buNone/>
            </a:pPr>
            <a:r>
              <a:rPr lang="en-US"/>
              <a:t>📌 </a:t>
            </a:r>
            <a:r>
              <a:rPr lang="en-US" b="1"/>
              <a:t>Goal:</a:t>
            </a:r>
            <a:r>
              <a:rPr lang="en-US"/>
              <a:t> Directly connect to the notebook</a:t>
            </a:r>
          </a:p>
          <a:p>
            <a:pPr>
              <a:buNone/>
            </a:pPr>
            <a:r>
              <a:rPr lang="en-US" b="1"/>
              <a:t>Content:</a:t>
            </a:r>
            <a:endParaRPr lang="en-US"/>
          </a:p>
          <a:p>
            <a:pPr>
              <a:buFont typeface="Arial" panose="020B0604020202020204" pitchFamily="34" charset="0"/>
              <a:buChar char="•"/>
            </a:pPr>
            <a:r>
              <a:rPr lang="en-US"/>
              <a:t>Explain this is a guided tutorial for Scikit-learn</a:t>
            </a:r>
          </a:p>
          <a:p>
            <a:pPr>
              <a:buFont typeface="Arial" panose="020B0604020202020204" pitchFamily="34" charset="0"/>
              <a:buChar char="•"/>
            </a:pPr>
            <a:r>
              <a:rPr lang="en-US"/>
              <a:t>Mention it integrates:</a:t>
            </a:r>
          </a:p>
          <a:p>
            <a:pPr marL="785372" lvl="1" indent="-302066">
              <a:buFont typeface="Arial" panose="020B0604020202020204" pitchFamily="34" charset="0"/>
              <a:buChar char="•"/>
            </a:pPr>
            <a:r>
              <a:rPr lang="en-US"/>
              <a:t>Feature engineering</a:t>
            </a:r>
          </a:p>
          <a:p>
            <a:pPr marL="785372" lvl="1" indent="-302066">
              <a:buFont typeface="Arial" panose="020B0604020202020204" pitchFamily="34" charset="0"/>
              <a:buChar char="•"/>
            </a:pPr>
            <a:r>
              <a:rPr lang="en-US"/>
              <a:t>Supervised and unsupervised learning</a:t>
            </a:r>
          </a:p>
          <a:p>
            <a:pPr marL="785372" lvl="1" indent="-302066">
              <a:buFont typeface="Arial" panose="020B0604020202020204" pitchFamily="34" charset="0"/>
              <a:buChar char="•"/>
            </a:pPr>
            <a:r>
              <a:rPr lang="en-US"/>
              <a:t>Visual validation</a:t>
            </a:r>
          </a:p>
          <a:p>
            <a:pPr>
              <a:buNone/>
            </a:pPr>
            <a:r>
              <a:rPr lang="en-US" b="1"/>
              <a:t>Visual (Optional):</a:t>
            </a:r>
            <a:endParaRPr lang="en-US"/>
          </a:p>
          <a:p>
            <a:pPr>
              <a:buFont typeface="Arial" panose="020B0604020202020204" pitchFamily="34" charset="0"/>
              <a:buChar char="•"/>
            </a:pPr>
            <a:r>
              <a:rPr lang="en-US"/>
              <a:t>Screenshot of the notebook’s section headers or PCA markdown</a:t>
            </a:r>
          </a:p>
          <a:p>
            <a:pPr marL="147677" indent="0">
              <a:buNone/>
            </a:pPr>
            <a:endParaRPr lang="en-US"/>
          </a:p>
          <a:p>
            <a:pPr marL="147677" indent="0">
              <a:buNone/>
            </a:pPr>
            <a:r>
              <a:rPr lang="en-US"/>
              <a:t># 🎓 Submission #2 - Tutorial: Dance Move Classification using Scikit-learn</a:t>
            </a:r>
          </a:p>
          <a:p>
            <a:pPr marL="630983" lvl="1" indent="0">
              <a:buNone/>
            </a:pPr>
            <a:endParaRPr lang="en-US"/>
          </a:p>
          <a:p>
            <a:pPr marL="630983" lvl="1" indent="0">
              <a:buNone/>
            </a:pPr>
            <a:r>
              <a:rPr lang="en-US"/>
              <a:t>## 📘 Intro / Overview</a:t>
            </a:r>
          </a:p>
          <a:p>
            <a:pPr marL="630983" lvl="1" indent="0">
              <a:buNone/>
            </a:pPr>
            <a:r>
              <a:rPr lang="en-US"/>
              <a:t>## 🧰 Imports and Setup</a:t>
            </a:r>
          </a:p>
          <a:p>
            <a:pPr marL="630983" lvl="1" indent="0">
              <a:buNone/>
            </a:pPr>
            <a:r>
              <a:rPr lang="en-US"/>
              <a:t>## 📂 Step 1: Load and Structure Pose Data</a:t>
            </a:r>
          </a:p>
          <a:p>
            <a:pPr marL="630983" lvl="1" indent="0">
              <a:buNone/>
            </a:pPr>
            <a:r>
              <a:rPr lang="en-US"/>
              <a:t>## 🧹 Step 2: Preprocessing: Cleaning, Scaling, and Encoding</a:t>
            </a:r>
          </a:p>
          <a:p>
            <a:pPr marL="630983" lvl="1" indent="0">
              <a:buNone/>
            </a:pPr>
            <a:r>
              <a:rPr lang="en-US"/>
              <a:t>## 🛠️ Step 3: Feature Engineering with Pose Vectors</a:t>
            </a:r>
          </a:p>
          <a:p>
            <a:pPr marL="630983" lvl="1" indent="0">
              <a:buNone/>
            </a:pPr>
            <a:r>
              <a:rPr lang="en-US"/>
              <a:t>## ✂️ Step 4: Train / Test Split</a:t>
            </a:r>
          </a:p>
          <a:p>
            <a:pPr marL="630983" lvl="1" indent="0">
              <a:buNone/>
            </a:pPr>
            <a:r>
              <a:rPr lang="en-US"/>
              <a:t>## 🛰️ Step 5: Visualize Feature Space</a:t>
            </a:r>
          </a:p>
          <a:p>
            <a:pPr marL="630983" lvl="1" indent="0">
              <a:buNone/>
            </a:pPr>
            <a:r>
              <a:rPr lang="en-US"/>
              <a:t>## 🤖 Step 6: Supervised Learning Models</a:t>
            </a:r>
          </a:p>
          <a:p>
            <a:pPr marL="630983" lvl="1" indent="0">
              <a:buNone/>
            </a:pPr>
            <a:r>
              <a:rPr lang="en-US"/>
              <a:t>## 🎨 Step 7: Visualize Pose Movement</a:t>
            </a:r>
          </a:p>
          <a:p>
            <a:pPr marL="630983" lvl="1" indent="0">
              <a:buNone/>
            </a:pPr>
            <a:r>
              <a:rPr lang="en-US"/>
              <a:t>## 🌐 Step 8: Unsupervised Learning: Clustering with </a:t>
            </a:r>
            <a:r>
              <a:rPr lang="en-US" err="1"/>
              <a:t>KMeans</a:t>
            </a:r>
            <a:r>
              <a:rPr lang="en-US"/>
              <a:t> and GMM</a:t>
            </a:r>
          </a:p>
          <a:p>
            <a:pPr marL="630983" lvl="1" indent="0">
              <a:buNone/>
            </a:pPr>
            <a:r>
              <a:rPr lang="en-US"/>
              <a:t>## 📊 Step 9: Evaluate Model Performance</a:t>
            </a:r>
          </a:p>
          <a:p>
            <a:pPr marL="630983" lvl="1" indent="0">
              <a:buNone/>
            </a:pPr>
            <a:r>
              <a:rPr lang="en-US"/>
              <a:t>## 🧪 Step 10: Add Model for Comparison (optional)</a:t>
            </a:r>
          </a:p>
          <a:p>
            <a:pPr marL="630983" lvl="1" indent="0">
              <a:buNone/>
            </a:pPr>
            <a:r>
              <a:rPr lang="en-US"/>
              <a:t>## 📘 What We Learned</a:t>
            </a:r>
          </a:p>
          <a:p>
            <a:pPr marL="630983" lvl="1" indent="0">
              <a:buNone/>
            </a:pPr>
            <a:r>
              <a:rPr lang="en-US"/>
              <a:t>## ✅ Conclusion &amp; Next Steps</a:t>
            </a:r>
          </a:p>
          <a:p>
            <a:pPr marL="630983" lvl="1" indent="0">
              <a:buNone/>
            </a:pPr>
            <a:r>
              <a:rPr lang="en-US"/>
              <a:t>## 📚 References</a:t>
            </a:r>
            <a:br>
              <a:rPr lang="en-US"/>
            </a:br>
            <a:endParaRPr lang="en-US"/>
          </a:p>
        </p:txBody>
      </p:sp>
    </p:spTree>
    <p:extLst>
      <p:ext uri="{BB962C8B-B14F-4D97-AF65-F5344CB8AC3E}">
        <p14:creationId xmlns:p14="http://schemas.microsoft.com/office/powerpoint/2010/main" val="3857923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b="1"/>
              <a:t>“Dance Moves Classifier in Action”</a:t>
            </a:r>
            <a:br>
              <a:rPr lang="en-US"/>
            </a:br>
            <a:r>
              <a:rPr lang="en-US"/>
              <a:t>Time-coded, polished, and paced for ~90 seconds total runtime.</a:t>
            </a:r>
          </a:p>
          <a:p>
            <a:pPr>
              <a:buNone/>
            </a:pPr>
            <a:r>
              <a:rPr lang="en-US" b="1"/>
              <a:t>🎬 TP02 Demo Voiceover Script</a:t>
            </a:r>
          </a:p>
          <a:p>
            <a:pPr>
              <a:buNone/>
            </a:pPr>
            <a:r>
              <a:rPr lang="en-US" b="1"/>
              <a:t>⏱️ [0:00–0:10] Intro</a:t>
            </a:r>
          </a:p>
          <a:p>
            <a:pPr>
              <a:buNone/>
            </a:pPr>
            <a:r>
              <a:rPr lang="en-US"/>
              <a:t>“Welcome to our TP02 project demo: </a:t>
            </a:r>
            <a:r>
              <a:rPr lang="en-US" i="1"/>
              <a:t>Dance Move Classification using Scikit-learn</a:t>
            </a:r>
            <a:r>
              <a:rPr lang="en-US"/>
              <a:t>.</a:t>
            </a:r>
            <a:br>
              <a:rPr lang="en-US"/>
            </a:br>
            <a:r>
              <a:rPr lang="en-US"/>
              <a:t>We’re turning pose detection into pose recognition—step by step.”</a:t>
            </a:r>
          </a:p>
          <a:p>
            <a:pPr>
              <a:buNone/>
            </a:pPr>
            <a:r>
              <a:rPr lang="en-US" b="1"/>
              <a:t>⏱️ [0:11–0:20] Data Preprocessing </a:t>
            </a:r>
          </a:p>
          <a:p>
            <a:pPr>
              <a:buNone/>
            </a:pPr>
            <a:r>
              <a:rPr lang="en-US"/>
              <a:t>“We start by preparing the data.</a:t>
            </a:r>
            <a:br>
              <a:rPr lang="en-US"/>
            </a:br>
            <a:r>
              <a:rPr lang="en-US"/>
              <a:t>Missing values are dropped, features are scaled with </a:t>
            </a:r>
            <a:r>
              <a:rPr lang="en-US" err="1"/>
              <a:t>StandardScaler</a:t>
            </a:r>
            <a:r>
              <a:rPr lang="en-US"/>
              <a:t>, and class labels are encoded with </a:t>
            </a:r>
            <a:r>
              <a:rPr lang="en-US" err="1"/>
              <a:t>LabelEncoder</a:t>
            </a:r>
            <a:r>
              <a:rPr lang="en-US"/>
              <a:t>.”</a:t>
            </a:r>
          </a:p>
          <a:p>
            <a:pPr>
              <a:buNone/>
            </a:pPr>
            <a:r>
              <a:rPr lang="en-US" b="1"/>
              <a:t>⏱️ [0:21–0:35] Feature Visualization with PCA </a:t>
            </a:r>
          </a:p>
          <a:p>
            <a:pPr>
              <a:buNone/>
            </a:pPr>
            <a:r>
              <a:rPr lang="en-US"/>
              <a:t>“Next, we reduce the dimensionality of our pose vectors using PCA.</a:t>
            </a:r>
            <a:br>
              <a:rPr lang="en-US"/>
            </a:br>
            <a:r>
              <a:rPr lang="en-US"/>
              <a:t>Each point now represents a pose in 2D space—revealing patterns across classes before we even train.”</a:t>
            </a:r>
          </a:p>
          <a:p>
            <a:pPr>
              <a:buNone/>
            </a:pPr>
            <a:r>
              <a:rPr lang="en-US" b="1"/>
              <a:t>⏱️ [0:36–0:50] Model Training</a:t>
            </a:r>
          </a:p>
          <a:p>
            <a:pPr>
              <a:buNone/>
            </a:pPr>
            <a:r>
              <a:rPr lang="en-US"/>
              <a:t>“We train two supervised models:</a:t>
            </a:r>
            <a:br>
              <a:rPr lang="en-US"/>
            </a:br>
            <a:r>
              <a:rPr lang="en-US"/>
              <a:t>K-Nearest Neighbors and Support Vector Classifier.</a:t>
            </a:r>
            <a:br>
              <a:rPr lang="en-US"/>
            </a:br>
            <a:r>
              <a:rPr lang="en-US"/>
              <a:t>The SVC uses a balanced class weight to better handle imbalanced labels.”</a:t>
            </a:r>
          </a:p>
          <a:p>
            <a:pPr>
              <a:buNone/>
            </a:pPr>
            <a:r>
              <a:rPr lang="en-US" b="1"/>
              <a:t>⏱️ [0:51–1:05] Model Evaluation</a:t>
            </a:r>
          </a:p>
          <a:p>
            <a:pPr>
              <a:buNone/>
            </a:pPr>
            <a:r>
              <a:rPr lang="en-US"/>
              <a:t>“Here’s the result:</a:t>
            </a:r>
            <a:br>
              <a:rPr lang="en-US"/>
            </a:br>
            <a:r>
              <a:rPr lang="en-US"/>
              <a:t>KNN heavily favors class 5, while SVC distributes predictions more evenly.</a:t>
            </a:r>
            <a:br>
              <a:rPr lang="en-US"/>
            </a:br>
            <a:r>
              <a:rPr lang="en-US"/>
              <a:t>We evaluate with confusion matrices and classification reports.”</a:t>
            </a:r>
          </a:p>
          <a:p>
            <a:pPr>
              <a:buNone/>
            </a:pPr>
            <a:r>
              <a:rPr lang="en-US" b="1"/>
              <a:t>⏱️ [1:06–1:20] Clustering &amp; Augmentation</a:t>
            </a:r>
          </a:p>
          <a:p>
            <a:pPr>
              <a:buNone/>
            </a:pPr>
            <a:r>
              <a:rPr lang="en-US"/>
              <a:t>“We also explore unsupervised learning.</a:t>
            </a:r>
            <a:br>
              <a:rPr lang="en-US"/>
            </a:br>
            <a:r>
              <a:rPr lang="en-US" err="1"/>
              <a:t>KMeans</a:t>
            </a:r>
            <a:r>
              <a:rPr lang="en-US"/>
              <a:t> and GMM reveal natural groupings in our data, even without labels.</a:t>
            </a:r>
            <a:br>
              <a:rPr lang="en-US"/>
            </a:br>
            <a:r>
              <a:rPr lang="en-US"/>
              <a:t>Meanwhile, jittering and mirroring give our model a more diverse training set.”</a:t>
            </a:r>
          </a:p>
          <a:p>
            <a:pPr>
              <a:buNone/>
            </a:pPr>
            <a:r>
              <a:rPr lang="en-US" b="1"/>
              <a:t>⏱️ [1:21–1:30] Conclusion</a:t>
            </a:r>
          </a:p>
          <a:p>
            <a:r>
              <a:rPr lang="en-US"/>
              <a:t>“This pipeline takes us from raw pose data to intelligent motion classification.</a:t>
            </a:r>
            <a:br>
              <a:rPr lang="en-US"/>
            </a:br>
            <a:r>
              <a:rPr lang="en-US"/>
              <a:t>Next up: TP03—where we tackle sequence modeling using </a:t>
            </a:r>
            <a:r>
              <a:rPr lang="en-US" err="1"/>
              <a:t>PyTorch</a:t>
            </a:r>
            <a:r>
              <a:rPr lang="en-US"/>
              <a:t>.”</a:t>
            </a:r>
          </a:p>
          <a:p>
            <a:pPr>
              <a:buNone/>
            </a:pPr>
            <a:endParaRPr lang="en-US" b="0"/>
          </a:p>
          <a:p>
            <a:pPr>
              <a:buNone/>
            </a:pPr>
            <a:r>
              <a:rPr lang="en-US" b="1"/>
              <a:t>🧰 TOOLS YOU’LL NEED (substitute for your favorite tools as needed)</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100" b="0" err="1"/>
              <a:t>Microsft</a:t>
            </a:r>
            <a:r>
              <a:rPr lang="en-US" sz="1100" b="0"/>
              <a:t> Steam &amp; Clipchamp are Office 365 tools provided by </a:t>
            </a:r>
            <a:r>
              <a:rPr lang="en-US" sz="1100" b="0" err="1"/>
              <a:t>CityU</a:t>
            </a:r>
            <a:r>
              <a:rPr lang="en-US" sz="1100" b="0"/>
              <a:t> that are easy to use.</a:t>
            </a:r>
          </a:p>
          <a:p>
            <a:pPr>
              <a:buFont typeface="Arial" panose="020B0604020202020204" pitchFamily="34" charset="0"/>
              <a:buChar char="•"/>
            </a:pPr>
            <a:r>
              <a:rPr lang="en-US" b="0"/>
              <a:t>Voiceover Recording: Audacity (free) or GarageBand (Mac users)</a:t>
            </a:r>
          </a:p>
          <a:p>
            <a:pPr>
              <a:buFont typeface="Arial" panose="020B0604020202020204" pitchFamily="34" charset="0"/>
              <a:buChar char="•"/>
            </a:pPr>
            <a:r>
              <a:rPr lang="en-US" b="0"/>
              <a:t>Background Music: Royalty-free tracks from sites like </a:t>
            </a:r>
            <a:r>
              <a:rPr lang="en-US" b="0">
                <a:hlinkClick r:id="rId3"/>
              </a:rPr>
              <a:t>Free Music Archive</a:t>
            </a:r>
            <a:r>
              <a:rPr lang="en-US" b="0"/>
              <a:t> or </a:t>
            </a:r>
            <a:r>
              <a:rPr lang="en-US" b="0" err="1">
                <a:hlinkClick r:id="rId4"/>
              </a:rPr>
              <a:t>Bensound</a:t>
            </a:r>
            <a:endParaRPr lang="en-US" b="0"/>
          </a:p>
          <a:p>
            <a:pPr>
              <a:buFont typeface="Arial" panose="020B0604020202020204" pitchFamily="34" charset="0"/>
              <a:buChar char="•"/>
            </a:pPr>
            <a:r>
              <a:rPr lang="en-US" b="0"/>
              <a:t>Optional: Stick-figure animations or dance clip overlays for transitions</a:t>
            </a:r>
          </a:p>
          <a:p>
            <a:pPr>
              <a:buNone/>
            </a:pPr>
            <a:r>
              <a:rPr lang="en-US" b="0"/>
              <a:t>🎤 Voiceover Script &amp; Visuals Breakdown</a:t>
            </a:r>
          </a:p>
          <a:p>
            <a:pPr>
              <a:buNone/>
            </a:pPr>
            <a:r>
              <a:rPr lang="en-US" b="0"/>
              <a:t>[0:00–0:10] Title &amp; Introduction</a:t>
            </a:r>
          </a:p>
          <a:p>
            <a:pPr>
              <a:buFont typeface="Arial" panose="020B0604020202020204" pitchFamily="34" charset="0"/>
              <a:buChar char="•"/>
            </a:pPr>
            <a:r>
              <a:rPr lang="en-US" b="0"/>
              <a:t>Visual: Animated title card: </a:t>
            </a:r>
            <a:r>
              <a:rPr lang="en-US" b="0" i="1"/>
              <a:t>“TP02 Demo: Dance Move Classification with Scikit-learn”</a:t>
            </a:r>
            <a:endParaRPr lang="en-US" b="0"/>
          </a:p>
          <a:p>
            <a:pPr>
              <a:buFont typeface="Arial" panose="020B0604020202020204" pitchFamily="34" charset="0"/>
              <a:buChar char="•"/>
            </a:pPr>
            <a:r>
              <a:rPr lang="en-US" b="0"/>
              <a:t>Voiceover:</a:t>
            </a:r>
          </a:p>
          <a:p>
            <a:pPr>
              <a:buFont typeface="Arial" panose="020B0604020202020204" pitchFamily="34" charset="0"/>
              <a:buChar char="•"/>
            </a:pPr>
            <a:r>
              <a:rPr lang="en-US" b="0"/>
              <a:t>"Welcome to our TP02 project demo: Dance Move Classification using Scikit-learn."</a:t>
            </a:r>
          </a:p>
          <a:p>
            <a:pPr>
              <a:buNone/>
            </a:pPr>
            <a:r>
              <a:rPr lang="en-US" b="0"/>
              <a:t>[0:11–0:20] Data Preprocessing</a:t>
            </a:r>
          </a:p>
          <a:p>
            <a:pPr>
              <a:buFont typeface="Arial" panose="020B0604020202020204" pitchFamily="34" charset="0"/>
              <a:buChar char="•"/>
            </a:pPr>
            <a:r>
              <a:rPr lang="en-US" b="0"/>
              <a:t>Visual: Screen capture of notebook cells executing:</a:t>
            </a:r>
          </a:p>
          <a:p>
            <a:pPr marL="742950" lvl="1" indent="-285750">
              <a:buFont typeface="Arial" panose="020B0604020202020204" pitchFamily="34" charset="0"/>
              <a:buChar char="•"/>
            </a:pPr>
            <a:r>
              <a:rPr lang="en-US" b="0" err="1"/>
              <a:t>df.dropna</a:t>
            </a:r>
            <a:r>
              <a:rPr lang="en-US" b="0"/>
              <a:t>()</a:t>
            </a:r>
          </a:p>
          <a:p>
            <a:pPr marL="742950" lvl="1" indent="-285750">
              <a:buFont typeface="Arial" panose="020B0604020202020204" pitchFamily="34" charset="0"/>
              <a:buChar char="•"/>
            </a:pPr>
            <a:r>
              <a:rPr lang="en-US" b="0" err="1"/>
              <a:t>StandardScaler</a:t>
            </a:r>
            <a:r>
              <a:rPr lang="en-US" b="0"/>
              <a:t>()</a:t>
            </a:r>
          </a:p>
          <a:p>
            <a:pPr marL="742950" lvl="1" indent="-285750">
              <a:buFont typeface="Arial" panose="020B0604020202020204" pitchFamily="34" charset="0"/>
              <a:buChar char="•"/>
            </a:pPr>
            <a:r>
              <a:rPr lang="en-US" b="0" err="1"/>
              <a:t>LabelEncoder</a:t>
            </a:r>
            <a:r>
              <a:rPr lang="en-US" b="0"/>
              <a:t>()</a:t>
            </a:r>
          </a:p>
          <a:p>
            <a:pPr>
              <a:buFont typeface="Arial" panose="020B0604020202020204" pitchFamily="34" charset="0"/>
              <a:buChar char="•"/>
            </a:pPr>
            <a:r>
              <a:rPr lang="en-US" b="0"/>
              <a:t>Overlay Text: “🧹 Data Cleaning &amp; Encoding”</a:t>
            </a:r>
          </a:p>
          <a:p>
            <a:pPr>
              <a:buFont typeface="Arial" panose="020B0604020202020204" pitchFamily="34" charset="0"/>
              <a:buChar char="•"/>
            </a:pPr>
            <a:r>
              <a:rPr lang="en-US" b="0"/>
              <a:t>Voiceover:</a:t>
            </a:r>
          </a:p>
          <a:p>
            <a:pPr>
              <a:buFont typeface="Arial" panose="020B0604020202020204" pitchFamily="34" charset="0"/>
              <a:buChar char="•"/>
            </a:pPr>
            <a:r>
              <a:rPr lang="en-US" b="0"/>
              <a:t>"We begin by cleaning the dataset, scaling features, and encoding labels to prepare for model training."</a:t>
            </a:r>
          </a:p>
          <a:p>
            <a:pPr>
              <a:buNone/>
            </a:pPr>
            <a:r>
              <a:rPr lang="en-US" b="0"/>
              <a:t>[0:21–0:35] Feature Visualization with PCA</a:t>
            </a:r>
          </a:p>
          <a:p>
            <a:pPr>
              <a:buFont typeface="Arial" panose="020B0604020202020204" pitchFamily="34" charset="0"/>
              <a:buChar char="•"/>
            </a:pPr>
            <a:r>
              <a:rPr lang="en-US" b="0"/>
              <a:t>Visual: Display PCA scatter plot:</a:t>
            </a:r>
          </a:p>
          <a:p>
            <a:pPr marL="742950" lvl="1" indent="-285750">
              <a:buFont typeface="Arial" panose="020B0604020202020204" pitchFamily="34" charset="0"/>
              <a:buChar char="•"/>
            </a:pPr>
            <a:r>
              <a:rPr lang="en-US" b="0" err="1"/>
              <a:t>plt.scatter</a:t>
            </a:r>
            <a:r>
              <a:rPr lang="en-US" b="0"/>
              <a:t>(X_2D[:, 0], X_2D[:, 1], c=y, </a:t>
            </a:r>
            <a:r>
              <a:rPr lang="en-US" b="0" err="1"/>
              <a:t>cmap</a:t>
            </a:r>
            <a:r>
              <a:rPr lang="en-US" b="0"/>
              <a:t>='tab10')</a:t>
            </a:r>
          </a:p>
          <a:p>
            <a:pPr>
              <a:buFont typeface="Arial" panose="020B0604020202020204" pitchFamily="34" charset="0"/>
              <a:buChar char="•"/>
            </a:pPr>
            <a:r>
              <a:rPr lang="en-US" b="0"/>
              <a:t>Overlay Text: “🎨 PCA Feature Space”</a:t>
            </a:r>
          </a:p>
          <a:p>
            <a:pPr>
              <a:buFont typeface="Arial" panose="020B0604020202020204" pitchFamily="34" charset="0"/>
              <a:buChar char="•"/>
            </a:pPr>
            <a:r>
              <a:rPr lang="en-US" b="0"/>
              <a:t>Voiceover:</a:t>
            </a:r>
          </a:p>
          <a:p>
            <a:pPr>
              <a:buFont typeface="Arial" panose="020B0604020202020204" pitchFamily="34" charset="0"/>
              <a:buChar char="•"/>
            </a:pPr>
            <a:r>
              <a:rPr lang="en-US" b="0"/>
              <a:t>"Applying PCA reduces our feature space to two dimensions, revealing distinct clusters for different dance moves."</a:t>
            </a:r>
          </a:p>
          <a:p>
            <a:pPr>
              <a:buNone/>
            </a:pPr>
            <a:r>
              <a:rPr lang="en-US" b="0"/>
              <a:t>[0:36–0:50] Model Training</a:t>
            </a:r>
          </a:p>
          <a:p>
            <a:pPr>
              <a:buFont typeface="Arial" panose="020B0604020202020204" pitchFamily="34" charset="0"/>
              <a:buChar char="•"/>
            </a:pPr>
            <a:r>
              <a:rPr lang="en-US" b="0"/>
              <a:t>Visual: Code snippets:</a:t>
            </a:r>
          </a:p>
          <a:p>
            <a:pPr marL="742950" lvl="1" indent="-285750">
              <a:buFont typeface="Arial" panose="020B0604020202020204" pitchFamily="34" charset="0"/>
              <a:buChar char="•"/>
            </a:pPr>
            <a:r>
              <a:rPr lang="en-US" b="0" err="1"/>
              <a:t>knn</a:t>
            </a:r>
            <a:r>
              <a:rPr lang="en-US" b="0"/>
              <a:t> = </a:t>
            </a:r>
            <a:r>
              <a:rPr lang="en-US" b="0" err="1"/>
              <a:t>KNeighborsClassifier</a:t>
            </a:r>
            <a:r>
              <a:rPr lang="en-US" b="0"/>
              <a:t>(</a:t>
            </a:r>
            <a:r>
              <a:rPr lang="en-US" b="0" err="1"/>
              <a:t>n_neighbors</a:t>
            </a:r>
            <a:r>
              <a:rPr lang="en-US" b="0"/>
              <a:t>=3)</a:t>
            </a:r>
          </a:p>
          <a:p>
            <a:pPr marL="742950" lvl="1" indent="-285750">
              <a:buFont typeface="Arial" panose="020B0604020202020204" pitchFamily="34" charset="0"/>
              <a:buChar char="•"/>
            </a:pPr>
            <a:r>
              <a:rPr lang="en-US" b="0"/>
              <a:t>svc = SVC(kernel='</a:t>
            </a:r>
            <a:r>
              <a:rPr lang="en-US" b="0" err="1"/>
              <a:t>rbf</a:t>
            </a:r>
            <a:r>
              <a:rPr lang="en-US" b="0"/>
              <a:t>', </a:t>
            </a:r>
            <a:r>
              <a:rPr lang="en-US" b="0" err="1"/>
              <a:t>class_weight</a:t>
            </a:r>
            <a:r>
              <a:rPr lang="en-US" b="0"/>
              <a:t>='balanced')</a:t>
            </a:r>
          </a:p>
          <a:p>
            <a:pPr>
              <a:buFont typeface="Arial" panose="020B0604020202020204" pitchFamily="34" charset="0"/>
              <a:buChar char="•"/>
            </a:pPr>
            <a:r>
              <a:rPr lang="en-US" b="0"/>
              <a:t>Overlay Text: “🤖 Training KNN &amp; SVC Models”</a:t>
            </a:r>
          </a:p>
          <a:p>
            <a:pPr>
              <a:buFont typeface="Arial" panose="020B0604020202020204" pitchFamily="34" charset="0"/>
              <a:buChar char="•"/>
            </a:pPr>
            <a:r>
              <a:rPr lang="en-US" b="0"/>
              <a:t>Voiceover:</a:t>
            </a:r>
          </a:p>
          <a:p>
            <a:pPr>
              <a:buFont typeface="Arial" panose="020B0604020202020204" pitchFamily="34" charset="0"/>
              <a:buChar char="•"/>
            </a:pPr>
            <a:r>
              <a:rPr lang="en-US" b="0"/>
              <a:t>"We train two models: K-Nearest Neighbors and Support Vector Classifier, with class balancing to handle data imbalance."</a:t>
            </a:r>
          </a:p>
          <a:p>
            <a:pPr>
              <a:buNone/>
            </a:pPr>
            <a:r>
              <a:rPr lang="en-US" b="0"/>
              <a:t>[0:51–1:05] Model Evaluation</a:t>
            </a:r>
          </a:p>
          <a:p>
            <a:pPr>
              <a:buFont typeface="Arial" panose="020B0604020202020204" pitchFamily="34" charset="0"/>
              <a:buChar char="•"/>
            </a:pPr>
            <a:r>
              <a:rPr lang="en-US" b="0"/>
              <a:t>Visual: Confusion matrices for both models</a:t>
            </a:r>
          </a:p>
          <a:p>
            <a:pPr>
              <a:buFont typeface="Arial" panose="020B0604020202020204" pitchFamily="34" charset="0"/>
              <a:buChar char="•"/>
            </a:pPr>
            <a:r>
              <a:rPr lang="en-US" b="0"/>
              <a:t>Overlay Text: “📊 Model Performance”</a:t>
            </a:r>
          </a:p>
          <a:p>
            <a:pPr>
              <a:buFont typeface="Arial" panose="020B0604020202020204" pitchFamily="34" charset="0"/>
              <a:buChar char="•"/>
            </a:pPr>
            <a:r>
              <a:rPr lang="en-US" b="0"/>
              <a:t>Voiceover:</a:t>
            </a:r>
          </a:p>
          <a:p>
            <a:pPr>
              <a:buFont typeface="Arial" panose="020B0604020202020204" pitchFamily="34" charset="0"/>
              <a:buChar char="•"/>
            </a:pPr>
            <a:r>
              <a:rPr lang="en-US" b="0"/>
              <a:t>"Evaluation shows KNN favors class 5, while SVC provides more balanced predictions across classes."</a:t>
            </a:r>
          </a:p>
          <a:p>
            <a:pPr>
              <a:buNone/>
            </a:pPr>
            <a:r>
              <a:rPr lang="en-US" b="0"/>
              <a:t>[1:06–1:20] Clustering &amp; Data Augmentation</a:t>
            </a:r>
          </a:p>
          <a:p>
            <a:pPr>
              <a:buFont typeface="Arial" panose="020B0604020202020204" pitchFamily="34" charset="0"/>
              <a:buChar char="•"/>
            </a:pPr>
            <a:r>
              <a:rPr lang="en-US" b="0"/>
              <a:t>Visual: Display:</a:t>
            </a:r>
          </a:p>
          <a:p>
            <a:pPr marL="742950" lvl="1" indent="-285750">
              <a:buFont typeface="Arial" panose="020B0604020202020204" pitchFamily="34" charset="0"/>
              <a:buChar char="•"/>
            </a:pPr>
            <a:r>
              <a:rPr lang="en-US" b="0" err="1"/>
              <a:t>KMeans</a:t>
            </a:r>
            <a:r>
              <a:rPr lang="en-US" b="0"/>
              <a:t> clustering PCA plot</a:t>
            </a:r>
          </a:p>
          <a:p>
            <a:pPr marL="742950" lvl="1" indent="-285750">
              <a:buFont typeface="Arial" panose="020B0604020202020204" pitchFamily="34" charset="0"/>
              <a:buChar char="•"/>
            </a:pPr>
            <a:r>
              <a:rPr lang="en-US" b="0"/>
              <a:t>GMM clustering PCA plot</a:t>
            </a:r>
          </a:p>
          <a:p>
            <a:pPr marL="742950" lvl="1" indent="-285750">
              <a:buFont typeface="Arial" panose="020B0604020202020204" pitchFamily="34" charset="0"/>
              <a:buChar char="•"/>
            </a:pPr>
            <a:r>
              <a:rPr lang="en-US" b="0"/>
              <a:t>Quiver plots showing data augmentation</a:t>
            </a:r>
          </a:p>
          <a:p>
            <a:pPr>
              <a:buFont typeface="Arial" panose="020B0604020202020204" pitchFamily="34" charset="0"/>
              <a:buChar char="•"/>
            </a:pPr>
            <a:r>
              <a:rPr lang="en-US" b="0"/>
              <a:t>Overlay Text: “🌀 Clustering &amp; Augmentation”</a:t>
            </a:r>
          </a:p>
          <a:p>
            <a:pPr>
              <a:buFont typeface="Arial" panose="020B0604020202020204" pitchFamily="34" charset="0"/>
              <a:buChar char="•"/>
            </a:pPr>
            <a:r>
              <a:rPr lang="en-US" b="0"/>
              <a:t>Voiceover:</a:t>
            </a:r>
          </a:p>
          <a:p>
            <a:pPr>
              <a:buFont typeface="Arial" panose="020B0604020202020204" pitchFamily="34" charset="0"/>
              <a:buChar char="•"/>
            </a:pPr>
            <a:r>
              <a:rPr lang="en-US" b="0"/>
              <a:t>"Unsupervised clustering with </a:t>
            </a:r>
            <a:r>
              <a:rPr lang="en-US" b="0" err="1"/>
              <a:t>KMeans</a:t>
            </a:r>
            <a:r>
              <a:rPr lang="en-US" b="0"/>
              <a:t> and GMM reveals natural groupings. Data augmentation through jittering and mirroring enhances model robustness."</a:t>
            </a:r>
          </a:p>
          <a:p>
            <a:pPr>
              <a:buNone/>
            </a:pPr>
            <a:r>
              <a:rPr lang="en-US" b="0"/>
              <a:t>[1:21–1:30] Conclusion &amp; Next Steps</a:t>
            </a:r>
          </a:p>
          <a:p>
            <a:pPr>
              <a:buFont typeface="Arial" panose="020B0604020202020204" pitchFamily="34" charset="0"/>
              <a:buChar char="•"/>
            </a:pPr>
            <a:r>
              <a:rPr lang="en-US" b="0"/>
              <a:t>Visual: Final PCA plot with overlays, credits slide</a:t>
            </a:r>
          </a:p>
          <a:p>
            <a:pPr>
              <a:buFont typeface="Arial" panose="020B0604020202020204" pitchFamily="34" charset="0"/>
              <a:buChar char="•"/>
            </a:pPr>
            <a:r>
              <a:rPr lang="en-US" b="0"/>
              <a:t>Overlay Text: “✅ TP02 Complete — Up Next: TP03 with </a:t>
            </a:r>
            <a:r>
              <a:rPr lang="en-US" b="0" err="1"/>
              <a:t>PyTorch</a:t>
            </a:r>
            <a:r>
              <a:rPr lang="en-US" b="0"/>
              <a:t>”</a:t>
            </a:r>
          </a:p>
          <a:p>
            <a:pPr>
              <a:buFont typeface="Arial" panose="020B0604020202020204" pitchFamily="34" charset="0"/>
              <a:buChar char="•"/>
            </a:pPr>
            <a:r>
              <a:rPr lang="en-US" b="0"/>
              <a:t>Voiceover:</a:t>
            </a:r>
          </a:p>
          <a:p>
            <a:pPr>
              <a:buFont typeface="Arial" panose="020B0604020202020204" pitchFamily="34" charset="0"/>
              <a:buChar char="•"/>
            </a:pPr>
            <a:r>
              <a:rPr lang="en-US" b="0"/>
              <a:t>"From preprocessing to classification, this pipeline sets the stage for TP03, where we'll delve into sequence modeling with </a:t>
            </a:r>
            <a:r>
              <a:rPr lang="en-US" b="0" err="1"/>
              <a:t>PyTorch</a:t>
            </a:r>
            <a:r>
              <a:rPr lang="en-US" b="0"/>
              <a:t>."</a:t>
            </a:r>
          </a:p>
          <a:p>
            <a:pPr>
              <a:buNone/>
            </a:pPr>
            <a:r>
              <a:rPr lang="en-US" b="0"/>
              <a:t>🎵 Background Music Suggestions</a:t>
            </a:r>
          </a:p>
          <a:p>
            <a:r>
              <a:rPr lang="en-US" b="0"/>
              <a:t>Choose a light, upbeat instrumental track that complements the pace of the demo without overpowering the voiceover. Ensure the music is royalty-free.</a:t>
            </a:r>
          </a:p>
          <a:p>
            <a:pPr>
              <a:buNone/>
            </a:pPr>
            <a:endParaRPr lang="en-US"/>
          </a:p>
          <a:p>
            <a:pPr>
              <a:buNone/>
            </a:pPr>
            <a:endParaRPr lang="en-US"/>
          </a:p>
          <a:p>
            <a:pPr>
              <a:buNone/>
            </a:pPr>
            <a:r>
              <a:rPr lang="en-US" b="1"/>
              <a:t>🎬 Part 1: Use Microsoft Stream to Record Your Demo</a:t>
            </a:r>
          </a:p>
          <a:p>
            <a:pPr>
              <a:buNone/>
            </a:pPr>
            <a:r>
              <a:rPr lang="en-US"/>
              <a:t>Stream is great for capturing your screen and voice at the same time.</a:t>
            </a:r>
          </a:p>
          <a:p>
            <a:pPr>
              <a:buNone/>
            </a:pPr>
            <a:r>
              <a:rPr lang="en-US" b="1"/>
              <a:t>🔧 How to Use Microsoft Stream</a:t>
            </a:r>
          </a:p>
          <a:p>
            <a:pPr>
              <a:buNone/>
            </a:pPr>
            <a:r>
              <a:rPr lang="en-US" b="1"/>
              <a:t>✅ Step-by-Step:</a:t>
            </a:r>
          </a:p>
          <a:p>
            <a:pPr>
              <a:buFont typeface="+mj-lt"/>
              <a:buAutoNum type="arabicPeriod"/>
            </a:pPr>
            <a:r>
              <a:rPr lang="en-US" b="1"/>
              <a:t>Open Stream</a:t>
            </a:r>
            <a:r>
              <a:rPr lang="en-US"/>
              <a:t> via Office 365:</a:t>
            </a:r>
          </a:p>
          <a:p>
            <a:pPr marL="742950" lvl="1" indent="-285750">
              <a:buFont typeface="+mj-lt"/>
              <a:buAutoNum type="arabicPeriod"/>
            </a:pPr>
            <a:r>
              <a:rPr lang="en-US"/>
              <a:t>Go to </a:t>
            </a:r>
            <a:r>
              <a:rPr lang="en-US">
                <a:hlinkClick r:id="rId5"/>
              </a:rPr>
              <a:t>https://stream.office.com</a:t>
            </a:r>
            <a:r>
              <a:rPr lang="en-US"/>
              <a:t> and log in with your student credentials.</a:t>
            </a:r>
          </a:p>
          <a:p>
            <a:pPr>
              <a:buFont typeface="+mj-lt"/>
              <a:buAutoNum type="arabicPeriod"/>
            </a:pPr>
            <a:r>
              <a:rPr lang="en-US" b="1"/>
              <a:t>Click “+ New recording”</a:t>
            </a:r>
            <a:endParaRPr lang="en-US"/>
          </a:p>
          <a:p>
            <a:pPr marL="742950" lvl="1" indent="-285750">
              <a:buFont typeface="+mj-lt"/>
              <a:buAutoNum type="arabicPeriod"/>
            </a:pPr>
            <a:r>
              <a:rPr lang="en-US"/>
              <a:t>Select your screen (or specific window if showing notebook visuals)</a:t>
            </a:r>
          </a:p>
          <a:p>
            <a:pPr marL="742950" lvl="1" indent="-285750">
              <a:buFont typeface="+mj-lt"/>
              <a:buAutoNum type="arabicPeriod"/>
            </a:pPr>
            <a:r>
              <a:rPr lang="en-US"/>
              <a:t>Allow mic and camera (if you're including yourself on screen)</a:t>
            </a:r>
          </a:p>
          <a:p>
            <a:pPr>
              <a:buFont typeface="+mj-lt"/>
              <a:buAutoNum type="arabicPeriod"/>
            </a:pPr>
            <a:r>
              <a:rPr lang="en-US" b="1"/>
              <a:t>Record your voiceover while demonstrating:</a:t>
            </a:r>
            <a:endParaRPr lang="en-US"/>
          </a:p>
          <a:p>
            <a:pPr marL="742950" lvl="1" indent="-285750">
              <a:buFont typeface="+mj-lt"/>
              <a:buAutoNum type="arabicPeriod"/>
            </a:pPr>
            <a:r>
              <a:rPr lang="en-US"/>
              <a:t>Run cells in your </a:t>
            </a:r>
            <a:r>
              <a:rPr lang="en-US" err="1"/>
              <a:t>Jupyter</a:t>
            </a:r>
            <a:r>
              <a:rPr lang="en-US"/>
              <a:t> Notebook (HTML version works great for display)</a:t>
            </a:r>
          </a:p>
          <a:p>
            <a:pPr marL="742950" lvl="1" indent="-285750">
              <a:buFont typeface="+mj-lt"/>
              <a:buAutoNum type="arabicPeriod"/>
            </a:pPr>
            <a:r>
              <a:rPr lang="en-US"/>
              <a:t>Narrate the demo using the script provided earlier</a:t>
            </a:r>
          </a:p>
          <a:p>
            <a:pPr marL="742950" lvl="1" indent="-285750">
              <a:buFont typeface="+mj-lt"/>
              <a:buAutoNum type="arabicPeriod"/>
            </a:pPr>
            <a:r>
              <a:rPr lang="en-US"/>
              <a:t>Pause where needed—Stream lets you edit afterward</a:t>
            </a:r>
          </a:p>
          <a:p>
            <a:pPr>
              <a:buFont typeface="+mj-lt"/>
              <a:buAutoNum type="arabicPeriod"/>
            </a:pPr>
            <a:r>
              <a:rPr lang="en-US" b="1"/>
              <a:t>Click “Stop” and “Upload to Stream”</a:t>
            </a:r>
            <a:endParaRPr lang="en-US"/>
          </a:p>
          <a:p>
            <a:pPr marL="742950" lvl="1" indent="-285750">
              <a:buFont typeface="+mj-lt"/>
              <a:buAutoNum type="arabicPeriod"/>
            </a:pPr>
            <a:r>
              <a:rPr lang="en-US"/>
              <a:t>Title your video: “TP02 Demo: Dance Movement Classifier”</a:t>
            </a:r>
          </a:p>
          <a:p>
            <a:pPr marL="742950" lvl="1" indent="-285750">
              <a:buFont typeface="+mj-lt"/>
              <a:buAutoNum type="arabicPeriod"/>
            </a:pPr>
            <a:r>
              <a:rPr lang="en-US"/>
              <a:t>Select </a:t>
            </a:r>
            <a:r>
              <a:rPr lang="en-US" b="1"/>
              <a:t>"Only people in your organization"</a:t>
            </a:r>
            <a:r>
              <a:rPr lang="en-US"/>
              <a:t> if sharing internally</a:t>
            </a:r>
          </a:p>
          <a:p>
            <a:pPr>
              <a:buNone/>
            </a:pPr>
            <a:r>
              <a:rPr lang="en-US" b="1"/>
              <a:t>🎞️ Part 2: Use Clipchamp to Edit &amp; Enhance</a:t>
            </a:r>
          </a:p>
          <a:p>
            <a:pPr>
              <a:buNone/>
            </a:pPr>
            <a:r>
              <a:rPr lang="en-US"/>
              <a:t>Clipchamp is Microsoft's built-in video editor—great for trimming, adding overlays, titles, music, and exporting in MP4.</a:t>
            </a:r>
          </a:p>
          <a:p>
            <a:pPr>
              <a:buNone/>
            </a:pPr>
            <a:r>
              <a:rPr lang="en-US" b="1"/>
              <a:t>🔧 How to Use Clipchamp</a:t>
            </a:r>
          </a:p>
          <a:p>
            <a:pPr>
              <a:buNone/>
            </a:pPr>
            <a:r>
              <a:rPr lang="en-US" b="1"/>
              <a:t>✅ Step-by-Step:</a:t>
            </a:r>
          </a:p>
          <a:p>
            <a:pPr>
              <a:buFont typeface="+mj-lt"/>
              <a:buAutoNum type="arabicPeriod"/>
            </a:pPr>
            <a:r>
              <a:rPr lang="en-US" b="1"/>
              <a:t>Launch Clipchamp</a:t>
            </a:r>
            <a:endParaRPr lang="en-US"/>
          </a:p>
          <a:p>
            <a:pPr marL="742950" lvl="1" indent="-285750">
              <a:buFont typeface="+mj-lt"/>
              <a:buAutoNum type="arabicPeriod"/>
            </a:pPr>
            <a:r>
              <a:rPr lang="en-US"/>
              <a:t>Go to </a:t>
            </a:r>
            <a:r>
              <a:rPr lang="en-US">
                <a:hlinkClick r:id="rId6"/>
              </a:rPr>
              <a:t>https://clipchamp.com</a:t>
            </a:r>
            <a:r>
              <a:rPr lang="en-US"/>
              <a:t> or search from Start menu</a:t>
            </a:r>
          </a:p>
          <a:p>
            <a:pPr marL="742950" lvl="1" indent="-285750">
              <a:buFont typeface="+mj-lt"/>
              <a:buAutoNum type="arabicPeriod"/>
            </a:pPr>
            <a:r>
              <a:rPr lang="en-US"/>
              <a:t>Log in using your Microsoft student account</a:t>
            </a:r>
          </a:p>
          <a:p>
            <a:pPr>
              <a:buFont typeface="+mj-lt"/>
              <a:buAutoNum type="arabicPeriod"/>
            </a:pPr>
            <a:r>
              <a:rPr lang="en-US" b="1"/>
              <a:t>Import your Stream video</a:t>
            </a:r>
            <a:endParaRPr lang="en-US"/>
          </a:p>
          <a:p>
            <a:pPr marL="742950" lvl="1" indent="-285750">
              <a:buFont typeface="+mj-lt"/>
              <a:buAutoNum type="arabicPeriod"/>
            </a:pPr>
            <a:r>
              <a:rPr lang="en-US"/>
              <a:t>Or upload any MP4 screen recordings</a:t>
            </a:r>
          </a:p>
          <a:p>
            <a:pPr marL="742950" lvl="1" indent="-285750">
              <a:buFont typeface="+mj-lt"/>
              <a:buAutoNum type="arabicPeriod"/>
            </a:pPr>
            <a:r>
              <a:rPr lang="en-US"/>
              <a:t>Drag it into the timeline</a:t>
            </a:r>
          </a:p>
          <a:p>
            <a:pPr>
              <a:buFont typeface="+mj-lt"/>
              <a:buAutoNum type="arabicPeriod"/>
            </a:pPr>
            <a:r>
              <a:rPr lang="en-US" b="1"/>
              <a:t>Add Title Card and Overlays</a:t>
            </a:r>
            <a:endParaRPr lang="en-US"/>
          </a:p>
          <a:p>
            <a:pPr marL="742950" lvl="1" indent="-285750">
              <a:buFont typeface="+mj-lt"/>
              <a:buAutoNum type="arabicPeriod"/>
            </a:pPr>
            <a:r>
              <a:rPr lang="en-US"/>
              <a:t>Use a title slide like: “TP02 Demo – Dance Move Classifier”</a:t>
            </a:r>
          </a:p>
          <a:p>
            <a:pPr marL="742950" lvl="1" indent="-285750">
              <a:buFont typeface="+mj-lt"/>
              <a:buAutoNum type="arabicPeriod"/>
            </a:pPr>
            <a:r>
              <a:rPr lang="en-US"/>
              <a:t>Add animated labels: “PCA”, “KNN Confusion Matrix”, etc.</a:t>
            </a:r>
          </a:p>
          <a:p>
            <a:pPr>
              <a:buFont typeface="+mj-lt"/>
              <a:buAutoNum type="arabicPeriod"/>
            </a:pPr>
            <a:r>
              <a:rPr lang="en-US" b="1"/>
              <a:t>Insert Your Animated Visuals</a:t>
            </a:r>
            <a:endParaRPr lang="en-US"/>
          </a:p>
          <a:p>
            <a:pPr marL="742950" lvl="1" indent="-285750">
              <a:buFont typeface="+mj-lt"/>
              <a:buAutoNum type="arabicPeriod"/>
            </a:pPr>
            <a:r>
              <a:rPr lang="en-US"/>
              <a:t>Add your:</a:t>
            </a:r>
          </a:p>
          <a:p>
            <a:pPr marL="1143000" lvl="2" indent="-228600">
              <a:buFont typeface="+mj-lt"/>
              <a:buAutoNum type="arabicPeriod"/>
            </a:pPr>
            <a:r>
              <a:rPr lang="en-US"/>
              <a:t>Quiver GIF (dance_01_to_02_to_01_colored.gif)</a:t>
            </a:r>
          </a:p>
          <a:p>
            <a:pPr marL="1143000" lvl="2" indent="-228600">
              <a:buFont typeface="+mj-lt"/>
              <a:buAutoNum type="arabicPeriod"/>
            </a:pPr>
            <a:r>
              <a:rPr lang="en-US"/>
              <a:t>PCA plot image</a:t>
            </a:r>
          </a:p>
          <a:p>
            <a:pPr marL="1143000" lvl="2" indent="-228600">
              <a:buFont typeface="+mj-lt"/>
              <a:buAutoNum type="arabicPeriod"/>
            </a:pPr>
            <a:r>
              <a:rPr lang="en-US"/>
              <a:t>Stick figure transitions</a:t>
            </a:r>
          </a:p>
          <a:p>
            <a:pPr marL="742950" lvl="1" indent="-285750">
              <a:buFont typeface="+mj-lt"/>
              <a:buAutoNum type="arabicPeriod"/>
            </a:pPr>
            <a:r>
              <a:rPr lang="en-US"/>
              <a:t>Adjust timing with voice</a:t>
            </a:r>
          </a:p>
          <a:p>
            <a:pPr>
              <a:buFont typeface="+mj-lt"/>
              <a:buAutoNum type="arabicPeriod"/>
            </a:pPr>
            <a:r>
              <a:rPr lang="en-US" b="1"/>
              <a:t>Add Background Music</a:t>
            </a:r>
            <a:endParaRPr lang="en-US"/>
          </a:p>
          <a:p>
            <a:pPr marL="742950" lvl="1" indent="-285750">
              <a:buFont typeface="+mj-lt"/>
              <a:buAutoNum type="arabicPeriod"/>
            </a:pPr>
            <a:r>
              <a:rPr lang="en-US"/>
              <a:t>Go to “Music &amp; SFX”</a:t>
            </a:r>
          </a:p>
          <a:p>
            <a:pPr marL="742950" lvl="1" indent="-285750">
              <a:buFont typeface="+mj-lt"/>
              <a:buAutoNum type="arabicPeriod"/>
            </a:pPr>
            <a:r>
              <a:rPr lang="en-US"/>
              <a:t>Choose a soft instrumental or lo-fi beat</a:t>
            </a:r>
          </a:p>
          <a:p>
            <a:pPr marL="742950" lvl="1" indent="-285750">
              <a:buFont typeface="+mj-lt"/>
              <a:buAutoNum type="arabicPeriod"/>
            </a:pPr>
            <a:r>
              <a:rPr lang="en-US"/>
              <a:t>Lower music volume under voiceover (~10–20%)</a:t>
            </a:r>
          </a:p>
          <a:p>
            <a:pPr>
              <a:buFont typeface="+mj-lt"/>
              <a:buAutoNum type="arabicPeriod"/>
            </a:pPr>
            <a:r>
              <a:rPr lang="en-US" b="1"/>
              <a:t>Export Your Video</a:t>
            </a:r>
            <a:endParaRPr lang="en-US"/>
          </a:p>
          <a:p>
            <a:pPr marL="742950" lvl="1" indent="-285750">
              <a:buFont typeface="+mj-lt"/>
              <a:buAutoNum type="arabicPeriod"/>
            </a:pPr>
            <a:r>
              <a:rPr lang="en-US"/>
              <a:t>Click “Export” &gt; Choose 1080p</a:t>
            </a:r>
          </a:p>
          <a:p>
            <a:pPr marL="742950" lvl="1" indent="-285750">
              <a:buFont typeface="+mj-lt"/>
              <a:buAutoNum type="arabicPeriod"/>
            </a:pPr>
            <a:r>
              <a:rPr lang="en-US"/>
              <a:t>Save your final MP4 demo</a:t>
            </a:r>
          </a:p>
          <a:p>
            <a:pPr>
              <a:buNone/>
            </a:pPr>
            <a:endParaRPr lang="en-US"/>
          </a:p>
          <a:p>
            <a:pPr>
              <a:buNone/>
            </a:pPr>
            <a:r>
              <a:rPr lang="en-US"/>
              <a:t>TP02_Demo/</a:t>
            </a:r>
          </a:p>
          <a:p>
            <a:pPr>
              <a:buNone/>
            </a:pPr>
            <a:r>
              <a:rPr lang="en-US"/>
              <a:t>├── narration_script.docx</a:t>
            </a:r>
          </a:p>
          <a:p>
            <a:pPr>
              <a:buNone/>
            </a:pPr>
            <a:r>
              <a:rPr lang="en-US"/>
              <a:t>├── screen_recording.mp4 (from Stream)</a:t>
            </a:r>
          </a:p>
          <a:p>
            <a:pPr>
              <a:buNone/>
            </a:pPr>
            <a:r>
              <a:rPr lang="en-US"/>
              <a:t>├── quiver_plot.gif</a:t>
            </a:r>
          </a:p>
          <a:p>
            <a:pPr>
              <a:buNone/>
            </a:pPr>
            <a:r>
              <a:rPr lang="en-US"/>
              <a:t>├── midpoint_pose.png</a:t>
            </a:r>
          </a:p>
          <a:p>
            <a:pPr>
              <a:buNone/>
            </a:pPr>
            <a:r>
              <a:rPr lang="en-US"/>
              <a:t>├── pca_kmeans_plot.png</a:t>
            </a:r>
          </a:p>
          <a:p>
            <a:pPr>
              <a:buNone/>
            </a:pPr>
            <a:r>
              <a:rPr lang="en-US"/>
              <a:t>├── TP02_demo_final.mp4</a:t>
            </a:r>
          </a:p>
          <a:p>
            <a:pPr>
              <a:buNone/>
            </a:pPr>
            <a:endParaRPr lang="en-US"/>
          </a:p>
          <a:p>
            <a:pPr>
              <a:buNone/>
            </a:pPr>
            <a:r>
              <a:rPr lang="en-US"/>
              <a:t>📌 </a:t>
            </a:r>
            <a:r>
              <a:rPr lang="en-US" b="1"/>
              <a:t>Goal:</a:t>
            </a:r>
            <a:r>
              <a:rPr lang="en-US"/>
              <a:t> Tease or present a live example</a:t>
            </a:r>
          </a:p>
          <a:p>
            <a:pPr>
              <a:buNone/>
            </a:pPr>
            <a:r>
              <a:rPr lang="en-US" b="1"/>
              <a:t>Option A:</a:t>
            </a:r>
            <a:endParaRPr lang="en-US"/>
          </a:p>
          <a:p>
            <a:pPr>
              <a:buFont typeface="Arial" panose="020B0604020202020204" pitchFamily="34" charset="0"/>
              <a:buChar char="•"/>
            </a:pPr>
            <a:r>
              <a:rPr lang="en-US"/>
              <a:t>Show animation or screenshots of pose diagrams</a:t>
            </a:r>
          </a:p>
          <a:p>
            <a:pPr>
              <a:buFont typeface="Arial" panose="020B0604020202020204" pitchFamily="34" charset="0"/>
              <a:buChar char="•"/>
            </a:pPr>
            <a:r>
              <a:rPr lang="en-US"/>
              <a:t>Walk through one example from dance_01 to dance_01_jittered/mirrored/other</a:t>
            </a:r>
          </a:p>
          <a:p>
            <a:pPr>
              <a:buNone/>
            </a:pPr>
            <a:r>
              <a:rPr lang="en-US" b="1"/>
              <a:t>Option B:</a:t>
            </a:r>
            <a:endParaRPr lang="en-US"/>
          </a:p>
          <a:p>
            <a:pPr>
              <a:buFont typeface="Arial" panose="020B0604020202020204" pitchFamily="34" charset="0"/>
              <a:buChar char="•"/>
            </a:pPr>
            <a:r>
              <a:rPr lang="en-US"/>
              <a:t>Live scroll-through of final notebook cells</a:t>
            </a:r>
          </a:p>
          <a:p>
            <a:pPr>
              <a:buFont typeface="Arial" panose="020B0604020202020204" pitchFamily="34" charset="0"/>
              <a:buChar char="•"/>
            </a:pPr>
            <a:r>
              <a:rPr lang="en-US"/>
              <a:t>Emphasize results from model evaluation or vector diagrams</a:t>
            </a:r>
          </a:p>
          <a:p>
            <a:pPr marL="147677" indent="0">
              <a:buNone/>
            </a:pPr>
            <a:endParaRPr lang="en-US"/>
          </a:p>
        </p:txBody>
      </p:sp>
    </p:spTree>
    <p:extLst>
      <p:ext uri="{BB962C8B-B14F-4D97-AF65-F5344CB8AC3E}">
        <p14:creationId xmlns:p14="http://schemas.microsoft.com/office/powerpoint/2010/main" val="1031989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“Let’s look at where this kind of pose classification could go.</a:t>
            </a:r>
            <a:br>
              <a:rPr lang="en-US"/>
            </a:br>
            <a:r>
              <a:rPr lang="en-US"/>
              <a:t>First, in gesture-based gaming, we could use pose transitions to trigger in-game actions or commands.</a:t>
            </a:r>
            <a:br>
              <a:rPr lang="en-US"/>
            </a:br>
            <a:r>
              <a:rPr lang="en-US"/>
              <a:t>In education or fitness, our model could offer real-time feedback on dance accuracy or form.</a:t>
            </a:r>
            <a:br>
              <a:rPr lang="en-US"/>
            </a:br>
            <a:r>
              <a:rPr lang="en-US"/>
              <a:t>And in robotics, this data could help robots imitate human motion—either in rehab support or expressive robotics.”</a:t>
            </a:r>
          </a:p>
          <a:p>
            <a:pPr>
              <a:buNone/>
            </a:pPr>
            <a:endParaRPr lang="en-US"/>
          </a:p>
          <a:p>
            <a:pPr>
              <a:buNone/>
            </a:pPr>
            <a:endParaRPr lang="en-US"/>
          </a:p>
          <a:p>
            <a:pPr>
              <a:buNone/>
            </a:pPr>
            <a:r>
              <a:rPr lang="en-US"/>
              <a:t>🕹️ </a:t>
            </a:r>
            <a:r>
              <a:rPr lang="en-US" b="1"/>
              <a:t>Gesture-based gaming</a:t>
            </a:r>
            <a:endParaRPr lang="en-US"/>
          </a:p>
          <a:p>
            <a:pPr>
              <a:buNone/>
            </a:pPr>
            <a:r>
              <a:rPr lang="en-US"/>
              <a:t>“We could use motion vector detection to trigger actions in a game—think of a player striking a pose to cast a spell or activate a skill.”</a:t>
            </a:r>
          </a:p>
          <a:p>
            <a:pPr>
              <a:buNone/>
            </a:pPr>
            <a:r>
              <a:rPr lang="en-US"/>
              <a:t>🕺 </a:t>
            </a:r>
            <a:r>
              <a:rPr lang="en-US" b="1"/>
              <a:t>Dance learning or fitness feedback</a:t>
            </a:r>
            <a:endParaRPr lang="en-US"/>
          </a:p>
          <a:p>
            <a:pPr>
              <a:buNone/>
            </a:pPr>
            <a:r>
              <a:rPr lang="en-US"/>
              <a:t>“By classifying poses in real time, we can give users live feedback on form, repetition, or choreography—perfect for learning dance routines or tracking workout progress.”</a:t>
            </a:r>
          </a:p>
          <a:p>
            <a:pPr>
              <a:buNone/>
            </a:pPr>
            <a:r>
              <a:rPr lang="en-US"/>
              <a:t>🤖 </a:t>
            </a:r>
            <a:r>
              <a:rPr lang="en-US" b="1"/>
              <a:t>Robotics imitation of human motion</a:t>
            </a:r>
            <a:endParaRPr lang="en-US"/>
          </a:p>
          <a:p>
            <a:r>
              <a:rPr lang="en-US"/>
              <a:t>“These pose transitions could train a robot to imitate human gestures, especially if we sequence multiple predictions into meaningful motion.”</a:t>
            </a:r>
          </a:p>
        </p:txBody>
      </p:sp>
    </p:spTree>
    <p:extLst>
      <p:ext uri="{BB962C8B-B14F-4D97-AF65-F5344CB8AC3E}">
        <p14:creationId xmlns:p14="http://schemas.microsoft.com/office/powerpoint/2010/main" val="3216629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a:t>“Thank you for exploring our dance pose classification project with us!”</a:t>
            </a:r>
          </a:p>
          <a:p>
            <a:pPr>
              <a:buNone/>
            </a:pPr>
            <a:r>
              <a:rPr lang="en-US"/>
              <a:t>“This work reflects a true collaboration—built from our loading and structure pipeline, extended through our vectorization and visualization tools, and polished into a full Scikit-learn tutorial.”</a:t>
            </a:r>
          </a:p>
          <a:p>
            <a:pPr>
              <a:buNone/>
            </a:pPr>
            <a:r>
              <a:rPr lang="en-US"/>
              <a:t>“Whether you're here for machine learning, motion analysis, or educational AI tools, Verónica, </a:t>
            </a:r>
            <a:r>
              <a:rPr lang="en-US" err="1"/>
              <a:t>Ixius</a:t>
            </a:r>
            <a:r>
              <a:rPr lang="en-US"/>
              <a:t>, and Hiromi hope this project inspires your own work—and gets you moving, both intellectually and physically!”</a:t>
            </a:r>
          </a:p>
        </p:txBody>
      </p:sp>
    </p:spTree>
    <p:extLst>
      <p:ext uri="{BB962C8B-B14F-4D97-AF65-F5344CB8AC3E}">
        <p14:creationId xmlns:p14="http://schemas.microsoft.com/office/powerpoint/2010/main" val="1523013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57840-A7B5-48EB-A517-50855A6DA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B3597-8C9D-44A5-181D-2902FAD6D2F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74C9B5B8-B03B-2B48-24A0-F8D46557B352}"/>
              </a:ext>
            </a:extLst>
          </p:cNvPr>
          <p:cNvSpPr>
            <a:spLocks noGrp="1"/>
          </p:cNvSpPr>
          <p:nvPr>
            <p:ph type="body" idx="1"/>
          </p:nvPr>
        </p:nvSpPr>
        <p:spPr/>
        <p:txBody>
          <a:bodyPr/>
          <a:lstStyle/>
          <a:p>
            <a:pPr marL="147677" indent="0">
              <a:buNone/>
            </a:pPr>
            <a:r>
              <a:rPr lang="en-US" sz="5400"/>
              <a:t>“Here are the core references we used throughout this project—from Scikit-</a:t>
            </a:r>
            <a:r>
              <a:rPr lang="en-US" sz="5400" err="1"/>
              <a:t>learn’s</a:t>
            </a:r>
            <a:r>
              <a:rPr lang="en-US" sz="5400"/>
              <a:t> own user guide to our textbooks and OpenAI support.</a:t>
            </a:r>
            <a:br>
              <a:rPr lang="en-US" sz="5400"/>
            </a:br>
            <a:r>
              <a:rPr lang="en-US" sz="5400"/>
              <a:t>We’ve also cited Microsoft’s generative AI module for guidance on responsible use.</a:t>
            </a:r>
          </a:p>
          <a:p>
            <a:pPr marL="147677"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0"/>
              <a:t>You’ll find APA-formatted versions in our notebook and README.”</a:t>
            </a:r>
            <a:endParaRPr lang="en-US" sz="5400"/>
          </a:p>
          <a:p>
            <a:pPr marL="147677" indent="0">
              <a:buNone/>
            </a:pPr>
            <a:endParaRPr lang="en-US" sz="3400"/>
          </a:p>
          <a:p>
            <a:pPr>
              <a:buNone/>
            </a:pPr>
            <a:r>
              <a:rPr lang="en-US" sz="5100" b="1"/>
              <a:t>Module 1 (04/07–04/13):</a:t>
            </a:r>
          </a:p>
          <a:p>
            <a:pPr>
              <a:buNone/>
            </a:pPr>
            <a:r>
              <a:rPr lang="en-US" sz="5100" b="1"/>
              <a:t>Introduction to Python Pt. 1</a:t>
            </a:r>
            <a:br>
              <a:rPr lang="en-US" sz="5100"/>
            </a:br>
            <a:r>
              <a:rPr lang="en-US" sz="5100"/>
              <a:t>📘 </a:t>
            </a:r>
            <a:r>
              <a:rPr lang="en-US" sz="5100" i="1"/>
              <a:t>Textbook:</a:t>
            </a:r>
            <a:r>
              <a:rPr lang="en-US" sz="5100"/>
              <a:t> Matthes (2023), Python Crash Course, Ch. 1–7</a:t>
            </a:r>
            <a:br>
              <a:rPr lang="en-US" sz="5100"/>
            </a:br>
            <a:r>
              <a:rPr lang="en-US" sz="5100" b="1"/>
              <a:t>Topics Covered:</a:t>
            </a:r>
            <a:endParaRPr lang="en-US" sz="5100"/>
          </a:p>
          <a:p>
            <a:pPr>
              <a:buFont typeface="Arial" panose="020B0604020202020204" pitchFamily="34" charset="0"/>
              <a:buChar char="•"/>
            </a:pPr>
            <a:r>
              <a:rPr lang="en-US" sz="5100"/>
              <a:t>Getting started with Python</a:t>
            </a:r>
          </a:p>
          <a:p>
            <a:pPr>
              <a:buFont typeface="Arial" panose="020B0604020202020204" pitchFamily="34" charset="0"/>
              <a:buChar char="•"/>
            </a:pPr>
            <a:r>
              <a:rPr lang="en-US" sz="5100"/>
              <a:t>Variables and simple data types</a:t>
            </a:r>
          </a:p>
          <a:p>
            <a:pPr>
              <a:buFont typeface="Arial" panose="020B0604020202020204" pitchFamily="34" charset="0"/>
              <a:buChar char="•"/>
            </a:pPr>
            <a:r>
              <a:rPr lang="en-US" sz="5100"/>
              <a:t>Lists and if statements</a:t>
            </a:r>
          </a:p>
          <a:p>
            <a:pPr>
              <a:buFont typeface="Arial" panose="020B0604020202020204" pitchFamily="34" charset="0"/>
              <a:buChar char="•"/>
            </a:pPr>
            <a:r>
              <a:rPr lang="en-US" sz="5100"/>
              <a:t>Dictionaries</a:t>
            </a:r>
          </a:p>
          <a:p>
            <a:pPr>
              <a:buFont typeface="Arial" panose="020B0604020202020204" pitchFamily="34" charset="0"/>
              <a:buChar char="•"/>
            </a:pPr>
            <a:r>
              <a:rPr lang="en-US" sz="5100"/>
              <a:t>User inputs and while loops</a:t>
            </a:r>
          </a:p>
          <a:p>
            <a:pPr>
              <a:buNone/>
            </a:pPr>
            <a:r>
              <a:rPr lang="en-US" sz="5100" b="1"/>
              <a:t>Module 2 (04/14–04/20):</a:t>
            </a:r>
          </a:p>
          <a:p>
            <a:pPr>
              <a:buNone/>
            </a:pPr>
            <a:r>
              <a:rPr lang="en-US" sz="5100" b="1"/>
              <a:t>Introduction to Python Pt. 2</a:t>
            </a:r>
            <a:br>
              <a:rPr lang="en-US" sz="5100"/>
            </a:br>
            <a:r>
              <a:rPr lang="en-US" sz="5100"/>
              <a:t>📘 </a:t>
            </a:r>
            <a:r>
              <a:rPr lang="en-US" sz="5100" i="1"/>
              <a:t>Textbook:</a:t>
            </a:r>
            <a:r>
              <a:rPr lang="en-US" sz="5100"/>
              <a:t> Matthes (2023), Ch. 8–10</a:t>
            </a:r>
            <a:br>
              <a:rPr lang="en-US" sz="5100"/>
            </a:br>
            <a:r>
              <a:rPr lang="en-US" sz="5100"/>
              <a:t>📘 </a:t>
            </a:r>
            <a:r>
              <a:rPr lang="en-US" sz="5100" i="1"/>
              <a:t>Supplement:</a:t>
            </a:r>
            <a:r>
              <a:rPr lang="en-US" sz="5100"/>
              <a:t> Amos (2020), RealPython.com OOP PDF</a:t>
            </a:r>
            <a:br>
              <a:rPr lang="en-US" sz="5100"/>
            </a:br>
            <a:r>
              <a:rPr lang="en-US" sz="5100" b="1"/>
              <a:t>Topics Covered:</a:t>
            </a:r>
            <a:endParaRPr lang="en-US" sz="5100"/>
          </a:p>
          <a:p>
            <a:pPr>
              <a:buFont typeface="Arial" panose="020B0604020202020204" pitchFamily="34" charset="0"/>
              <a:buChar char="•"/>
            </a:pPr>
            <a:r>
              <a:rPr lang="en-US" sz="5100"/>
              <a:t>Functions and object-oriented programming</a:t>
            </a:r>
          </a:p>
          <a:p>
            <a:pPr>
              <a:buFont typeface="Arial" panose="020B0604020202020204" pitchFamily="34" charset="0"/>
              <a:buChar char="•"/>
            </a:pPr>
            <a:r>
              <a:rPr lang="en-US" sz="5100"/>
              <a:t>Classes and file handling</a:t>
            </a:r>
          </a:p>
          <a:p>
            <a:pPr>
              <a:buFont typeface="Arial" panose="020B0604020202020204" pitchFamily="34" charset="0"/>
              <a:buChar char="•"/>
            </a:pPr>
            <a:r>
              <a:rPr lang="en-US" sz="5100"/>
              <a:t>Exceptions</a:t>
            </a:r>
          </a:p>
          <a:p>
            <a:pPr>
              <a:buNone/>
            </a:pPr>
            <a:r>
              <a:rPr lang="en-US" sz="5100" b="1"/>
              <a:t>Module 3 (04/21–04/27):</a:t>
            </a:r>
          </a:p>
          <a:p>
            <a:pPr>
              <a:buNone/>
            </a:pPr>
            <a:r>
              <a:rPr lang="en-US" sz="5100" b="1"/>
              <a:t>Web Scraping &amp; Working with Spreadsheets</a:t>
            </a:r>
            <a:br>
              <a:rPr lang="en-US" sz="5100"/>
            </a:br>
            <a:r>
              <a:rPr lang="en-US" sz="5100"/>
              <a:t>📘 </a:t>
            </a:r>
            <a:r>
              <a:rPr lang="en-US" sz="5100" i="1"/>
              <a:t>Textbook:</a:t>
            </a:r>
            <a:r>
              <a:rPr lang="en-US" sz="5100"/>
              <a:t> Sweigart (2020), Automate the Boring Stuff</a:t>
            </a:r>
            <a:br>
              <a:rPr lang="en-US" sz="5100"/>
            </a:br>
            <a:r>
              <a:rPr lang="en-US" sz="5100" b="1"/>
              <a:t>Topics Covered:</a:t>
            </a:r>
            <a:endParaRPr lang="en-US" sz="5100"/>
          </a:p>
          <a:p>
            <a:pPr>
              <a:buFont typeface="Arial" panose="020B0604020202020204" pitchFamily="34" charset="0"/>
              <a:buChar char="•"/>
            </a:pPr>
            <a:r>
              <a:rPr lang="en-US" sz="5100"/>
              <a:t>Web scraping (Ch. 12)</a:t>
            </a:r>
          </a:p>
          <a:p>
            <a:pPr>
              <a:buFont typeface="Arial" panose="020B0604020202020204" pitchFamily="34" charset="0"/>
              <a:buChar char="•"/>
            </a:pPr>
            <a:r>
              <a:rPr lang="en-US" sz="5100"/>
              <a:t>Excel spreadsheet manipulation (Ch. 13)</a:t>
            </a:r>
          </a:p>
          <a:p>
            <a:pPr>
              <a:buNone/>
            </a:pPr>
            <a:r>
              <a:rPr lang="en-US" sz="5100" b="1"/>
              <a:t>Module 4 (04/28–05/04):</a:t>
            </a:r>
          </a:p>
          <a:p>
            <a:pPr>
              <a:buNone/>
            </a:pPr>
            <a:r>
              <a:rPr lang="en-US" sz="5100" b="1"/>
              <a:t>Data Visualization</a:t>
            </a:r>
            <a:br>
              <a:rPr lang="en-US" sz="5100"/>
            </a:br>
            <a:r>
              <a:rPr lang="en-US" sz="5100"/>
              <a:t>📘 </a:t>
            </a:r>
            <a:r>
              <a:rPr lang="en-US" sz="5100" i="1"/>
              <a:t>Textbook:</a:t>
            </a:r>
            <a:r>
              <a:rPr lang="en-US" sz="5100"/>
              <a:t> Matthes (2023), Ch. 15</a:t>
            </a:r>
            <a:br>
              <a:rPr lang="en-US" sz="5100"/>
            </a:br>
            <a:r>
              <a:rPr lang="en-US" sz="5100" b="1"/>
              <a:t>Topics Covered:</a:t>
            </a:r>
            <a:endParaRPr lang="en-US" sz="5100"/>
          </a:p>
          <a:p>
            <a:pPr>
              <a:buFont typeface="Arial" panose="020B0604020202020204" pitchFamily="34" charset="0"/>
              <a:buChar char="•"/>
            </a:pPr>
            <a:r>
              <a:rPr lang="en-US" sz="5100"/>
              <a:t>Generating and visualizing data using Python</a:t>
            </a:r>
          </a:p>
          <a:p>
            <a:pPr>
              <a:buFont typeface="Arial" panose="020B0604020202020204" pitchFamily="34" charset="0"/>
              <a:buChar char="•"/>
            </a:pPr>
            <a:r>
              <a:rPr lang="en-US" sz="5100"/>
              <a:t>Preparing Pandas visuals for team project TP01</a:t>
            </a:r>
          </a:p>
          <a:p>
            <a:pPr>
              <a:buFont typeface="Arial" panose="020B0604020202020204" pitchFamily="34" charset="0"/>
              <a:buChar char="•"/>
            </a:pPr>
            <a:r>
              <a:rPr lang="en-US" sz="5100"/>
              <a:t>✅ </a:t>
            </a:r>
            <a:r>
              <a:rPr lang="en-US" sz="5100" b="1"/>
              <a:t>Team Project Submission #1 Due</a:t>
            </a:r>
            <a:r>
              <a:rPr lang="en-US" sz="5100"/>
              <a:t> during this week</a:t>
            </a:r>
          </a:p>
          <a:p>
            <a:pPr marL="147677" indent="0">
              <a:buNone/>
            </a:pPr>
            <a:endParaRPr lang="en-US" sz="3400"/>
          </a:p>
        </p:txBody>
      </p:sp>
    </p:spTree>
    <p:extLst>
      <p:ext uri="{BB962C8B-B14F-4D97-AF65-F5344CB8AC3E}">
        <p14:creationId xmlns:p14="http://schemas.microsoft.com/office/powerpoint/2010/main" val="159643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r>
              <a:rPr lang="en-US" b="1"/>
              <a:t>Slide 3: Overview and Use Case (⏱️ 0:45–1:41)</a:t>
            </a:r>
          </a:p>
          <a:p>
            <a:pPr marL="139700" indent="0">
              <a:buNone/>
            </a:pPr>
            <a:r>
              <a:rPr lang="en-US"/>
              <a:t>“We focused on classifying short dance poses using </a:t>
            </a:r>
            <a:r>
              <a:rPr lang="en-US" err="1"/>
              <a:t>OpenPose</a:t>
            </a:r>
            <a:r>
              <a:rPr lang="en-US"/>
              <a:t> </a:t>
            </a:r>
            <a:r>
              <a:rPr lang="en-US" err="1"/>
              <a:t>keypoint</a:t>
            </a:r>
            <a:r>
              <a:rPr lang="en-US"/>
              <a:t> data.</a:t>
            </a:r>
            <a:br>
              <a:rPr lang="en-US"/>
            </a:br>
            <a:r>
              <a:rPr lang="en-US"/>
              <a:t>Each pose was stored in a .</a:t>
            </a:r>
            <a:r>
              <a:rPr lang="en-US" err="1"/>
              <a:t>json</a:t>
            </a:r>
            <a:r>
              <a:rPr lang="en-US"/>
              <a:t> file with 2D joint coordinates.</a:t>
            </a:r>
            <a:br>
              <a:rPr lang="en-US"/>
            </a:br>
            <a:r>
              <a:rPr lang="en-US"/>
              <a:t>Instead of using raw coordinates directly, we calculated movement vectors between poses and used those as input features.</a:t>
            </a:r>
            <a:br>
              <a:rPr lang="en-US"/>
            </a:br>
            <a:r>
              <a:rPr lang="en-US"/>
              <a:t>Our aim was to train models like KNN and SVC to recognize patterns in motion—even with limited data.”</a:t>
            </a:r>
          </a:p>
          <a:p>
            <a:pPr marL="147677" indent="0">
              <a:buNone/>
            </a:pPr>
            <a:endParaRPr lang="en-US"/>
          </a:p>
          <a:p>
            <a:pPr marL="147320" indent="0">
              <a:buNone/>
            </a:pPr>
            <a:r>
              <a:rPr lang="en-US"/>
              <a:t>"Labeled dataset architecture and Scikit-learn starter by Hiromi formed the foundation of our classification pipeline."</a:t>
            </a:r>
          </a:p>
        </p:txBody>
      </p:sp>
    </p:spTree>
    <p:extLst>
      <p:ext uri="{BB962C8B-B14F-4D97-AF65-F5344CB8AC3E}">
        <p14:creationId xmlns:p14="http://schemas.microsoft.com/office/powerpoint/2010/main" val="16431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“Scikit-learn was our main tool.</a:t>
            </a:r>
            <a:br>
              <a:rPr lang="en-US"/>
            </a:br>
            <a:r>
              <a:rPr lang="en-US"/>
              <a:t>It gave us everything from preprocessing to modeling and evaluation—all with consistent, modular syntax.</a:t>
            </a:r>
            <a:br>
              <a:rPr lang="en-US"/>
            </a:br>
            <a:r>
              <a:rPr lang="en-US"/>
              <a:t>We used it to scale features, encode labels, split datasets, train models, and visualize performance.”</a:t>
            </a:r>
          </a:p>
        </p:txBody>
      </p:sp>
    </p:spTree>
    <p:extLst>
      <p:ext uri="{BB962C8B-B14F-4D97-AF65-F5344CB8AC3E}">
        <p14:creationId xmlns:p14="http://schemas.microsoft.com/office/powerpoint/2010/main" val="7852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“Once our data is ready, we move on to two core methods in Scikit-learn: .fit() and .predict().</a:t>
            </a:r>
            <a:br>
              <a:rPr lang="en-US"/>
            </a:br>
            <a:r>
              <a:rPr lang="en-US"/>
              <a:t>.fit() is where the model learns patterns from the training data—basically, it figures out how your input features relate to the labels.</a:t>
            </a:r>
            <a:br>
              <a:rPr lang="en-US"/>
            </a:br>
            <a:r>
              <a:rPr lang="en-US"/>
              <a:t>Then .predict() is used to generate predictions on new, unseen data.</a:t>
            </a:r>
            <a:br>
              <a:rPr lang="en-US"/>
            </a:br>
            <a:r>
              <a:rPr lang="en-US"/>
              <a:t>That prediction output becomes the input for Scikit-</a:t>
            </a:r>
            <a:r>
              <a:rPr lang="en-US" err="1"/>
              <a:t>learn’s</a:t>
            </a:r>
            <a:r>
              <a:rPr lang="en-US"/>
              <a:t> evaluation tools—like </a:t>
            </a:r>
            <a:r>
              <a:rPr lang="en-US" err="1"/>
              <a:t>classification_report</a:t>
            </a:r>
            <a:r>
              <a:rPr lang="en-US"/>
              <a:t>() and </a:t>
            </a:r>
            <a:r>
              <a:rPr lang="en-US" err="1"/>
              <a:t>confusion_matrix</a:t>
            </a:r>
            <a:r>
              <a:rPr lang="en-US"/>
              <a:t>()—which help us measure how well the model is performing.</a:t>
            </a:r>
            <a:br>
              <a:rPr lang="en-US"/>
            </a:br>
            <a:r>
              <a:rPr lang="en-US"/>
              <a:t>This fit/predict pattern is the foundation of most Scikit-learn workflows.”</a:t>
            </a:r>
          </a:p>
        </p:txBody>
      </p:sp>
    </p:spTree>
    <p:extLst>
      <p:ext uri="{BB962C8B-B14F-4D97-AF65-F5344CB8AC3E}">
        <p14:creationId xmlns:p14="http://schemas.microsoft.com/office/powerpoint/2010/main" val="334108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“Transformers in Scikit-learn are tools that modify your data in a meaningful way before modeling.</a:t>
            </a:r>
            <a:br>
              <a:rPr lang="en-US"/>
            </a:br>
            <a:r>
              <a:rPr lang="en-US"/>
              <a:t>We used </a:t>
            </a:r>
            <a:r>
              <a:rPr lang="en-US" err="1"/>
              <a:t>StandardScaler</a:t>
            </a:r>
            <a:r>
              <a:rPr lang="en-US"/>
              <a:t>() to normalize our features so that all joints and limb movements are on the same scale.</a:t>
            </a:r>
            <a:br>
              <a:rPr lang="en-US"/>
            </a:br>
            <a:r>
              <a:rPr lang="en-US"/>
              <a:t>That’s especially important for KNN, which compares distances between points.</a:t>
            </a:r>
            <a:br>
              <a:rPr lang="en-US"/>
            </a:br>
            <a:r>
              <a:rPr lang="en-US"/>
              <a:t>We also used </a:t>
            </a:r>
            <a:r>
              <a:rPr lang="en-US" err="1"/>
              <a:t>LabelEncoder</a:t>
            </a:r>
            <a:r>
              <a:rPr lang="en-US"/>
              <a:t>() to turn our string-based class labels—like 'dance' or 'jumping'—into numbers, so models could use them.”</a:t>
            </a:r>
          </a:p>
        </p:txBody>
      </p:sp>
    </p:spTree>
    <p:extLst>
      <p:ext uri="{BB962C8B-B14F-4D97-AF65-F5344CB8AC3E}">
        <p14:creationId xmlns:p14="http://schemas.microsoft.com/office/powerpoint/2010/main" val="342227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“Scikit-learn lets us chain steps using a Pipeline.</a:t>
            </a:r>
            <a:br>
              <a:rPr lang="en-US"/>
            </a:br>
            <a:r>
              <a:rPr lang="en-US"/>
              <a:t>That means we can bundle preprocessing steps like scaling, along with the model, into one object.</a:t>
            </a:r>
            <a:br>
              <a:rPr lang="en-US"/>
            </a:br>
            <a:r>
              <a:rPr lang="en-US"/>
              <a:t>This is great for keeping your code clean and ensures consistent processing during training and testing.</a:t>
            </a:r>
            <a:br>
              <a:rPr lang="en-US"/>
            </a:br>
            <a:r>
              <a:rPr lang="en-US"/>
              <a:t>In this project, we didn’t fully use pipelines—because we wanted to keep things transparent for debugging—but we recommend them for real-world workflows.”</a:t>
            </a:r>
          </a:p>
        </p:txBody>
      </p:sp>
    </p:spTree>
    <p:extLst>
      <p:ext uri="{BB962C8B-B14F-4D97-AF65-F5344CB8AC3E}">
        <p14:creationId xmlns:p14="http://schemas.microsoft.com/office/powerpoint/2010/main" val="188129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“After a model predicts, we need to know how well it did.</a:t>
            </a:r>
            <a:br>
              <a:rPr lang="en-US"/>
            </a:br>
            <a:r>
              <a:rPr lang="en-US"/>
              <a:t>Scikit-learn offers several evaluation metrics—accuracy, precision, recall, and F1-score.</a:t>
            </a:r>
            <a:br>
              <a:rPr lang="en-US"/>
            </a:br>
            <a:r>
              <a:rPr lang="en-US"/>
              <a:t>We used </a:t>
            </a:r>
            <a:r>
              <a:rPr lang="en-US" err="1"/>
              <a:t>classification_report</a:t>
            </a:r>
            <a:r>
              <a:rPr lang="en-US"/>
              <a:t>() for numeric summaries and </a:t>
            </a:r>
            <a:r>
              <a:rPr lang="en-US" err="1"/>
              <a:t>confusion_matrix</a:t>
            </a:r>
            <a:r>
              <a:rPr lang="en-US"/>
              <a:t>() to visualize class-by-class performance.</a:t>
            </a:r>
            <a:br>
              <a:rPr lang="en-US"/>
            </a:br>
            <a:r>
              <a:rPr lang="en-US"/>
              <a:t>This helped us quickly spot which classes were misclassified or ignored entirely.”</a:t>
            </a:r>
          </a:p>
        </p:txBody>
      </p:sp>
    </p:spTree>
    <p:extLst>
      <p:ext uri="{BB962C8B-B14F-4D97-AF65-F5344CB8AC3E}">
        <p14:creationId xmlns:p14="http://schemas.microsoft.com/office/powerpoint/2010/main" val="1769196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“Tuning a model’s parameters can make a big difference in performance.</a:t>
            </a:r>
            <a:br>
              <a:rPr lang="en-US"/>
            </a:br>
            <a:r>
              <a:rPr lang="en-US"/>
              <a:t>Scikit-learn includes tools like </a:t>
            </a:r>
            <a:r>
              <a:rPr lang="en-US" err="1"/>
              <a:t>GridSearchCV</a:t>
            </a:r>
            <a:r>
              <a:rPr lang="en-US"/>
              <a:t> and </a:t>
            </a:r>
            <a:r>
              <a:rPr lang="en-US" err="1"/>
              <a:t>RandomizedSearchCV</a:t>
            </a:r>
            <a:r>
              <a:rPr lang="en-US"/>
              <a:t> to automatically search for the best combination of parameters.</a:t>
            </a:r>
            <a:br>
              <a:rPr lang="en-US"/>
            </a:br>
            <a:r>
              <a:rPr lang="en-US"/>
              <a:t>In our project, we manually adjusted values like </a:t>
            </a:r>
            <a:r>
              <a:rPr lang="en-US" err="1"/>
              <a:t>n_neighbors</a:t>
            </a:r>
            <a:r>
              <a:rPr lang="en-US"/>
              <a:t> for KNN and </a:t>
            </a:r>
            <a:r>
              <a:rPr lang="en-US" err="1"/>
              <a:t>class_weight</a:t>
            </a:r>
            <a:r>
              <a:rPr lang="en-US"/>
              <a:t> for SVC.</a:t>
            </a:r>
            <a:br>
              <a:rPr lang="en-US"/>
            </a:br>
            <a:r>
              <a:rPr lang="en-US"/>
              <a:t>But in future work, we’d automate this process using a full parameter grid to explore more options efficiently.”</a:t>
            </a:r>
          </a:p>
        </p:txBody>
      </p:sp>
    </p:spTree>
    <p:extLst>
      <p:ext uri="{BB962C8B-B14F-4D97-AF65-F5344CB8AC3E}">
        <p14:creationId xmlns:p14="http://schemas.microsoft.com/office/powerpoint/2010/main" val="1972830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182385" y="0"/>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atin typeface="Eras Bold ITC" panose="020B0907030504020204"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3" name="Picture 2">
            <a:extLst>
              <a:ext uri="{FF2B5EF4-FFF2-40B4-BE49-F238E27FC236}">
                <a16:creationId xmlns:a16="http://schemas.microsoft.com/office/drawing/2014/main" id="{134F7D0F-FE46-C945-87EB-0FD3D356521A}"/>
              </a:ext>
            </a:extLst>
          </p:cNvPr>
          <p:cNvPicPr>
            <a:picLocks noChangeAspect="1"/>
          </p:cNvPicPr>
          <p:nvPr userDrawn="1"/>
        </p:nvPicPr>
        <p:blipFill>
          <a:blip r:embed="rId2"/>
          <a:stretch>
            <a:fillRect/>
          </a:stretch>
        </p:blipFill>
        <p:spPr>
          <a:xfrm>
            <a:off x="0" y="4243277"/>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ras Bold ITC" panose="020B0907030504020204" pitchFamily="34" charset="0"/>
              </a:defRPr>
            </a:lvl1pPr>
          </a:lstStyle>
          <a:p>
            <a:r>
              <a:rPr lang="en-US"/>
              <a:t>Click to edit Master title style</a:t>
            </a:r>
          </a:p>
        </p:txBody>
      </p:sp>
      <p:sp>
        <p:nvSpPr>
          <p:cNvPr id="3" name="Slide Number Placeholder 2"/>
          <p:cNvSpPr>
            <a:spLocks noGrp="1"/>
          </p:cNvSpPr>
          <p:nvPr>
            <p:ph type="sldNum" idx="10"/>
          </p:nvPr>
        </p:nvSpPr>
        <p:spPr/>
        <p:txBody>
          <a:bodyPr/>
          <a:lstStyle>
            <a:lvl1pPr>
              <a:defRPr>
                <a:latin typeface="Eras Medium ITC" panose="020B06020305040208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98895461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4" y="40"/>
            <a:ext cx="7072430" cy="1327315"/>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70" name="Google Shape;70;p5"/>
          <p:cNvGrpSpPr/>
          <p:nvPr/>
        </p:nvGrpSpPr>
        <p:grpSpPr>
          <a:xfrm>
            <a:off x="6946842" y="4472723"/>
            <a:ext cx="2202830" cy="670795"/>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5"/>
          <p:cNvSpPr txBox="1">
            <a:spLocks noGrp="1"/>
          </p:cNvSpPr>
          <p:nvPr>
            <p:ph type="title"/>
          </p:nvPr>
        </p:nvSpPr>
        <p:spPr>
          <a:xfrm>
            <a:off x="814275" y="392575"/>
            <a:ext cx="7407576" cy="766200"/>
          </a:xfrm>
          <a:prstGeom prst="rect">
            <a:avLst/>
          </a:prstGeom>
          <a:effectLst>
            <a:outerShdw blurRad="38100" dist="25400" dir="5400000" algn="t" rotWithShape="0">
              <a:prstClr val="black">
                <a:alpha val="40000"/>
              </a:prstClr>
            </a:outerShdw>
          </a:effectLst>
        </p:spPr>
        <p:txBody>
          <a:bodyPr spcFirstLastPara="1" wrap="square" lIns="91425" tIns="91425" rIns="91425" bIns="91425" anchor="ctr" anchorCtr="0"/>
          <a:lstStyle>
            <a:lvl1pPr lvl="0">
              <a:spcBef>
                <a:spcPts val="0"/>
              </a:spcBef>
              <a:spcAft>
                <a:spcPts val="0"/>
              </a:spcAft>
              <a:buSzPts val="2000"/>
              <a:buNone/>
              <a:defRPr sz="3600">
                <a:latin typeface="Eras Bold ITC" panose="020B090703050402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lstStyle>
            <a:lvl1pPr marL="457200" lvl="0" indent="-381000">
              <a:spcBef>
                <a:spcPts val="600"/>
              </a:spcBef>
              <a:spcAft>
                <a:spcPts val="0"/>
              </a:spcAft>
              <a:buSzPts val="2400"/>
              <a:buChar char="▰"/>
              <a:defRPr sz="2800">
                <a:latin typeface="Eras Medium ITC" panose="020B0602030504020804" pitchFamily="34" charset="0"/>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atin typeface="Eras Medium ITC" panose="020B06020305040208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2" name="Picture 21">
            <a:extLst>
              <a:ext uri="{FF2B5EF4-FFF2-40B4-BE49-F238E27FC236}">
                <a16:creationId xmlns:a16="http://schemas.microsoft.com/office/drawing/2014/main" id="{C8F7DB91-7595-E64B-B07D-A30575B2CB4C}"/>
              </a:ext>
            </a:extLst>
          </p:cNvPr>
          <p:cNvPicPr>
            <a:picLocks noChangeAspect="1"/>
          </p:cNvPicPr>
          <p:nvPr userDrawn="1"/>
        </p:nvPicPr>
        <p:blipFill>
          <a:blip r:embed="rId2"/>
          <a:stretch>
            <a:fillRect/>
          </a:stretch>
        </p:blipFill>
        <p:spPr>
          <a:xfrm>
            <a:off x="0" y="4253392"/>
            <a:ext cx="914400" cy="914400"/>
          </a:xfrm>
          <a:prstGeom prst="rect">
            <a:avLst/>
          </a:prstGeom>
        </p:spPr>
      </p:pic>
    </p:spTree>
    <p:extLst>
      <p:ext uri="{BB962C8B-B14F-4D97-AF65-F5344CB8AC3E}">
        <p14:creationId xmlns:p14="http://schemas.microsoft.com/office/powerpoint/2010/main" val="30866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rgbClr val="FFFFFF"/>
                </a:solidFill>
                <a:latin typeface="Roboto Condensed"/>
                <a:ea typeface="Roboto Condensed"/>
                <a:cs typeface="Roboto Condensed"/>
                <a:sym typeface="Roboto Condensed"/>
              </a:defRPr>
            </a:lvl1pPr>
            <a:lvl2pPr lvl="1" algn="r">
              <a:buNone/>
              <a:defRPr sz="1200" b="1">
                <a:solidFill>
                  <a:srgbClr val="FFFFFF"/>
                </a:solidFill>
                <a:latin typeface="Roboto Condensed"/>
                <a:ea typeface="Roboto Condensed"/>
                <a:cs typeface="Roboto Condensed"/>
                <a:sym typeface="Roboto Condensed"/>
              </a:defRPr>
            </a:lvl2pPr>
            <a:lvl3pPr lvl="2" algn="r">
              <a:buNone/>
              <a:defRPr sz="1200" b="1">
                <a:solidFill>
                  <a:srgbClr val="FFFFFF"/>
                </a:solidFill>
                <a:latin typeface="Roboto Condensed"/>
                <a:ea typeface="Roboto Condensed"/>
                <a:cs typeface="Roboto Condensed"/>
                <a:sym typeface="Roboto Condensed"/>
              </a:defRPr>
            </a:lvl3pPr>
            <a:lvl4pPr lvl="3" algn="r">
              <a:buNone/>
              <a:defRPr sz="1200" b="1">
                <a:solidFill>
                  <a:srgbClr val="FFFFFF"/>
                </a:solidFill>
                <a:latin typeface="Roboto Condensed"/>
                <a:ea typeface="Roboto Condensed"/>
                <a:cs typeface="Roboto Condensed"/>
                <a:sym typeface="Roboto Condensed"/>
              </a:defRPr>
            </a:lvl4pPr>
            <a:lvl5pPr lvl="4" algn="r">
              <a:buNone/>
              <a:defRPr sz="1200" b="1">
                <a:solidFill>
                  <a:srgbClr val="FFFFFF"/>
                </a:solidFill>
                <a:latin typeface="Roboto Condensed"/>
                <a:ea typeface="Roboto Condensed"/>
                <a:cs typeface="Roboto Condensed"/>
                <a:sym typeface="Roboto Condensed"/>
              </a:defRPr>
            </a:lvl5pPr>
            <a:lvl6pPr lvl="5" algn="r">
              <a:buNone/>
              <a:defRPr sz="1200" b="1">
                <a:solidFill>
                  <a:srgbClr val="FFFFFF"/>
                </a:solidFill>
                <a:latin typeface="Roboto Condensed"/>
                <a:ea typeface="Roboto Condensed"/>
                <a:cs typeface="Roboto Condensed"/>
                <a:sym typeface="Roboto Condensed"/>
              </a:defRPr>
            </a:lvl6pPr>
            <a:lvl7pPr lvl="6" algn="r">
              <a:buNone/>
              <a:defRPr sz="1200" b="1">
                <a:solidFill>
                  <a:srgbClr val="FFFFFF"/>
                </a:solidFill>
                <a:latin typeface="Roboto Condensed"/>
                <a:ea typeface="Roboto Condensed"/>
                <a:cs typeface="Roboto Condensed"/>
                <a:sym typeface="Roboto Condensed"/>
              </a:defRPr>
            </a:lvl7pPr>
            <a:lvl8pPr lvl="7" algn="r">
              <a:buNone/>
              <a:defRPr sz="1200" b="1">
                <a:solidFill>
                  <a:srgbClr val="FFFFFF"/>
                </a:solidFill>
                <a:latin typeface="Roboto Condensed"/>
                <a:ea typeface="Roboto Condensed"/>
                <a:cs typeface="Roboto Condensed"/>
                <a:sym typeface="Roboto Condensed"/>
              </a:defRPr>
            </a:lvl8pPr>
            <a:lvl9pPr lvl="8" algn="r">
              <a:buNone/>
              <a:defRPr sz="1200" b="1">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B9B48145-9848-2F4E-A51E-1AF5F3EC5EAD}"/>
              </a:ext>
            </a:extLst>
          </p:cNvPr>
          <p:cNvPicPr>
            <a:picLocks noChangeAspect="1"/>
          </p:cNvPicPr>
          <p:nvPr userDrawn="1"/>
        </p:nvPicPr>
        <p:blipFill>
          <a:blip r:embed="rId5"/>
          <a:stretch>
            <a:fillRect/>
          </a:stretch>
        </p:blipFill>
        <p:spPr>
          <a:xfrm>
            <a:off x="0" y="4243277"/>
            <a:ext cx="914400" cy="9144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Lst>
  <p:transition>
    <p:fade thruBlk="1"/>
  </p:transition>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Eras Bold ITC" panose="020B0907030504020204" pitchFamily="34" charset="0"/>
          <a:ea typeface="Eras Bold ITC" panose="020B09070305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Eras Medium ITC" panose="020B0602030504020804" pitchFamily="34" charset="0"/>
          <a:ea typeface="Eras Medium ITC" panose="020B06020305040208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3.svg"/><Relationship Id="rId12" Type="http://schemas.microsoft.com/office/2007/relationships/hdphoto" Target="../media/hdphoto1.wdp"/><Relationship Id="rId2" Type="http://schemas.microsoft.com/office/2007/relationships/media" Target="../media/media1.m4a"/><Relationship Id="rId16" Type="http://schemas.openxmlformats.org/officeDocument/2006/relationships/image" Target="../media/image10.png"/><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image" Target="../media/image27.png"/><Relationship Id="rId12" Type="http://schemas.openxmlformats.org/officeDocument/2006/relationships/image" Target="../media/image10.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21.xml"/><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github.com/HiromiCota/CS506_TeamProject/tree/vero" TargetMode="External"/><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jpeg"/><Relationship Id="rId11" Type="http://schemas.openxmlformats.org/officeDocument/2006/relationships/image" Target="../media/image4.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notesSlide" Target="../notesSlides/notesSlide25.xml"/><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hyperlink" Target="https://www.w3schools.com/python/scikit_learn_intro.asp" TargetMode="External"/><Relationship Id="rId3" Type="http://schemas.openxmlformats.org/officeDocument/2006/relationships/slideLayout" Target="../slideLayouts/slideLayout3.xml"/><Relationship Id="rId7" Type="http://schemas.openxmlformats.org/officeDocument/2006/relationships/hyperlink" Target="https://scikit-learn.org/stable/user_guide.html"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openai.com/chatgpt" TargetMode="External"/><Relationship Id="rId5" Type="http://schemas.openxmlformats.org/officeDocument/2006/relationships/hyperlink" Target="https://learn.microsoft.com/" TargetMode="External"/><Relationship Id="rId10" Type="http://schemas.openxmlformats.org/officeDocument/2006/relationships/image" Target="../media/image10.png"/><Relationship Id="rId4" Type="http://schemas.openxmlformats.org/officeDocument/2006/relationships/notesSlide" Target="../notesSlides/notesSlide26.xml"/><Relationship Id="rId9" Type="http://schemas.openxmlformats.org/officeDocument/2006/relationships/hyperlink" Target="https://realpython.com/python-machine-learnin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microsoft.com/office/2018/10/relationships/comments" Target="../comments/modernComment_128_A3FD41A3.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Shape 183"/>
        <p:cNvGrpSpPr/>
        <p:nvPr/>
      </p:nvGrpSpPr>
      <p:grpSpPr>
        <a:xfrm>
          <a:off x="0" y="0"/>
          <a:ext cx="0" cy="0"/>
          <a:chOff x="0" y="0"/>
          <a:chExt cx="0" cy="0"/>
        </a:xfrm>
      </p:grpSpPr>
      <p:pic>
        <p:nvPicPr>
          <p:cNvPr id="28" name="Picture 27" descr="User with solid fill">
            <a:extLst>
              <a:ext uri="{FF2B5EF4-FFF2-40B4-BE49-F238E27FC236}">
                <a16:creationId xmlns:a16="http://schemas.microsoft.com/office/drawing/2014/main" id="{DAAD20EC-262B-B09C-D4A9-5E38FF4DECF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363170" y="4624114"/>
            <a:ext cx="483465" cy="483465"/>
          </a:xfrm>
          <a:prstGeom prst="rect">
            <a:avLst/>
          </a:prstGeom>
        </p:spPr>
      </p:pic>
      <p:sp>
        <p:nvSpPr>
          <p:cNvPr id="4" name="AutoShape 8" descr="Image result for city university of seattle logo we are all about the fini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Eras Bold ITC" panose="020B0907030504020204" pitchFamily="34" charset="0"/>
            </a:endParaRPr>
          </a:p>
        </p:txBody>
      </p:sp>
      <p:pic>
        <p:nvPicPr>
          <p:cNvPr id="1040" name="Picture 16" descr="Image result for city university of seattle logo"/>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a:ext>
            </a:extLst>
          </a:blip>
          <a:srcRect/>
          <a:stretch>
            <a:fillRect/>
          </a:stretch>
        </p:blipFill>
        <p:spPr bwMode="auto">
          <a:xfrm>
            <a:off x="-635" y="4251960"/>
            <a:ext cx="901700" cy="901700"/>
          </a:xfrm>
          <a:prstGeom prst="rect">
            <a:avLst/>
          </a:prstGeom>
          <a:noFill/>
          <a:extLst>
            <a:ext uri="{909E8E84-426E-40DD-AFC4-6F175D3DCCD1}">
              <a14:hiddenFill xmlns:a14="http://schemas.microsoft.com/office/drawing/2010/main">
                <a:solidFill>
                  <a:srgbClr val="FFFFFF"/>
                </a:solidFill>
              </a14:hiddenFill>
            </a:ext>
          </a:extLst>
        </p:spPr>
      </p:pic>
      <p:sp>
        <p:nvSpPr>
          <p:cNvPr id="184" name="Google Shape;184;p11"/>
          <p:cNvSpPr txBox="1">
            <a:spLocks noGrp="1"/>
          </p:cNvSpPr>
          <p:nvPr>
            <p:ph type="ctrTitle"/>
          </p:nvPr>
        </p:nvSpPr>
        <p:spPr>
          <a:xfrm>
            <a:off x="275021" y="16476"/>
            <a:ext cx="8713404" cy="1051277"/>
          </a:xfrm>
          <a:prstGeom prst="rect">
            <a:avLst/>
          </a:prstGeom>
        </p:spPr>
        <p:txBody>
          <a:bodyPr spcFirstLastPara="1" wrap="square" lIns="91425" tIns="91425" rIns="91425" bIns="91425" anchor="ctr" anchorCtr="0">
            <a:noAutofit/>
          </a:bodyPr>
          <a:lstStyle/>
          <a:p>
            <a:r>
              <a:rPr lang="en-US">
                <a:solidFill>
                  <a:srgbClr val="3F5378"/>
                </a:solidFill>
                <a:effectLst>
                  <a:outerShdw blurRad="50800" dist="38100" dir="5400000" algn="t" rotWithShape="0">
                    <a:prstClr val="black">
                      <a:alpha val="40000"/>
                    </a:prstClr>
                  </a:outerShdw>
                </a:effectLst>
                <a:latin typeface="Eras Bold ITC" panose="020B0907030504020204" pitchFamily="34" charset="0"/>
              </a:rPr>
              <a:t>Dance Moves Detector</a:t>
            </a:r>
          </a:p>
        </p:txBody>
      </p:sp>
      <p:sp>
        <p:nvSpPr>
          <p:cNvPr id="23" name="TextBox 22">
            <a:extLst>
              <a:ext uri="{FF2B5EF4-FFF2-40B4-BE49-F238E27FC236}">
                <a16:creationId xmlns:a16="http://schemas.microsoft.com/office/drawing/2014/main" id="{85758F7B-73D2-DC74-B1E1-501D5CD69C72}"/>
              </a:ext>
            </a:extLst>
          </p:cNvPr>
          <p:cNvSpPr txBox="1"/>
          <p:nvPr/>
        </p:nvSpPr>
        <p:spPr>
          <a:xfrm>
            <a:off x="5978813" y="4252053"/>
            <a:ext cx="1188720" cy="365760"/>
          </a:xfrm>
          <a:prstGeom prst="rect">
            <a:avLst/>
          </a:prstGeom>
          <a:noFill/>
        </p:spPr>
        <p:txBody>
          <a:bodyPr wrap="square" lIns="91440" tIns="45720" rIns="91440" bIns="45720" anchor="t">
            <a:spAutoFit/>
          </a:bodyPr>
          <a:lstStyle/>
          <a:p>
            <a:pPr marL="76200" algn="ctr">
              <a:lnSpc>
                <a:spcPts val="1200"/>
              </a:lnSpc>
            </a:pPr>
            <a:r>
              <a:rPr lang="en-US">
                <a:solidFill>
                  <a:schemeClr val="bg1"/>
                </a:solidFill>
                <a:latin typeface="Eras Medium ITC"/>
              </a:rPr>
              <a:t>Hiromi</a:t>
            </a:r>
            <a:br>
              <a:rPr lang="en-US">
                <a:solidFill>
                  <a:schemeClr val="bg1"/>
                </a:solidFill>
                <a:latin typeface="Eras Medium ITC"/>
              </a:rPr>
            </a:br>
            <a:r>
              <a:rPr lang="en-US">
                <a:solidFill>
                  <a:schemeClr val="bg1"/>
                </a:solidFill>
                <a:latin typeface="Eras Medium ITC"/>
              </a:rPr>
              <a:t>Cota</a:t>
            </a:r>
            <a:endParaRPr lang="en-US" sz="1400">
              <a:solidFill>
                <a:schemeClr val="bg1"/>
              </a:solidFill>
              <a:latin typeface="Eras Medium ITC" panose="020B0602030504020804" pitchFamily="34" charset="0"/>
            </a:endParaRPr>
          </a:p>
        </p:txBody>
      </p:sp>
      <p:sp>
        <p:nvSpPr>
          <p:cNvPr id="27" name="TextBox 26">
            <a:extLst>
              <a:ext uri="{FF2B5EF4-FFF2-40B4-BE49-F238E27FC236}">
                <a16:creationId xmlns:a16="http://schemas.microsoft.com/office/drawing/2014/main" id="{21164436-498A-3A73-257E-5E7EC1D0C8E5}"/>
              </a:ext>
            </a:extLst>
          </p:cNvPr>
          <p:cNvSpPr txBox="1"/>
          <p:nvPr/>
        </p:nvSpPr>
        <p:spPr>
          <a:xfrm rot="18889957">
            <a:off x="5606646" y="2480116"/>
            <a:ext cx="3757825" cy="338554"/>
          </a:xfrm>
          <a:prstGeom prst="rect">
            <a:avLst/>
          </a:prstGeom>
          <a:noFill/>
        </p:spPr>
        <p:txBody>
          <a:bodyPr wrap="square">
            <a:spAutoFit/>
          </a:bodyPr>
          <a:lstStyle>
            <a:defPPr marR="0" lvl="0" algn="l" rtl="0">
              <a:lnSpc>
                <a:spcPct val="100000"/>
              </a:lnSpc>
              <a:spcBef>
                <a:spcPts val="0"/>
              </a:spcBef>
              <a:spcAft>
                <a:spcPts val="0"/>
              </a:spcAft>
            </a:defPPr>
            <a:lvl1pPr marL="76200" indent="0" algn="ctr">
              <a:buNone/>
              <a:defRPr>
                <a:solidFill>
                  <a:schemeClr val="bg1"/>
                </a:solidFill>
                <a:latin typeface="Eras Medium ITC" panose="020B0602030504020804" pitchFamily="34" charset="0"/>
              </a:defRPr>
            </a:lvl1pPr>
          </a:lstStyle>
          <a:p>
            <a:r>
              <a:rPr lang="en-US" sz="1600">
                <a:solidFill>
                  <a:schemeClr val="accent6"/>
                </a:solidFill>
              </a:rPr>
              <a:t>School of Technology &amp; Computing</a:t>
            </a:r>
          </a:p>
        </p:txBody>
      </p:sp>
      <p:sp>
        <p:nvSpPr>
          <p:cNvPr id="6" name="AutoShape 4" descr="pic">
            <a:extLst>
              <a:ext uri="{FF2B5EF4-FFF2-40B4-BE49-F238E27FC236}">
                <a16:creationId xmlns:a16="http://schemas.microsoft.com/office/drawing/2014/main" id="{B47E222D-04EA-0231-C5F3-BEF4ACA12BD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A7D5C464-BE94-7B9A-5A38-14D1F899F050}"/>
              </a:ext>
            </a:extLst>
          </p:cNvPr>
          <p:cNvSpPr txBox="1"/>
          <p:nvPr/>
        </p:nvSpPr>
        <p:spPr>
          <a:xfrm>
            <a:off x="4661652" y="4254294"/>
            <a:ext cx="1188720" cy="365760"/>
          </a:xfrm>
          <a:prstGeom prst="rect">
            <a:avLst/>
          </a:prstGeom>
          <a:noFill/>
        </p:spPr>
        <p:txBody>
          <a:bodyPr wrap="square">
            <a:spAutoFit/>
          </a:bodyPr>
          <a:lstStyle/>
          <a:p>
            <a:pPr marL="76200" indent="0" algn="ctr">
              <a:lnSpc>
                <a:spcPts val="1200"/>
              </a:lnSpc>
              <a:buNone/>
            </a:pPr>
            <a:r>
              <a:rPr lang="en-US" sz="1400">
                <a:solidFill>
                  <a:schemeClr val="bg1"/>
                </a:solidFill>
                <a:latin typeface="Eras Medium ITC" panose="020B0602030504020804" pitchFamily="34" charset="0"/>
              </a:rPr>
              <a:t>Verónica Elze</a:t>
            </a:r>
          </a:p>
        </p:txBody>
      </p:sp>
      <p:sp>
        <p:nvSpPr>
          <p:cNvPr id="33" name="TextBox 32">
            <a:extLst>
              <a:ext uri="{FF2B5EF4-FFF2-40B4-BE49-F238E27FC236}">
                <a16:creationId xmlns:a16="http://schemas.microsoft.com/office/drawing/2014/main" id="{15418DC7-96F9-7FA7-EF5A-BFBB29A92336}"/>
              </a:ext>
            </a:extLst>
          </p:cNvPr>
          <p:cNvSpPr txBox="1"/>
          <p:nvPr/>
        </p:nvSpPr>
        <p:spPr>
          <a:xfrm>
            <a:off x="6976024" y="4056500"/>
            <a:ext cx="2167976" cy="261610"/>
          </a:xfrm>
          <a:prstGeom prst="rect">
            <a:avLst/>
          </a:prstGeom>
          <a:noFill/>
          <a:effectLst>
            <a:outerShdw blurRad="25400" dist="25400" dir="2700000" algn="tl" rotWithShape="0">
              <a:schemeClr val="bg1">
                <a:alpha val="10000"/>
              </a:schemeClr>
            </a:outerShdw>
          </a:effectLst>
        </p:spPr>
        <p:txBody>
          <a:bodyPr wrap="square" rtlCol="0">
            <a:spAutoFit/>
          </a:bodyPr>
          <a:lstStyle>
            <a:defPPr marR="0" lvl="0" algn="l" rtl="0">
              <a:lnSpc>
                <a:spcPct val="100000"/>
              </a:lnSpc>
              <a:spcBef>
                <a:spcPts val="0"/>
              </a:spcBef>
              <a:spcAft>
                <a:spcPts val="0"/>
              </a:spcAft>
            </a:defPPr>
            <a:lvl1pPr>
              <a:defRPr sz="3200">
                <a:solidFill>
                  <a:srgbClr val="B4C4DE"/>
                </a:solidFill>
                <a:latin typeface="Eras Bold ITC" panose="020B0907030504020204" pitchFamily="34" charset="0"/>
              </a:defRPr>
            </a:lvl1pPr>
          </a:lstStyle>
          <a:p>
            <a:pPr algn="ctr"/>
            <a:r>
              <a:rPr lang="en-US" sz="1100"/>
              <a:t>Master of Computer Science</a:t>
            </a:r>
          </a:p>
        </p:txBody>
      </p:sp>
      <p:pic>
        <p:nvPicPr>
          <p:cNvPr id="2" name="Picture 27" descr="User with solid fill">
            <a:extLst>
              <a:ext uri="{FF2B5EF4-FFF2-40B4-BE49-F238E27FC236}">
                <a16:creationId xmlns:a16="http://schemas.microsoft.com/office/drawing/2014/main" id="{58D84EC4-07FD-F2E2-C71A-0D107633FB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52104" y="4625581"/>
            <a:ext cx="483465" cy="483465"/>
          </a:xfrm>
          <a:prstGeom prst="rect">
            <a:avLst/>
          </a:prstGeom>
        </p:spPr>
      </p:pic>
      <p:sp>
        <p:nvSpPr>
          <p:cNvPr id="3" name="TextBox 2">
            <a:extLst>
              <a:ext uri="{FF2B5EF4-FFF2-40B4-BE49-F238E27FC236}">
                <a16:creationId xmlns:a16="http://schemas.microsoft.com/office/drawing/2014/main" id="{2EBC4A97-DA63-428C-2C9F-58B77348F9FA}"/>
              </a:ext>
            </a:extLst>
          </p:cNvPr>
          <p:cNvSpPr txBox="1"/>
          <p:nvPr/>
        </p:nvSpPr>
        <p:spPr>
          <a:xfrm>
            <a:off x="7295973" y="4267823"/>
            <a:ext cx="1188720" cy="362535"/>
          </a:xfrm>
          <a:prstGeom prst="rect">
            <a:avLst/>
          </a:prstGeom>
          <a:noFill/>
        </p:spPr>
        <p:txBody>
          <a:bodyPr wrap="square">
            <a:spAutoFit/>
          </a:bodyPr>
          <a:lstStyle/>
          <a:p>
            <a:pPr marL="76200" indent="0" algn="ctr">
              <a:lnSpc>
                <a:spcPts val="1000"/>
              </a:lnSpc>
              <a:buNone/>
            </a:pPr>
            <a:r>
              <a:rPr lang="en-US" sz="1400" err="1">
                <a:solidFill>
                  <a:schemeClr val="bg1"/>
                </a:solidFill>
                <a:latin typeface="Eras Medium ITC" panose="020B0602030504020804" pitchFamily="34" charset="0"/>
              </a:rPr>
              <a:t>Ixius</a:t>
            </a:r>
            <a:endParaRPr lang="en-US">
              <a:solidFill>
                <a:schemeClr val="bg1"/>
              </a:solidFill>
              <a:latin typeface="Eras Medium ITC" panose="020B0602030504020804" pitchFamily="34" charset="0"/>
            </a:endParaRPr>
          </a:p>
          <a:p>
            <a:pPr marL="76200" indent="0" algn="ctr">
              <a:lnSpc>
                <a:spcPts val="1000"/>
              </a:lnSpc>
              <a:buNone/>
            </a:pPr>
            <a:r>
              <a:rPr lang="en-US" sz="1400">
                <a:solidFill>
                  <a:schemeClr val="bg1"/>
                </a:solidFill>
                <a:latin typeface="Eras Medium ITC" panose="020B0602030504020804" pitchFamily="34" charset="0"/>
              </a:rPr>
              <a:t>Procopios</a:t>
            </a:r>
          </a:p>
        </p:txBody>
      </p:sp>
      <p:pic>
        <p:nvPicPr>
          <p:cNvPr id="9" name="Picture 8">
            <a:extLst>
              <a:ext uri="{FF2B5EF4-FFF2-40B4-BE49-F238E27FC236}">
                <a16:creationId xmlns:a16="http://schemas.microsoft.com/office/drawing/2014/main" id="{9DCC2CD2-8AC8-16B7-A086-6C824AC8080B}"/>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181887" y="1092363"/>
            <a:ext cx="4608576" cy="2959763"/>
          </a:xfrm>
          <a:prstGeom prst="rect">
            <a:avLst/>
          </a:prstGeom>
        </p:spPr>
      </p:pic>
      <p:sp>
        <p:nvSpPr>
          <p:cNvPr id="11" name="TextBox 10">
            <a:extLst>
              <a:ext uri="{FF2B5EF4-FFF2-40B4-BE49-F238E27FC236}">
                <a16:creationId xmlns:a16="http://schemas.microsoft.com/office/drawing/2014/main" id="{F8AEC4D7-4E6D-45DB-D138-081A20D88D4A}"/>
              </a:ext>
            </a:extLst>
          </p:cNvPr>
          <p:cNvSpPr txBox="1"/>
          <p:nvPr/>
        </p:nvSpPr>
        <p:spPr>
          <a:xfrm>
            <a:off x="4873217" y="1113825"/>
            <a:ext cx="3320068" cy="1200329"/>
          </a:xfrm>
          <a:prstGeom prst="rect">
            <a:avLst/>
          </a:prstGeom>
          <a:noFill/>
        </p:spPr>
        <p:txBody>
          <a:bodyPr wrap="square">
            <a:spAutoFit/>
          </a:bodyPr>
          <a:lstStyle/>
          <a:p>
            <a:r>
              <a:rPr lang="en-US" sz="3600" b="1">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rPr>
              <a:t>with</a:t>
            </a:r>
            <a:br>
              <a:rPr lang="en-US" sz="3600" b="1">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rPr>
            </a:br>
            <a:r>
              <a:rPr lang="en-US" sz="3600" b="1">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rPr>
              <a:t>Scikit-learn</a:t>
            </a:r>
          </a:p>
        </p:txBody>
      </p:sp>
      <p:pic>
        <p:nvPicPr>
          <p:cNvPr id="5" name="Picture 4">
            <a:extLst>
              <a:ext uri="{FF2B5EF4-FFF2-40B4-BE49-F238E27FC236}">
                <a16:creationId xmlns:a16="http://schemas.microsoft.com/office/drawing/2014/main" id="{7C76319B-7C40-F727-89F4-5172E3FF0416}"/>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327327" y="4581750"/>
            <a:ext cx="561357" cy="566928"/>
          </a:xfrm>
          <a:prstGeom prst="rect">
            <a:avLst/>
          </a:prstGeom>
        </p:spPr>
      </p:pic>
      <p:sp>
        <p:nvSpPr>
          <p:cNvPr id="7" name="TextBox 6">
            <a:extLst>
              <a:ext uri="{FF2B5EF4-FFF2-40B4-BE49-F238E27FC236}">
                <a16:creationId xmlns:a16="http://schemas.microsoft.com/office/drawing/2014/main" id="{7FEC4D4F-CE32-8D80-2329-6D560B59B88B}"/>
              </a:ext>
            </a:extLst>
          </p:cNvPr>
          <p:cNvSpPr txBox="1"/>
          <p:nvPr/>
        </p:nvSpPr>
        <p:spPr>
          <a:xfrm>
            <a:off x="4636622" y="4054307"/>
            <a:ext cx="2457724" cy="261610"/>
          </a:xfrm>
          <a:prstGeom prst="rect">
            <a:avLst/>
          </a:prstGeom>
          <a:noFill/>
          <a:effectLst>
            <a:outerShdw blurRad="25400" dist="25400" dir="2700000" algn="tl" rotWithShape="0">
              <a:schemeClr val="bg1">
                <a:alpha val="10000"/>
              </a:schemeClr>
            </a:outerShdw>
          </a:effectLst>
        </p:spPr>
        <p:txBody>
          <a:bodyPr wrap="none" rtlCol="0">
            <a:spAutoFit/>
          </a:bodyPr>
          <a:lstStyle>
            <a:defPPr marR="0" lvl="0" algn="l" rtl="0">
              <a:lnSpc>
                <a:spcPct val="100000"/>
              </a:lnSpc>
              <a:spcBef>
                <a:spcPts val="0"/>
              </a:spcBef>
              <a:spcAft>
                <a:spcPts val="0"/>
              </a:spcAft>
            </a:defPPr>
            <a:lvl1pPr>
              <a:defRPr sz="3200">
                <a:solidFill>
                  <a:srgbClr val="B4C4DE"/>
                </a:solidFill>
                <a:latin typeface="Eras Bold ITC" panose="020B0907030504020204" pitchFamily="34" charset="0"/>
              </a:defRPr>
            </a:lvl1pPr>
          </a:lstStyle>
          <a:p>
            <a:r>
              <a:rPr lang="en-US" sz="1100"/>
              <a:t>Masters of Artificial Intelligence</a:t>
            </a:r>
          </a:p>
        </p:txBody>
      </p:sp>
      <p:pic>
        <p:nvPicPr>
          <p:cNvPr id="10" name="Picture 9" descr="A person with short hair wearing glasses and a blue jacket&#10;&#10;AI-generated content may be incorrect.">
            <a:extLst>
              <a:ext uri="{FF2B5EF4-FFF2-40B4-BE49-F238E27FC236}">
                <a16:creationId xmlns:a16="http://schemas.microsoft.com/office/drawing/2014/main" id="{461B9BBB-22C2-901F-1369-79627D71EA4A}"/>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8800"/>
                    </a14:imgEffect>
                  </a14:imgLayer>
                </a14:imgProps>
              </a:ext>
              <a:ext uri="{28A0092B-C50C-407E-A947-70E740481C1C}">
                <a14:useLocalDpi xmlns:a14="http://schemas.microsoft.com/office/drawing/2010/main"/>
              </a:ext>
            </a:extLst>
          </a:blip>
          <a:stretch>
            <a:fillRect/>
          </a:stretch>
        </p:blipFill>
        <p:spPr>
          <a:xfrm>
            <a:off x="7617940" y="4585130"/>
            <a:ext cx="553245" cy="566928"/>
          </a:xfrm>
          <a:prstGeom prst="rect">
            <a:avLst/>
          </a:prstGeom>
        </p:spPr>
      </p:pic>
      <p:pic>
        <p:nvPicPr>
          <p:cNvPr id="14" name="Picture 13" descr="Reflective sequins">
            <a:extLst>
              <a:ext uri="{FF2B5EF4-FFF2-40B4-BE49-F238E27FC236}">
                <a16:creationId xmlns:a16="http://schemas.microsoft.com/office/drawing/2014/main" id="{3305CB36-0D88-7F8E-F574-51FF857F594C}"/>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lasticWrap/>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954138" y="4583407"/>
            <a:ext cx="621138" cy="564880"/>
          </a:xfrm>
          <a:prstGeom prst="rect">
            <a:avLst/>
          </a:prstGeom>
        </p:spPr>
      </p:pic>
      <p:pic>
        <p:nvPicPr>
          <p:cNvPr id="32" name="Picture 31" descr="A person with glasses smiling&#10;&#10;Description automatically generated">
            <a:extLst>
              <a:ext uri="{FF2B5EF4-FFF2-40B4-BE49-F238E27FC236}">
                <a16:creationId xmlns:a16="http://schemas.microsoft.com/office/drawing/2014/main" id="{E186896A-68CC-0F9E-CD57-63E43573508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61795" y="4570100"/>
            <a:ext cx="591485" cy="578644"/>
          </a:xfrm>
          <a:prstGeom prst="rect">
            <a:avLst/>
          </a:prstGeom>
        </p:spPr>
      </p:pic>
      <p:pic>
        <p:nvPicPr>
          <p:cNvPr id="8" name="Recording (19)">
            <a:hlinkClick r:id="" action="ppaction://media"/>
            <a:extLst>
              <a:ext uri="{FF2B5EF4-FFF2-40B4-BE49-F238E27FC236}">
                <a16:creationId xmlns:a16="http://schemas.microsoft.com/office/drawing/2014/main" id="{7835D6F8-D35A-DA1C-CC24-4777DCCEF235}"/>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250507" y="157851"/>
            <a:ext cx="730250" cy="7302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advClick="0" advTm="0">
        <p15:prstTrans prst="peelOff"/>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17" fill="hold"/>
                                        <p:tgtEl>
                                          <p:spTgt spid="8"/>
                                        </p:tgtEl>
                                      </p:cBhvr>
                                    </p:cmd>
                                  </p:childTnLst>
                                </p:cTn>
                              </p:par>
                              <p:par>
                                <p:cTn id="7" presetID="22" presetClass="entr" presetSubtype="8" fill="hold" grpId="0" nodeType="withEffect">
                                  <p:stCondLst>
                                    <p:cond delay="0"/>
                                  </p:stCondLst>
                                  <p:childTnLst>
                                    <p:set>
                                      <p:cBhvr>
                                        <p:cTn id="8" dur="1" fill="hold">
                                          <p:stCondLst>
                                            <p:cond delay="0"/>
                                          </p:stCondLst>
                                        </p:cTn>
                                        <p:tgtEl>
                                          <p:spTgt spid="184"/>
                                        </p:tgtEl>
                                        <p:attrNameLst>
                                          <p:attrName>style.visibility</p:attrName>
                                        </p:attrNameLst>
                                      </p:cBhvr>
                                      <p:to>
                                        <p:strVal val="visible"/>
                                      </p:to>
                                    </p:set>
                                    <p:animEffect transition="in" filter="wipe(left)">
                                      <p:cBhvr>
                                        <p:cTn id="9" dur="3000"/>
                                        <p:tgtEl>
                                          <p:spTgt spid="184"/>
                                        </p:tgtEl>
                                      </p:cBhvr>
                                    </p:animEffect>
                                  </p:childTnLst>
                                </p:cTn>
                              </p:par>
                              <p:par>
                                <p:cTn id="10" presetID="26" presetClass="emph" presetSubtype="0" fill="hold" grpId="0" nodeType="withEffect">
                                  <p:stCondLst>
                                    <p:cond delay="3000"/>
                                  </p:stCondLst>
                                  <p:childTnLst>
                                    <p:animEffect transition="out" filter="fade">
                                      <p:cBhvr>
                                        <p:cTn id="11" dur="2000" tmFilter="0, 0; .2, .5; .8, .5; 1, 0"/>
                                        <p:tgtEl>
                                          <p:spTgt spid="11"/>
                                        </p:tgtEl>
                                      </p:cBhvr>
                                    </p:animEffect>
                                    <p:animScale>
                                      <p:cBhvr>
                                        <p:cTn id="12"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8"/>
                </p:tgtEl>
              </p:cMediaNode>
            </p:audio>
          </p:childTnLst>
        </p:cTn>
      </p:par>
    </p:tnLst>
    <p:bldLst>
      <p:bldP spid="18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E1A1-2720-E4A6-59A7-4BCDFD87CEFA}"/>
              </a:ext>
            </a:extLst>
          </p:cNvPr>
          <p:cNvSpPr>
            <a:spLocks noGrp="1"/>
          </p:cNvSpPr>
          <p:nvPr>
            <p:ph type="ctrTitle"/>
          </p:nvPr>
        </p:nvSpPr>
        <p:spPr/>
        <p:txBody>
          <a:bodyPr/>
          <a:lstStyle/>
          <a:p>
            <a:r>
              <a:rPr lang="en-US"/>
              <a:t>Supervised Learning </a:t>
            </a:r>
          </a:p>
        </p:txBody>
      </p:sp>
      <p:pic>
        <p:nvPicPr>
          <p:cNvPr id="3" name="Recording (57)">
            <a:hlinkClick r:id="" action="ppaction://media"/>
            <a:extLst>
              <a:ext uri="{FF2B5EF4-FFF2-40B4-BE49-F238E27FC236}">
                <a16:creationId xmlns:a16="http://schemas.microsoft.com/office/drawing/2014/main" id="{9939C8BF-0ECD-E49B-6AC2-7B33AC649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252" y="-3894"/>
            <a:ext cx="730250" cy="730250"/>
          </a:xfrm>
          <a:prstGeom prst="rect">
            <a:avLst/>
          </a:prstGeom>
        </p:spPr>
      </p:pic>
    </p:spTree>
    <p:extLst>
      <p:ext uri="{BB962C8B-B14F-4D97-AF65-F5344CB8AC3E}">
        <p14:creationId xmlns:p14="http://schemas.microsoft.com/office/powerpoint/2010/main" val="249767700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6F4E9-05FA-E9EE-94EF-417D7B189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05911-5120-B27A-5C55-49369D93F6CF}"/>
              </a:ext>
            </a:extLst>
          </p:cNvPr>
          <p:cNvSpPr>
            <a:spLocks noGrp="1"/>
          </p:cNvSpPr>
          <p:nvPr>
            <p:ph type="title"/>
          </p:nvPr>
        </p:nvSpPr>
        <p:spPr>
          <a:xfrm>
            <a:off x="814274" y="392575"/>
            <a:ext cx="7391050" cy="766200"/>
          </a:xfrm>
          <a:effectLst>
            <a:outerShdw blurRad="50800" dist="25400" dir="5400000" algn="t" rotWithShape="0">
              <a:prstClr val="black">
                <a:alpha val="40000"/>
              </a:prstClr>
            </a:outerShdw>
          </a:effectLst>
        </p:spPr>
        <p:txBody>
          <a:bodyPr/>
          <a:lstStyle/>
          <a:p>
            <a:r>
              <a:rPr lang="en-US"/>
              <a:t> K-Nearest Neighbors (KNN)</a:t>
            </a:r>
          </a:p>
        </p:txBody>
      </p:sp>
      <p:sp>
        <p:nvSpPr>
          <p:cNvPr id="3" name="Text Placeholder 2">
            <a:extLst>
              <a:ext uri="{FF2B5EF4-FFF2-40B4-BE49-F238E27FC236}">
                <a16:creationId xmlns:a16="http://schemas.microsoft.com/office/drawing/2014/main" id="{ACA825E0-A3F5-ADFA-FDA3-11C060C5B459}"/>
              </a:ext>
            </a:extLst>
          </p:cNvPr>
          <p:cNvSpPr>
            <a:spLocks noGrp="1"/>
          </p:cNvSpPr>
          <p:nvPr>
            <p:ph type="body" idx="1"/>
          </p:nvPr>
        </p:nvSpPr>
        <p:spPr>
          <a:xfrm>
            <a:off x="814275" y="1327350"/>
            <a:ext cx="8205900" cy="2892225"/>
          </a:xfrm>
          <a:noFill/>
          <a:ln>
            <a:noFill/>
          </a:ln>
        </p:spPr>
        <p:txBody>
          <a:bodyPr spcFirstLastPara="1" wrap="square" lIns="91425" tIns="91425" rIns="91425" bIns="91425" anchor="ctr" anchorCtr="0"/>
          <a:lstStyle/>
          <a:p>
            <a:r>
              <a:rPr lang="en-US"/>
              <a:t>Non-parametric, distance-based classifier</a:t>
            </a:r>
          </a:p>
          <a:p>
            <a:r>
              <a:rPr lang="en-US"/>
              <a:t>Makes predictions by voting among the nearest labeled samples in training set</a:t>
            </a:r>
          </a:p>
          <a:p>
            <a:r>
              <a:rPr lang="en-US"/>
              <a:t>Sensitive to feature scaling &amp; class imbalance</a:t>
            </a:r>
          </a:p>
        </p:txBody>
      </p:sp>
      <p:sp>
        <p:nvSpPr>
          <p:cNvPr id="4" name="Slide Number Placeholder 3">
            <a:extLst>
              <a:ext uri="{FF2B5EF4-FFF2-40B4-BE49-F238E27FC236}">
                <a16:creationId xmlns:a16="http://schemas.microsoft.com/office/drawing/2014/main" id="{C958A763-9D23-6D79-08A2-1C671583AB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Recording (60)">
            <a:hlinkClick r:id="" action="ppaction://media"/>
            <a:extLst>
              <a:ext uri="{FF2B5EF4-FFF2-40B4-BE49-F238E27FC236}">
                <a16:creationId xmlns:a16="http://schemas.microsoft.com/office/drawing/2014/main" id="{1F4F2747-0A64-CBEF-4D50-42F17AC3F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2856" y="28455"/>
            <a:ext cx="730250" cy="730250"/>
          </a:xfrm>
          <a:prstGeom prst="rect">
            <a:avLst/>
          </a:prstGeom>
        </p:spPr>
      </p:pic>
    </p:spTree>
    <p:extLst>
      <p:ext uri="{BB962C8B-B14F-4D97-AF65-F5344CB8AC3E}">
        <p14:creationId xmlns:p14="http://schemas.microsoft.com/office/powerpoint/2010/main" val="234212475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75" fill="hold"/>
                                        <p:tgtEl>
                                          <p:spTgt spid="5"/>
                                        </p:tgtEl>
                                      </p:cBhvr>
                                    </p:cmd>
                                  </p:childTnLst>
                                </p:cTn>
                              </p:par>
                              <p:par>
                                <p:cTn id="7" presetID="22" presetClass="entr" presetSubtype="1" fill="hold" grpId="0" nodeType="withEffect">
                                  <p:stCondLst>
                                    <p:cond delay="1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6000"/>
                                        <p:tgtEl>
                                          <p:spTgt spid="3">
                                            <p:txEl>
                                              <p:pRg st="0" end="0"/>
                                            </p:txEl>
                                          </p:spTgt>
                                        </p:tgtEl>
                                      </p:cBhvr>
                                    </p:animEffect>
                                  </p:childTnLst>
                                </p:cTn>
                              </p:par>
                              <p:par>
                                <p:cTn id="10" presetID="22" presetClass="entr" presetSubtype="1" fill="hold" grpId="0" nodeType="withEffect">
                                  <p:stCondLst>
                                    <p:cond delay="9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6000"/>
                                        <p:tgtEl>
                                          <p:spTgt spid="3">
                                            <p:txEl>
                                              <p:pRg st="1" end="1"/>
                                            </p:txEl>
                                          </p:spTgt>
                                        </p:tgtEl>
                                      </p:cBhvr>
                                    </p:animEffect>
                                  </p:childTnLst>
                                </p:cTn>
                              </p:par>
                              <p:par>
                                <p:cTn id="13" presetID="22" presetClass="entr" presetSubtype="1" fill="hold" grpId="0" nodeType="withEffect">
                                  <p:stCondLst>
                                    <p:cond delay="16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6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60EB2-4DBC-D486-FEC8-DB2992D22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87757-244D-015D-CCB3-D082F147BBA5}"/>
              </a:ext>
            </a:extLst>
          </p:cNvPr>
          <p:cNvSpPr>
            <a:spLocks noGrp="1"/>
          </p:cNvSpPr>
          <p:nvPr>
            <p:ph type="title"/>
          </p:nvPr>
        </p:nvSpPr>
        <p:spPr/>
        <p:txBody>
          <a:bodyPr/>
          <a:lstStyle/>
          <a:p>
            <a:r>
              <a:rPr lang="en-US">
                <a:latin typeface="Eras Bold ITC"/>
              </a:rPr>
              <a:t>KNN</a:t>
            </a:r>
            <a:r>
              <a:rPr lang="en-US" sz="3600">
                <a:latin typeface="Eras Bold ITC"/>
              </a:rPr>
              <a:t> Implementation </a:t>
            </a:r>
            <a:endParaRPr lang="en-US">
              <a:latin typeface="Eras Bold ITC"/>
            </a:endParaRPr>
          </a:p>
        </p:txBody>
      </p:sp>
      <p:sp>
        <p:nvSpPr>
          <p:cNvPr id="4" name="Slide Number Placeholder 3">
            <a:extLst>
              <a:ext uri="{FF2B5EF4-FFF2-40B4-BE49-F238E27FC236}">
                <a16:creationId xmlns:a16="http://schemas.microsoft.com/office/drawing/2014/main" id="{0B699E95-A4BC-30DE-4D54-78B25C38FE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8" name="Picture 7">
            <a:extLst>
              <a:ext uri="{FF2B5EF4-FFF2-40B4-BE49-F238E27FC236}">
                <a16:creationId xmlns:a16="http://schemas.microsoft.com/office/drawing/2014/main" id="{A9C37DE2-0666-6C63-24F7-A1099354CA67}"/>
              </a:ext>
            </a:extLst>
          </p:cNvPr>
          <p:cNvPicPr>
            <a:picLocks noChangeAspect="1"/>
          </p:cNvPicPr>
          <p:nvPr/>
        </p:nvPicPr>
        <p:blipFill>
          <a:blip r:embed="rId5"/>
          <a:stretch>
            <a:fillRect/>
          </a:stretch>
        </p:blipFill>
        <p:spPr>
          <a:xfrm>
            <a:off x="938100" y="1714374"/>
            <a:ext cx="6766560" cy="2085432"/>
          </a:xfrm>
          <a:prstGeom prst="rect">
            <a:avLst/>
          </a:prstGeom>
        </p:spPr>
      </p:pic>
      <p:pic>
        <p:nvPicPr>
          <p:cNvPr id="3" name="Recording (61)">
            <a:hlinkClick r:id="" action="ppaction://media"/>
            <a:extLst>
              <a:ext uri="{FF2B5EF4-FFF2-40B4-BE49-F238E27FC236}">
                <a16:creationId xmlns:a16="http://schemas.microsoft.com/office/drawing/2014/main" id="{54232895-D479-E019-CA9E-735EEB76FD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120" y="-3894"/>
            <a:ext cx="730250" cy="730250"/>
          </a:xfrm>
          <a:prstGeom prst="rect">
            <a:avLst/>
          </a:prstGeom>
        </p:spPr>
      </p:pic>
    </p:spTree>
    <p:extLst>
      <p:ext uri="{BB962C8B-B14F-4D97-AF65-F5344CB8AC3E}">
        <p14:creationId xmlns:p14="http://schemas.microsoft.com/office/powerpoint/2010/main" val="216543726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34" fill="hold"/>
                                        <p:tgtEl>
                                          <p:spTgt spid="3"/>
                                        </p:tgtEl>
                                      </p:cBhvr>
                                    </p:cmd>
                                  </p:childTnLst>
                                </p:cTn>
                              </p:par>
                              <p:par>
                                <p:cTn id="7" presetID="22" presetClass="entr" presetSubtype="1" fill="hold" nodeType="withEffect">
                                  <p:stCondLst>
                                    <p:cond delay="225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8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2992B-2862-A8B0-4477-B2B25032F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2ED08-09F8-3DD0-BE8F-91BD47E1ADFC}"/>
              </a:ext>
            </a:extLst>
          </p:cNvPr>
          <p:cNvSpPr>
            <a:spLocks noGrp="1"/>
          </p:cNvSpPr>
          <p:nvPr>
            <p:ph type="title"/>
          </p:nvPr>
        </p:nvSpPr>
        <p:spPr>
          <a:xfrm>
            <a:off x="814275" y="392575"/>
            <a:ext cx="7596300" cy="766200"/>
          </a:xfrm>
        </p:spPr>
        <p:txBody>
          <a:bodyPr/>
          <a:lstStyle/>
          <a:p>
            <a:r>
              <a:rPr lang="en-US"/>
              <a:t>Support Vector Classifier (SVC)</a:t>
            </a:r>
          </a:p>
        </p:txBody>
      </p:sp>
      <p:sp>
        <p:nvSpPr>
          <p:cNvPr id="3" name="Text Placeholder 2">
            <a:extLst>
              <a:ext uri="{FF2B5EF4-FFF2-40B4-BE49-F238E27FC236}">
                <a16:creationId xmlns:a16="http://schemas.microsoft.com/office/drawing/2014/main" id="{7F445557-EA55-E203-3892-FD070E223F74}"/>
              </a:ext>
            </a:extLst>
          </p:cNvPr>
          <p:cNvSpPr>
            <a:spLocks noGrp="1"/>
          </p:cNvSpPr>
          <p:nvPr>
            <p:ph type="body" idx="1"/>
          </p:nvPr>
        </p:nvSpPr>
        <p:spPr>
          <a:xfrm>
            <a:off x="814275" y="1327350"/>
            <a:ext cx="8139226" cy="3145500"/>
          </a:xfrm>
          <a:noFill/>
          <a:ln>
            <a:noFill/>
          </a:ln>
        </p:spPr>
        <p:txBody>
          <a:bodyPr spcFirstLastPara="1" wrap="square" lIns="91425" tIns="91425" rIns="91425" bIns="91425" anchor="ctr" anchorCtr="0"/>
          <a:lstStyle/>
          <a:p>
            <a:r>
              <a:rPr lang="en-US"/>
              <a:t>Separates classes with a max-margin boundary</a:t>
            </a:r>
          </a:p>
          <a:p>
            <a:r>
              <a:rPr lang="en-US"/>
              <a:t>Works for both linear &amp; non-linear classification</a:t>
            </a:r>
          </a:p>
          <a:p>
            <a:r>
              <a:rPr lang="en-US"/>
              <a:t>Uses support vectors (critical training samples) to define decision boundary</a:t>
            </a:r>
          </a:p>
          <a:p>
            <a:r>
              <a:rPr lang="en-US"/>
              <a:t>Kernel functions help separate data in higher-dimensional space</a:t>
            </a:r>
          </a:p>
        </p:txBody>
      </p:sp>
      <p:sp>
        <p:nvSpPr>
          <p:cNvPr id="4" name="Slide Number Placeholder 3">
            <a:extLst>
              <a:ext uri="{FF2B5EF4-FFF2-40B4-BE49-F238E27FC236}">
                <a16:creationId xmlns:a16="http://schemas.microsoft.com/office/drawing/2014/main" id="{5628C8D4-4054-E45D-FEBE-451F3C0B8D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Recording (69)">
            <a:hlinkClick r:id="" action="ppaction://media"/>
            <a:extLst>
              <a:ext uri="{FF2B5EF4-FFF2-40B4-BE49-F238E27FC236}">
                <a16:creationId xmlns:a16="http://schemas.microsoft.com/office/drawing/2014/main" id="{445637EA-ADD1-3A0E-B154-792BCF80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8337" y="50021"/>
            <a:ext cx="730250" cy="730250"/>
          </a:xfrm>
          <a:prstGeom prst="rect">
            <a:avLst/>
          </a:prstGeom>
        </p:spPr>
      </p:pic>
    </p:spTree>
    <p:extLst>
      <p:ext uri="{BB962C8B-B14F-4D97-AF65-F5344CB8AC3E}">
        <p14:creationId xmlns:p14="http://schemas.microsoft.com/office/powerpoint/2010/main" val="353325978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31" fill="hold"/>
                                        <p:tgtEl>
                                          <p:spTgt spid="5"/>
                                        </p:tgtEl>
                                      </p:cBhvr>
                                    </p:cmd>
                                  </p:childTnLst>
                                </p:cTn>
                              </p:par>
                              <p:par>
                                <p:cTn id="7" presetID="22" presetClass="entr" presetSubtype="1"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6000"/>
                                        <p:tgtEl>
                                          <p:spTgt spid="3">
                                            <p:txEl>
                                              <p:pRg st="0" end="0"/>
                                            </p:txEl>
                                          </p:spTgt>
                                        </p:tgtEl>
                                      </p:cBhvr>
                                    </p:animEffect>
                                  </p:childTnLst>
                                </p:cTn>
                              </p:par>
                              <p:par>
                                <p:cTn id="10" presetID="22" presetClass="entr" presetSubtype="1" fill="hold" grpId="0" nodeType="withEffect">
                                  <p:stCondLst>
                                    <p:cond delay="7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6000"/>
                                        <p:tgtEl>
                                          <p:spTgt spid="3">
                                            <p:txEl>
                                              <p:pRg st="1" end="1"/>
                                            </p:txEl>
                                          </p:spTgt>
                                        </p:tgtEl>
                                      </p:cBhvr>
                                    </p:animEffect>
                                  </p:childTnLst>
                                </p:cTn>
                              </p:par>
                              <p:par>
                                <p:cTn id="13" presetID="22" presetClass="entr" presetSubtype="1" fill="hold" grpId="0" nodeType="withEffect">
                                  <p:stCondLst>
                                    <p:cond delay="1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6000"/>
                                        <p:tgtEl>
                                          <p:spTgt spid="3">
                                            <p:txEl>
                                              <p:pRg st="2" end="2"/>
                                            </p:txEl>
                                          </p:spTgt>
                                        </p:tgtEl>
                                      </p:cBhvr>
                                    </p:animEffect>
                                  </p:childTnLst>
                                </p:cTn>
                              </p:par>
                              <p:par>
                                <p:cTn id="16" presetID="22" presetClass="entr" presetSubtype="1" fill="hold" grpId="0" nodeType="withEffect">
                                  <p:stCondLst>
                                    <p:cond delay="19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6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A98AF-06C7-6F3C-4C02-78F4151F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5623A-EC54-4C79-2DFF-528FC5271507}"/>
              </a:ext>
            </a:extLst>
          </p:cNvPr>
          <p:cNvSpPr>
            <a:spLocks noGrp="1"/>
          </p:cNvSpPr>
          <p:nvPr>
            <p:ph type="title"/>
          </p:nvPr>
        </p:nvSpPr>
        <p:spPr/>
        <p:txBody>
          <a:bodyPr/>
          <a:lstStyle/>
          <a:p>
            <a:r>
              <a:rPr lang="en-US">
                <a:latin typeface="Eras Bold ITC"/>
              </a:rPr>
              <a:t>SVC Implementation</a:t>
            </a:r>
            <a:r>
              <a:rPr lang="en-US" sz="3600">
                <a:latin typeface="Eras Bold ITC"/>
              </a:rPr>
              <a:t> </a:t>
            </a:r>
            <a:endParaRPr lang="en-US">
              <a:latin typeface="Eras Bold ITC"/>
            </a:endParaRPr>
          </a:p>
        </p:txBody>
      </p:sp>
      <p:sp>
        <p:nvSpPr>
          <p:cNvPr id="4" name="Slide Number Placeholder 3">
            <a:extLst>
              <a:ext uri="{FF2B5EF4-FFF2-40B4-BE49-F238E27FC236}">
                <a16:creationId xmlns:a16="http://schemas.microsoft.com/office/drawing/2014/main" id="{F05FC33F-7AE0-DBED-0E65-2CE37B96D5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0" name="Picture 9">
            <a:extLst>
              <a:ext uri="{FF2B5EF4-FFF2-40B4-BE49-F238E27FC236}">
                <a16:creationId xmlns:a16="http://schemas.microsoft.com/office/drawing/2014/main" id="{F551CC66-DA6D-4CF7-A745-B10CC630B944}"/>
              </a:ext>
            </a:extLst>
          </p:cNvPr>
          <p:cNvPicPr>
            <a:picLocks noChangeAspect="1"/>
          </p:cNvPicPr>
          <p:nvPr/>
        </p:nvPicPr>
        <p:blipFill>
          <a:blip r:embed="rId5"/>
          <a:stretch>
            <a:fillRect/>
          </a:stretch>
        </p:blipFill>
        <p:spPr>
          <a:xfrm>
            <a:off x="933064" y="1666747"/>
            <a:ext cx="6766560" cy="2224302"/>
          </a:xfrm>
          <a:prstGeom prst="rect">
            <a:avLst/>
          </a:prstGeom>
        </p:spPr>
      </p:pic>
      <p:pic>
        <p:nvPicPr>
          <p:cNvPr id="3" name="Recording (72)">
            <a:hlinkClick r:id="" action="ppaction://media"/>
            <a:extLst>
              <a:ext uri="{FF2B5EF4-FFF2-40B4-BE49-F238E27FC236}">
                <a16:creationId xmlns:a16="http://schemas.microsoft.com/office/drawing/2014/main" id="{9CE28DCE-E921-BE3C-DB75-B90A9E3EA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8337" y="50021"/>
            <a:ext cx="730250" cy="730250"/>
          </a:xfrm>
          <a:prstGeom prst="rect">
            <a:avLst/>
          </a:prstGeom>
        </p:spPr>
      </p:pic>
    </p:spTree>
    <p:extLst>
      <p:ext uri="{BB962C8B-B14F-4D97-AF65-F5344CB8AC3E}">
        <p14:creationId xmlns:p14="http://schemas.microsoft.com/office/powerpoint/2010/main" val="350370853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59" fill="hold"/>
                                        <p:tgtEl>
                                          <p:spTgt spid="3"/>
                                        </p:tgtEl>
                                      </p:cBhvr>
                                    </p:cmd>
                                  </p:childTnLst>
                                </p:cTn>
                              </p:par>
                              <p:par>
                                <p:cTn id="7" presetID="22" presetClass="entr" presetSubtype="1" fill="hold"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1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81E4-2653-ECC5-4B39-FED50BDE5D87}"/>
              </a:ext>
            </a:extLst>
          </p:cNvPr>
          <p:cNvSpPr>
            <a:spLocks noGrp="1"/>
          </p:cNvSpPr>
          <p:nvPr>
            <p:ph type="ctrTitle"/>
          </p:nvPr>
        </p:nvSpPr>
        <p:spPr/>
        <p:txBody>
          <a:bodyPr/>
          <a:lstStyle/>
          <a:p>
            <a:r>
              <a:rPr lang="en-US"/>
              <a:t>Unsupervised Learning</a:t>
            </a:r>
          </a:p>
        </p:txBody>
      </p:sp>
      <p:pic>
        <p:nvPicPr>
          <p:cNvPr id="3" name="Recording (74)">
            <a:hlinkClick r:id="" action="ppaction://media"/>
            <a:extLst>
              <a:ext uri="{FF2B5EF4-FFF2-40B4-BE49-F238E27FC236}">
                <a16:creationId xmlns:a16="http://schemas.microsoft.com/office/drawing/2014/main" id="{141821F0-41BB-15E9-73DD-E79F678AB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252" y="-3894"/>
            <a:ext cx="730250" cy="730250"/>
          </a:xfrm>
          <a:prstGeom prst="rect">
            <a:avLst/>
          </a:prstGeom>
        </p:spPr>
      </p:pic>
    </p:spTree>
    <p:extLst>
      <p:ext uri="{BB962C8B-B14F-4D97-AF65-F5344CB8AC3E}">
        <p14:creationId xmlns:p14="http://schemas.microsoft.com/office/powerpoint/2010/main" val="316419642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C259-1DD1-2CC1-39EF-1DB433DBD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6EAC30-4BE3-F530-0B8B-FFE963F073B0}"/>
              </a:ext>
            </a:extLst>
          </p:cNvPr>
          <p:cNvSpPr>
            <a:spLocks noGrp="1"/>
          </p:cNvSpPr>
          <p:nvPr>
            <p:ph type="title"/>
          </p:nvPr>
        </p:nvSpPr>
        <p:spPr/>
        <p:txBody>
          <a:bodyPr/>
          <a:lstStyle/>
          <a:p>
            <a:r>
              <a:rPr lang="en-US"/>
              <a:t>Clustering</a:t>
            </a:r>
          </a:p>
        </p:txBody>
      </p:sp>
      <p:sp>
        <p:nvSpPr>
          <p:cNvPr id="4" name="Slide Number Placeholder 3">
            <a:extLst>
              <a:ext uri="{FF2B5EF4-FFF2-40B4-BE49-F238E27FC236}">
                <a16:creationId xmlns:a16="http://schemas.microsoft.com/office/drawing/2014/main" id="{C091787B-8722-084F-DCC4-64AD44093A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8" name="Picture 7" descr="A graph with many dots&#10;&#10;AI-generated content may be incorrect.">
            <a:extLst>
              <a:ext uri="{FF2B5EF4-FFF2-40B4-BE49-F238E27FC236}">
                <a16:creationId xmlns:a16="http://schemas.microsoft.com/office/drawing/2014/main" id="{A5E20557-18E7-69C6-020E-75E3302CFCD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Effect>
                      <a14:brightnessContrast contrast="-40000"/>
                    </a14:imgEffect>
                  </a14:imgLayer>
                </a14:imgProps>
              </a:ext>
            </a:extLst>
          </a:blip>
          <a:stretch>
            <a:fillRect/>
          </a:stretch>
        </p:blipFill>
        <p:spPr>
          <a:xfrm>
            <a:off x="922148" y="1330872"/>
            <a:ext cx="5459601" cy="3812627"/>
          </a:xfrm>
          <a:prstGeom prst="rect">
            <a:avLst/>
          </a:prstGeom>
        </p:spPr>
      </p:pic>
      <p:pic>
        <p:nvPicPr>
          <p:cNvPr id="3" name="Recording (77)">
            <a:hlinkClick r:id="" action="ppaction://media"/>
            <a:extLst>
              <a:ext uri="{FF2B5EF4-FFF2-40B4-BE49-F238E27FC236}">
                <a16:creationId xmlns:a16="http://schemas.microsoft.com/office/drawing/2014/main" id="{7E59ACF3-EABC-3710-ADDD-2FFF14131C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8337" y="50021"/>
            <a:ext cx="730250" cy="730250"/>
          </a:xfrm>
          <a:prstGeom prst="rect">
            <a:avLst/>
          </a:prstGeom>
        </p:spPr>
      </p:pic>
    </p:spTree>
    <p:extLst>
      <p:ext uri="{BB962C8B-B14F-4D97-AF65-F5344CB8AC3E}">
        <p14:creationId xmlns:p14="http://schemas.microsoft.com/office/powerpoint/2010/main" val="136109289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97" fill="hold"/>
                                        <p:tgtEl>
                                          <p:spTgt spid="3"/>
                                        </p:tgtEl>
                                      </p:cBhvr>
                                    </p:cmd>
                                  </p:childTnLst>
                                </p:cTn>
                              </p:par>
                              <p:par>
                                <p:cTn id="7" presetID="6" presetClass="entr" presetSubtype="32" fill="hold" nodeType="withEffect">
                                  <p:stCondLst>
                                    <p:cond delay="3000"/>
                                  </p:stCondLst>
                                  <p:childTnLst>
                                    <p:set>
                                      <p:cBhvr>
                                        <p:cTn id="8" dur="1" fill="hold">
                                          <p:stCondLst>
                                            <p:cond delay="0"/>
                                          </p:stCondLst>
                                        </p:cTn>
                                        <p:tgtEl>
                                          <p:spTgt spid="8"/>
                                        </p:tgtEl>
                                        <p:attrNameLst>
                                          <p:attrName>style.visibility</p:attrName>
                                        </p:attrNameLst>
                                      </p:cBhvr>
                                      <p:to>
                                        <p:strVal val="visible"/>
                                      </p:to>
                                    </p:set>
                                    <p:animEffect transition="in" filter="circle(out)">
                                      <p:cBhvr>
                                        <p:cTn id="9" dur="1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BD65-EAE1-6E10-28AC-12BD6CBE8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A81C21-842A-BCFB-5101-F6F4197DA7F9}"/>
              </a:ext>
            </a:extLst>
          </p:cNvPr>
          <p:cNvSpPr>
            <a:spLocks noGrp="1"/>
          </p:cNvSpPr>
          <p:nvPr>
            <p:ph type="title"/>
          </p:nvPr>
        </p:nvSpPr>
        <p:spPr/>
        <p:txBody>
          <a:bodyPr/>
          <a:lstStyle/>
          <a:p>
            <a:r>
              <a:rPr lang="en-US">
                <a:latin typeface="Eras Bold ITC"/>
              </a:rPr>
              <a:t>Clustering</a:t>
            </a:r>
            <a:r>
              <a:rPr lang="en-US" sz="3600">
                <a:latin typeface="Eras Bold ITC"/>
              </a:rPr>
              <a:t> Implementation </a:t>
            </a:r>
            <a:endParaRPr lang="en-US">
              <a:latin typeface="Eras Bold ITC"/>
            </a:endParaRPr>
          </a:p>
        </p:txBody>
      </p:sp>
      <p:sp>
        <p:nvSpPr>
          <p:cNvPr id="4" name="Slide Number Placeholder 3">
            <a:extLst>
              <a:ext uri="{FF2B5EF4-FFF2-40B4-BE49-F238E27FC236}">
                <a16:creationId xmlns:a16="http://schemas.microsoft.com/office/drawing/2014/main" id="{536EF9C7-536F-7421-B378-9F269067F7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6" name="Picture 5">
            <a:extLst>
              <a:ext uri="{FF2B5EF4-FFF2-40B4-BE49-F238E27FC236}">
                <a16:creationId xmlns:a16="http://schemas.microsoft.com/office/drawing/2014/main" id="{E30C416D-91E4-FD31-5C18-2CC720B2247B}"/>
              </a:ext>
            </a:extLst>
          </p:cNvPr>
          <p:cNvPicPr>
            <a:picLocks noChangeAspect="1"/>
          </p:cNvPicPr>
          <p:nvPr/>
        </p:nvPicPr>
        <p:blipFill>
          <a:blip r:embed="rId5"/>
          <a:stretch>
            <a:fillRect/>
          </a:stretch>
        </p:blipFill>
        <p:spPr>
          <a:xfrm>
            <a:off x="929257" y="1577722"/>
            <a:ext cx="5328668" cy="2452681"/>
          </a:xfrm>
          <a:prstGeom prst="rect">
            <a:avLst/>
          </a:prstGeom>
        </p:spPr>
      </p:pic>
      <p:pic>
        <p:nvPicPr>
          <p:cNvPr id="3" name="Recording (78)">
            <a:hlinkClick r:id="" action="ppaction://media"/>
            <a:extLst>
              <a:ext uri="{FF2B5EF4-FFF2-40B4-BE49-F238E27FC236}">
                <a16:creationId xmlns:a16="http://schemas.microsoft.com/office/drawing/2014/main" id="{C89A5015-ED13-CC70-3788-DF727C48BE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8337" y="50021"/>
            <a:ext cx="730250" cy="730250"/>
          </a:xfrm>
          <a:prstGeom prst="rect">
            <a:avLst/>
          </a:prstGeom>
        </p:spPr>
      </p:pic>
    </p:spTree>
    <p:extLst>
      <p:ext uri="{BB962C8B-B14F-4D97-AF65-F5344CB8AC3E}">
        <p14:creationId xmlns:p14="http://schemas.microsoft.com/office/powerpoint/2010/main" val="189045002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42" fill="hold"/>
                                        <p:tgtEl>
                                          <p:spTgt spid="3"/>
                                        </p:tgtEl>
                                      </p:cBhvr>
                                    </p:cmd>
                                  </p:childTnLst>
                                </p:cTn>
                              </p:par>
                              <p:par>
                                <p:cTn id="7" presetID="22" presetClass="entr" presetSubtype="1"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8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0CE2-AC8E-3EAA-6E9A-B3283D567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F656F-10BA-4D22-191E-C2E053B57A28}"/>
              </a:ext>
            </a:extLst>
          </p:cNvPr>
          <p:cNvSpPr>
            <a:spLocks noGrp="1"/>
          </p:cNvSpPr>
          <p:nvPr>
            <p:ph type="title"/>
          </p:nvPr>
        </p:nvSpPr>
        <p:spPr>
          <a:xfrm>
            <a:off x="814274" y="392575"/>
            <a:ext cx="7948725" cy="766200"/>
          </a:xfrm>
        </p:spPr>
        <p:txBody>
          <a:bodyPr/>
          <a:lstStyle/>
          <a:p>
            <a:r>
              <a:rPr lang="en-US"/>
              <a:t>Gaussian Mixture Model (GMM)</a:t>
            </a:r>
          </a:p>
        </p:txBody>
      </p:sp>
      <p:sp>
        <p:nvSpPr>
          <p:cNvPr id="4" name="Slide Number Placeholder 3">
            <a:extLst>
              <a:ext uri="{FF2B5EF4-FFF2-40B4-BE49-F238E27FC236}">
                <a16:creationId xmlns:a16="http://schemas.microsoft.com/office/drawing/2014/main" id="{84A25523-2164-E0DB-89D3-C9B5C231E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6" name="Picture 5" descr="A graph with blue and red dots&#10;&#10;AI-generated content may be incorrect.">
            <a:extLst>
              <a:ext uri="{FF2B5EF4-FFF2-40B4-BE49-F238E27FC236}">
                <a16:creationId xmlns:a16="http://schemas.microsoft.com/office/drawing/2014/main" id="{E9582B95-F5D2-F1CC-10FE-6768AC680742}"/>
              </a:ext>
            </a:extLst>
          </p:cNvPr>
          <p:cNvPicPr>
            <a:picLocks noChangeAspect="1"/>
          </p:cNvPicPr>
          <p:nvPr/>
        </p:nvPicPr>
        <p:blipFill>
          <a:blip r:embed="rId5"/>
          <a:srcRect l="1004" t="993" r="794" b="1867"/>
          <a:stretch/>
        </p:blipFill>
        <p:spPr>
          <a:xfrm>
            <a:off x="9073" y="1326807"/>
            <a:ext cx="3729038" cy="2928487"/>
          </a:xfrm>
          <a:prstGeom prst="rect">
            <a:avLst/>
          </a:prstGeom>
        </p:spPr>
      </p:pic>
      <p:sp>
        <p:nvSpPr>
          <p:cNvPr id="3" name="Text Placeholder 2">
            <a:extLst>
              <a:ext uri="{FF2B5EF4-FFF2-40B4-BE49-F238E27FC236}">
                <a16:creationId xmlns:a16="http://schemas.microsoft.com/office/drawing/2014/main" id="{80CA6A20-4690-8DE1-5958-1D31CE2077E8}"/>
              </a:ext>
            </a:extLst>
          </p:cNvPr>
          <p:cNvSpPr>
            <a:spLocks noGrp="1"/>
          </p:cNvSpPr>
          <p:nvPr>
            <p:ph type="body" idx="1"/>
          </p:nvPr>
        </p:nvSpPr>
        <p:spPr>
          <a:xfrm>
            <a:off x="3664857" y="1326808"/>
            <a:ext cx="5479143" cy="3014705"/>
          </a:xfrm>
        </p:spPr>
        <p:txBody>
          <a:bodyPr/>
          <a:lstStyle/>
          <a:p>
            <a:r>
              <a:rPr lang="en-US"/>
              <a:t>Probabilistic clustering method</a:t>
            </a:r>
          </a:p>
          <a:p>
            <a:r>
              <a:rPr lang="en-US"/>
              <a:t>Models data as mixture of Gaussian distributions</a:t>
            </a:r>
          </a:p>
          <a:p>
            <a:r>
              <a:rPr lang="en-US"/>
              <a:t>Useful when clusters have different shapes or overlap</a:t>
            </a:r>
          </a:p>
        </p:txBody>
      </p:sp>
      <p:pic>
        <p:nvPicPr>
          <p:cNvPr id="5" name="Recording (82)">
            <a:hlinkClick r:id="" action="ppaction://media"/>
            <a:extLst>
              <a:ext uri="{FF2B5EF4-FFF2-40B4-BE49-F238E27FC236}">
                <a16:creationId xmlns:a16="http://schemas.microsoft.com/office/drawing/2014/main" id="{F278295C-F419-8967-6A70-33BB11C96A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120" y="-3894"/>
            <a:ext cx="730250" cy="730250"/>
          </a:xfrm>
          <a:prstGeom prst="rect">
            <a:avLst/>
          </a:prstGeom>
        </p:spPr>
      </p:pic>
    </p:spTree>
    <p:extLst>
      <p:ext uri="{BB962C8B-B14F-4D97-AF65-F5344CB8AC3E}">
        <p14:creationId xmlns:p14="http://schemas.microsoft.com/office/powerpoint/2010/main" val="3744018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72" fill="hold"/>
                                        <p:tgtEl>
                                          <p:spTgt spid="5"/>
                                        </p:tgtEl>
                                      </p:cBhvr>
                                    </p:cmd>
                                  </p:childTnLst>
                                </p:cTn>
                              </p:par>
                              <p:par>
                                <p:cTn id="7" presetID="6" presetClass="entr" presetSubtype="32" fill="hold" nodeType="withEffect">
                                  <p:stCondLst>
                                    <p:cond delay="5250"/>
                                  </p:stCondLst>
                                  <p:childTnLst>
                                    <p:set>
                                      <p:cBhvr>
                                        <p:cTn id="8" dur="1" fill="hold">
                                          <p:stCondLst>
                                            <p:cond delay="0"/>
                                          </p:stCondLst>
                                        </p:cTn>
                                        <p:tgtEl>
                                          <p:spTgt spid="6"/>
                                        </p:tgtEl>
                                        <p:attrNameLst>
                                          <p:attrName>style.visibility</p:attrName>
                                        </p:attrNameLst>
                                      </p:cBhvr>
                                      <p:to>
                                        <p:strVal val="visible"/>
                                      </p:to>
                                    </p:set>
                                    <p:animEffect transition="in" filter="circle(out)">
                                      <p:cBhvr>
                                        <p:cTn id="9" dur="12000"/>
                                        <p:tgtEl>
                                          <p:spTgt spid="6"/>
                                        </p:tgtEl>
                                      </p:cBhvr>
                                    </p:animEffect>
                                  </p:childTnLst>
                                </p:cTn>
                              </p:par>
                              <p:par>
                                <p:cTn id="10" presetID="22" presetClass="entr" presetSubtype="1" fill="hold" grpId="0" nodeType="withEffect">
                                  <p:stCondLst>
                                    <p:cond delay="9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0"/>
                                        <p:tgtEl>
                                          <p:spTgt spid="3">
                                            <p:txEl>
                                              <p:pRg st="0" end="0"/>
                                            </p:txEl>
                                          </p:spTgt>
                                        </p:tgtEl>
                                      </p:cBhvr>
                                    </p:animEffect>
                                  </p:childTnLst>
                                </p:cTn>
                              </p:par>
                              <p:par>
                                <p:cTn id="13" presetID="22" presetClass="entr" presetSubtype="1" fill="hold" grpId="0" nodeType="withEffect">
                                  <p:stCondLst>
                                    <p:cond delay="15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0"/>
                                        <p:tgtEl>
                                          <p:spTgt spid="3">
                                            <p:txEl>
                                              <p:pRg st="1" end="1"/>
                                            </p:txEl>
                                          </p:spTgt>
                                        </p:tgtEl>
                                      </p:cBhvr>
                                    </p:animEffect>
                                  </p:childTnLst>
                                </p:cTn>
                              </p:par>
                              <p:par>
                                <p:cTn id="16" presetID="22" presetClass="entr" presetSubtype="1" fill="hold" grpId="0" nodeType="withEffect">
                                  <p:stCondLst>
                                    <p:cond delay="20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E366-5FCA-4088-F7BC-1631C6CCA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E5A70-5A1E-1680-F065-4AAEA2BF7133}"/>
              </a:ext>
            </a:extLst>
          </p:cNvPr>
          <p:cNvSpPr>
            <a:spLocks noGrp="1"/>
          </p:cNvSpPr>
          <p:nvPr>
            <p:ph type="title"/>
          </p:nvPr>
        </p:nvSpPr>
        <p:spPr/>
        <p:txBody>
          <a:bodyPr/>
          <a:lstStyle/>
          <a:p>
            <a:r>
              <a:rPr lang="en-US">
                <a:latin typeface="Eras Bold ITC"/>
              </a:rPr>
              <a:t>Gaussian Implementation</a:t>
            </a:r>
            <a:r>
              <a:rPr lang="en-US" sz="3600">
                <a:latin typeface="Eras Bold ITC"/>
              </a:rPr>
              <a:t> </a:t>
            </a:r>
            <a:endParaRPr lang="en-US">
              <a:latin typeface="Eras Bold ITC"/>
            </a:endParaRPr>
          </a:p>
        </p:txBody>
      </p:sp>
      <p:sp>
        <p:nvSpPr>
          <p:cNvPr id="4" name="Slide Number Placeholder 3">
            <a:extLst>
              <a:ext uri="{FF2B5EF4-FFF2-40B4-BE49-F238E27FC236}">
                <a16:creationId xmlns:a16="http://schemas.microsoft.com/office/drawing/2014/main" id="{5324C16D-37D9-88AE-67A4-889321E149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8" name="Picture 7">
            <a:extLst>
              <a:ext uri="{FF2B5EF4-FFF2-40B4-BE49-F238E27FC236}">
                <a16:creationId xmlns:a16="http://schemas.microsoft.com/office/drawing/2014/main" id="{6A67C8FA-3D23-8C26-66D1-3DA57DD9B62A}"/>
              </a:ext>
            </a:extLst>
          </p:cNvPr>
          <p:cNvPicPr>
            <a:picLocks noChangeAspect="1"/>
          </p:cNvPicPr>
          <p:nvPr/>
        </p:nvPicPr>
        <p:blipFill>
          <a:blip r:embed="rId5"/>
          <a:stretch>
            <a:fillRect/>
          </a:stretch>
        </p:blipFill>
        <p:spPr>
          <a:xfrm>
            <a:off x="892424" y="2017584"/>
            <a:ext cx="7397252" cy="1354266"/>
          </a:xfrm>
          <a:prstGeom prst="rect">
            <a:avLst/>
          </a:prstGeom>
        </p:spPr>
      </p:pic>
      <p:pic>
        <p:nvPicPr>
          <p:cNvPr id="3" name="Recording (86)">
            <a:hlinkClick r:id="" action="ppaction://media"/>
            <a:extLst>
              <a:ext uri="{FF2B5EF4-FFF2-40B4-BE49-F238E27FC236}">
                <a16:creationId xmlns:a16="http://schemas.microsoft.com/office/drawing/2014/main" id="{B35353F1-46C8-7C71-E8C2-0837B06931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120" y="-3894"/>
            <a:ext cx="730250" cy="730250"/>
          </a:xfrm>
          <a:prstGeom prst="rect">
            <a:avLst/>
          </a:prstGeom>
        </p:spPr>
      </p:pic>
    </p:spTree>
    <p:extLst>
      <p:ext uri="{BB962C8B-B14F-4D97-AF65-F5344CB8AC3E}">
        <p14:creationId xmlns:p14="http://schemas.microsoft.com/office/powerpoint/2010/main" val="306755206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45" fill="hold"/>
                                        <p:tgtEl>
                                          <p:spTgt spid="3"/>
                                        </p:tgtEl>
                                      </p:cBhvr>
                                    </p:cmd>
                                  </p:childTnLst>
                                </p:cTn>
                              </p:par>
                              <p:par>
                                <p:cTn id="7" presetID="22" presetClass="entr" presetSubtype="1"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6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Text Placeholder 2"/>
          <p:cNvSpPr>
            <a:spLocks noGrp="1"/>
          </p:cNvSpPr>
          <p:nvPr>
            <p:ph type="body" idx="1"/>
          </p:nvPr>
        </p:nvSpPr>
        <p:spPr>
          <a:xfrm>
            <a:off x="814275" y="1327350"/>
            <a:ext cx="5492400" cy="2912141"/>
          </a:xfrm>
        </p:spPr>
        <p:txBody>
          <a:bodyPr/>
          <a:lstStyle/>
          <a:p>
            <a:r>
              <a:rPr lang="en-US" sz="2400"/>
              <a:t>Introduction </a:t>
            </a:r>
          </a:p>
          <a:p>
            <a:r>
              <a:rPr lang="en-US" sz="2400"/>
              <a:t>Core Scikit Learning</a:t>
            </a:r>
          </a:p>
          <a:p>
            <a:r>
              <a:rPr lang="en-US" sz="2400"/>
              <a:t>Supervised Learning</a:t>
            </a:r>
          </a:p>
          <a:p>
            <a:r>
              <a:rPr lang="en-US" sz="2400"/>
              <a:t>Unsupervised Learning</a:t>
            </a:r>
          </a:p>
          <a:p>
            <a:r>
              <a:rPr lang="en-US" sz="2400"/>
              <a:t>Model Selection </a:t>
            </a:r>
          </a:p>
          <a:p>
            <a:r>
              <a:rPr lang="en-US" sz="2400"/>
              <a:t>Visualization Techniques </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5" name="Recording (21)">
            <a:hlinkClick r:id="" action="ppaction://media"/>
            <a:extLst>
              <a:ext uri="{FF2B5EF4-FFF2-40B4-BE49-F238E27FC236}">
                <a16:creationId xmlns:a16="http://schemas.microsoft.com/office/drawing/2014/main" id="{26EBA38E-D27C-6940-E32A-3C5498978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7375" y="50021"/>
            <a:ext cx="730250" cy="730250"/>
          </a:xfrm>
          <a:prstGeom prst="rect">
            <a:avLst/>
          </a:prstGeom>
        </p:spPr>
      </p:pic>
    </p:spTree>
    <p:extLst>
      <p:ext uri="{BB962C8B-B14F-4D97-AF65-F5344CB8AC3E}">
        <p14:creationId xmlns:p14="http://schemas.microsoft.com/office/powerpoint/2010/main" val="242564743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03"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3000"/>
                                        <p:tgtEl>
                                          <p:spTgt spid="3">
                                            <p:txEl>
                                              <p:pRg st="0" end="0"/>
                                            </p:txEl>
                                          </p:spTgt>
                                        </p:tgtEl>
                                      </p:cBhvr>
                                    </p:animEffect>
                                  </p:childTnLst>
                                </p:cTn>
                              </p:par>
                              <p:par>
                                <p:cTn id="10" presetID="22" presetClass="entr" presetSubtype="1" fill="hold" grpId="0" nodeType="with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3000"/>
                                        <p:tgtEl>
                                          <p:spTgt spid="3">
                                            <p:txEl>
                                              <p:pRg st="1" end="1"/>
                                            </p:txEl>
                                          </p:spTgt>
                                        </p:tgtEl>
                                      </p:cBhvr>
                                    </p:animEffect>
                                  </p:childTnLst>
                                </p:cTn>
                              </p:par>
                              <p:par>
                                <p:cTn id="13" presetID="22" presetClass="entr" presetSubtype="1" fill="hold" grpId="0" nodeType="withEffect">
                                  <p:stCondLst>
                                    <p:cond delay="6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3000"/>
                                        <p:tgtEl>
                                          <p:spTgt spid="3">
                                            <p:txEl>
                                              <p:pRg st="2" end="2"/>
                                            </p:txEl>
                                          </p:spTgt>
                                        </p:tgtEl>
                                      </p:cBhvr>
                                    </p:animEffect>
                                  </p:childTnLst>
                                </p:cTn>
                              </p:par>
                              <p:par>
                                <p:cTn id="16" presetID="22" presetClass="entr" presetSubtype="1" fill="hold" grpId="0" nodeType="withEffect">
                                  <p:stCondLst>
                                    <p:cond delay="8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3000"/>
                                        <p:tgtEl>
                                          <p:spTgt spid="3">
                                            <p:txEl>
                                              <p:pRg st="3" end="3"/>
                                            </p:txEl>
                                          </p:spTgt>
                                        </p:tgtEl>
                                      </p:cBhvr>
                                    </p:animEffect>
                                  </p:childTnLst>
                                </p:cTn>
                              </p:par>
                              <p:par>
                                <p:cTn id="19" presetID="22" presetClass="entr" presetSubtype="1" fill="hold" grpId="0" nodeType="withEffect">
                                  <p:stCondLst>
                                    <p:cond delay="11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3000"/>
                                        <p:tgtEl>
                                          <p:spTgt spid="3">
                                            <p:txEl>
                                              <p:pRg st="4" end="4"/>
                                            </p:txEl>
                                          </p:spTgt>
                                        </p:tgtEl>
                                      </p:cBhvr>
                                    </p:animEffect>
                                  </p:childTnLst>
                                </p:cTn>
                              </p:par>
                              <p:par>
                                <p:cTn id="22" presetID="22" presetClass="entr" presetSubtype="1" fill="hold" grpId="0" nodeType="withEffect">
                                  <p:stCondLst>
                                    <p:cond delay="150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3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5"/>
                </p:tgtEl>
              </p:cMediaNode>
            </p:audio>
          </p:childTnLst>
        </p:cTn>
      </p:par>
    </p:tnLst>
    <p:bldLst>
      <p:bldP spid="3"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9964-ABC0-2B18-8A10-DC6DEDDB8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27FFC-11D5-3805-3C04-A4B62A9BEC54}"/>
              </a:ext>
            </a:extLst>
          </p:cNvPr>
          <p:cNvSpPr>
            <a:spLocks noGrp="1"/>
          </p:cNvSpPr>
          <p:nvPr>
            <p:ph type="title"/>
          </p:nvPr>
        </p:nvSpPr>
        <p:spPr/>
        <p:txBody>
          <a:bodyPr/>
          <a:lstStyle/>
          <a:p>
            <a:r>
              <a:rPr lang="en-US"/>
              <a:t>Model Selection &amp; Evaluation</a:t>
            </a:r>
          </a:p>
        </p:txBody>
      </p:sp>
      <p:sp>
        <p:nvSpPr>
          <p:cNvPr id="4" name="Slide Number Placeholder 3">
            <a:extLst>
              <a:ext uri="{FF2B5EF4-FFF2-40B4-BE49-F238E27FC236}">
                <a16:creationId xmlns:a16="http://schemas.microsoft.com/office/drawing/2014/main" id="{84261AB3-6813-43F8-7C4C-2DFB027764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6" name="Picture 5" descr="A diagram of a confusion matrix&#10;&#10;AI-generated content may be incorrect.">
            <a:extLst>
              <a:ext uri="{FF2B5EF4-FFF2-40B4-BE49-F238E27FC236}">
                <a16:creationId xmlns:a16="http://schemas.microsoft.com/office/drawing/2014/main" id="{E2086DAE-1742-239D-5712-9F4AEC0BC2C8}"/>
              </a:ext>
            </a:extLst>
          </p:cNvPr>
          <p:cNvPicPr>
            <a:picLocks noChangeAspect="1"/>
          </p:cNvPicPr>
          <p:nvPr/>
        </p:nvPicPr>
        <p:blipFill>
          <a:blip r:embed="rId5"/>
          <a:stretch>
            <a:fillRect/>
          </a:stretch>
        </p:blipFill>
        <p:spPr>
          <a:xfrm>
            <a:off x="922150" y="1327350"/>
            <a:ext cx="4210346" cy="3816150"/>
          </a:xfrm>
          <a:prstGeom prst="rect">
            <a:avLst/>
          </a:prstGeom>
        </p:spPr>
      </p:pic>
      <p:pic>
        <p:nvPicPr>
          <p:cNvPr id="8" name="Picture 7">
            <a:extLst>
              <a:ext uri="{FF2B5EF4-FFF2-40B4-BE49-F238E27FC236}">
                <a16:creationId xmlns:a16="http://schemas.microsoft.com/office/drawing/2014/main" id="{C10552CC-33A8-1508-BB98-9362C2DEADB8}"/>
              </a:ext>
            </a:extLst>
          </p:cNvPr>
          <p:cNvPicPr>
            <a:picLocks noChangeAspect="1"/>
          </p:cNvPicPr>
          <p:nvPr/>
        </p:nvPicPr>
        <p:blipFill>
          <a:blip r:embed="rId6"/>
          <a:stretch>
            <a:fillRect/>
          </a:stretch>
        </p:blipFill>
        <p:spPr>
          <a:xfrm>
            <a:off x="5314711" y="1868794"/>
            <a:ext cx="3706761" cy="2236481"/>
          </a:xfrm>
          <a:prstGeom prst="rect">
            <a:avLst/>
          </a:prstGeom>
        </p:spPr>
      </p:pic>
      <p:sp>
        <p:nvSpPr>
          <p:cNvPr id="10" name="TextBox 9">
            <a:extLst>
              <a:ext uri="{FF2B5EF4-FFF2-40B4-BE49-F238E27FC236}">
                <a16:creationId xmlns:a16="http://schemas.microsoft.com/office/drawing/2014/main" id="{087BE661-2378-437F-D7BA-AF8A95FFF564}"/>
              </a:ext>
            </a:extLst>
          </p:cNvPr>
          <p:cNvSpPr txBox="1"/>
          <p:nvPr/>
        </p:nvSpPr>
        <p:spPr>
          <a:xfrm>
            <a:off x="5684808" y="1449293"/>
            <a:ext cx="3336663" cy="307777"/>
          </a:xfrm>
          <a:prstGeom prst="rect">
            <a:avLst/>
          </a:prstGeom>
          <a:noFill/>
        </p:spPr>
        <p:txBody>
          <a:bodyPr wrap="square">
            <a:spAutoFit/>
          </a:bodyPr>
          <a:lstStyle/>
          <a:p>
            <a:pPr algn="ctr"/>
            <a:r>
              <a:rPr lang="en-US">
                <a:latin typeface="Courier New" panose="02070309020205020404" pitchFamily="49" charset="0"/>
                <a:cs typeface="Courier New" panose="02070309020205020404" pitchFamily="49" charset="0"/>
              </a:rPr>
              <a:t>KNN Evaluation Metrics Report</a:t>
            </a:r>
          </a:p>
        </p:txBody>
      </p:sp>
      <p:pic>
        <p:nvPicPr>
          <p:cNvPr id="3" name="Recording (87)">
            <a:hlinkClick r:id="" action="ppaction://media"/>
            <a:extLst>
              <a:ext uri="{FF2B5EF4-FFF2-40B4-BE49-F238E27FC236}">
                <a16:creationId xmlns:a16="http://schemas.microsoft.com/office/drawing/2014/main" id="{4EC7BCBB-6A98-7565-80BF-530E829D2B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120" y="50021"/>
            <a:ext cx="730250" cy="730250"/>
          </a:xfrm>
          <a:prstGeom prst="rect">
            <a:avLst/>
          </a:prstGeom>
        </p:spPr>
      </p:pic>
    </p:spTree>
    <p:extLst>
      <p:ext uri="{BB962C8B-B14F-4D97-AF65-F5344CB8AC3E}">
        <p14:creationId xmlns:p14="http://schemas.microsoft.com/office/powerpoint/2010/main" val="3759767422"/>
      </p:ext>
    </p:extLst>
  </p:cSld>
  <p:clrMapOvr>
    <a:masterClrMapping/>
  </p:clrMapOvr>
  <mc:AlternateContent xmlns:mc="http://schemas.openxmlformats.org/markup-compatibility/2006" xmlns:p15="http://schemas.microsoft.com/office/powerpoint/2012/main">
    <mc:Choice Requires="p15">
      <p:transition advClick="0">
        <p15:prstTrans prst="peelOff"/>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110" fill="hold"/>
                                        <p:tgtEl>
                                          <p:spTgt spid="3"/>
                                        </p:tgtEl>
                                      </p:cBhvr>
                                    </p:cmd>
                                  </p:childTnLst>
                                </p:cTn>
                              </p:par>
                              <p:par>
                                <p:cTn id="7" presetID="5" presetClass="entr" presetSubtype="5" fill="hold"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checkerboard(down)">
                                      <p:cBhvr>
                                        <p:cTn id="9" dur="10000"/>
                                        <p:tgtEl>
                                          <p:spTgt spid="6"/>
                                        </p:tgtEl>
                                      </p:cBhvr>
                                    </p:animEffect>
                                  </p:childTnLst>
                                </p:cTn>
                              </p:par>
                              <p:par>
                                <p:cTn id="10" presetID="22" presetClass="entr" presetSubtype="8" fill="hold" grpId="0" nodeType="withEffect">
                                  <p:stCondLst>
                                    <p:cond delay="220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par>
                                <p:cTn id="13" presetID="22" presetClass="entr" presetSubtype="1" fill="hold" nodeType="withEffect">
                                  <p:stCondLst>
                                    <p:cond delay="240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372FA-963A-9E84-D072-2570DE7141C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1297E0C-CA78-AB18-862C-F64F1AE8ACB5}"/>
              </a:ext>
            </a:extLst>
          </p:cNvPr>
          <p:cNvGrpSpPr/>
          <p:nvPr/>
        </p:nvGrpSpPr>
        <p:grpSpPr>
          <a:xfrm>
            <a:off x="3468696" y="1389426"/>
            <a:ext cx="3672332" cy="3761329"/>
            <a:chOff x="3468696" y="1389426"/>
            <a:chExt cx="3672332" cy="3761329"/>
          </a:xfrm>
        </p:grpSpPr>
        <p:pic>
          <p:nvPicPr>
            <p:cNvPr id="14" name="Picture 13">
              <a:extLst>
                <a:ext uri="{FF2B5EF4-FFF2-40B4-BE49-F238E27FC236}">
                  <a16:creationId xmlns:a16="http://schemas.microsoft.com/office/drawing/2014/main" id="{025BD9AA-762B-51D2-BBB0-1C215A5D7C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4" b="97425" l="1163" r="99535">
                          <a14:foregroundMark x1="98605" y1="86910" x2="40465" y2="69099"/>
                          <a14:foregroundMark x1="40465" y1="69099" x2="38372" y2="51502"/>
                          <a14:foregroundMark x1="38372" y1="51502" x2="77442" y2="33691"/>
                          <a14:foregroundMark x1="77442" y1="33691" x2="66977" y2="45279"/>
                          <a14:foregroundMark x1="66977" y1="45279" x2="30465" y2="34979"/>
                          <a14:foregroundMark x1="30465" y1="34979" x2="71628" y2="32833"/>
                          <a14:foregroundMark x1="71628" y1="32833" x2="19070" y2="52146"/>
                          <a14:foregroundMark x1="19070" y1="52146" x2="30465" y2="26180"/>
                          <a14:foregroundMark x1="30465" y1="26180" x2="81163" y2="19957"/>
                          <a14:foregroundMark x1="81163" y1="19957" x2="47907" y2="16524"/>
                          <a14:foregroundMark x1="47907" y1="16524" x2="24186" y2="5150"/>
                          <a14:foregroundMark x1="24186" y1="5150" x2="40930" y2="3648"/>
                          <a14:foregroundMark x1="40930" y1="3648" x2="91395" y2="10086"/>
                          <a14:foregroundMark x1="91395" y1="10086" x2="21628" y2="15021"/>
                          <a14:foregroundMark x1="21628" y1="15021" x2="22791" y2="35193"/>
                          <a14:foregroundMark x1="22791" y1="35193" x2="32791" y2="51717"/>
                          <a14:foregroundMark x1="32791" y1="51717" x2="9070" y2="75966"/>
                          <a14:foregroundMark x1="9070" y1="75966" x2="13488" y2="91202"/>
                          <a14:foregroundMark x1="13488" y1="91202" x2="44419" y2="86910"/>
                          <a14:foregroundMark x1="44419" y1="86910" x2="80465" y2="66094"/>
                          <a14:foregroundMark x1="80465" y1="66094" x2="55581" y2="90773"/>
                          <a14:foregroundMark x1="55581" y1="90773" x2="25581" y2="84979"/>
                          <a14:foregroundMark x1="25581" y1="84979" x2="14651" y2="76395"/>
                          <a14:foregroundMark x1="14651" y1="76395" x2="14884" y2="75966"/>
                          <a14:foregroundMark x1="43721" y1="47639" x2="26977" y2="81760"/>
                          <a14:foregroundMark x1="26977" y1="81760" x2="45349" y2="68455"/>
                          <a14:foregroundMark x1="45349" y1="68455" x2="51395" y2="55150"/>
                          <a14:foregroundMark x1="51395" y1="55150" x2="37209" y2="63734"/>
                          <a14:foregroundMark x1="37209" y1="63734" x2="42791" y2="78112"/>
                          <a14:foregroundMark x1="42791" y1="78112" x2="44419" y2="79614"/>
                          <a14:foregroundMark x1="53953" y1="60515" x2="47907" y2="66309"/>
                          <a14:foregroundMark x1="47674" y1="62232" x2="49302" y2="68884"/>
                          <a14:foregroundMark x1="49302" y1="69313" x2="48140" y2="69957"/>
                          <a14:foregroundMark x1="46744" y1="63305" x2="44884" y2="49356"/>
                          <a14:foregroundMark x1="44884" y1="49356" x2="47674" y2="55579"/>
                          <a14:foregroundMark x1="49302" y1="42060" x2="61628" y2="24678"/>
                          <a14:foregroundMark x1="61628" y1="24678" x2="52326" y2="37124"/>
                          <a14:foregroundMark x1="52326" y1="37124" x2="55581" y2="27253"/>
                          <a14:foregroundMark x1="50930" y1="34120" x2="49535" y2="37983"/>
                          <a14:foregroundMark x1="50698" y1="20172" x2="30233" y2="20815"/>
                          <a14:foregroundMark x1="53488" y1="22103" x2="47674" y2="19528"/>
                          <a14:foregroundMark x1="32791" y1="19099" x2="30698" y2="16524"/>
                          <a14:foregroundMark x1="31395" y1="16524" x2="34884" y2="18240"/>
                          <a14:foregroundMark x1="47209" y1="7511" x2="33256" y2="6438"/>
                          <a14:foregroundMark x1="7209" y1="3219" x2="11395" y2="49785"/>
                          <a14:foregroundMark x1="11395" y1="49785" x2="10465" y2="57940"/>
                          <a14:foregroundMark x1="28372" y1="3219" x2="12558" y2="5150"/>
                          <a14:foregroundMark x1="12558" y1="5150" x2="7907" y2="3219"/>
                          <a14:foregroundMark x1="29535" y1="1931" x2="3488" y2="1288"/>
                          <a14:foregroundMark x1="4884" y1="49356" x2="2791" y2="83476"/>
                          <a14:foregroundMark x1="2791" y1="83476" x2="5814" y2="97425"/>
                          <a14:foregroundMark x1="53488" y1="97210" x2="62791" y2="91845"/>
                          <a14:foregroundMark x1="64651" y1="98283" x2="87674" y2="92489"/>
                          <a14:foregroundMark x1="87674" y1="92489" x2="91860" y2="88412"/>
                          <a14:foregroundMark x1="91395" y1="92060" x2="91395" y2="92060"/>
                          <a14:foregroundMark x1="92093" y1="91202" x2="92093" y2="91202"/>
                          <a14:foregroundMark x1="92093" y1="90773" x2="92093" y2="90773"/>
                          <a14:foregroundMark x1="92558" y1="90129" x2="93953" y2="88412"/>
                          <a14:foregroundMark x1="78605" y1="5365" x2="93721" y2="3219"/>
                          <a14:foregroundMark x1="93721" y1="3219" x2="93721" y2="3219"/>
                          <a14:foregroundMark x1="99070" y1="1931" x2="98605" y2="78755"/>
                          <a14:foregroundMark x1="95349" y1="88412" x2="95349" y2="88412"/>
                          <a14:foregroundMark x1="99919" y1="88412" x2="99767" y2="88412"/>
                          <a14:foregroundMark x1="93721" y1="88412" x2="99460" y2="88412"/>
                          <a14:foregroundMark x1="3488" y1="1288" x2="1163" y2="644"/>
                          <a14:foregroundMark x1="8140" y1="66524" x2="7907" y2="52361"/>
                          <a14:foregroundMark x1="7907" y1="52361" x2="10930" y2="62876"/>
                          <a14:backgroundMark x1="92558" y1="99785" x2="99302" y2="89270"/>
                          <a14:backgroundMark x1="99302" y1="89485" x2="99302" y2="87339"/>
                          <a14:backgroundMark x1="98140" y1="91845" x2="99535" y2="86266"/>
                          <a14:backgroundMark x1="97907" y1="91845" x2="99302" y2="86266"/>
                          <a14:backgroundMark x1="98605" y1="92060" x2="99302" y2="88841"/>
                          <a14:backgroundMark x1="99070" y1="90343" x2="99767" y2="86910"/>
                        </a14:backgroundRemoval>
                      </a14:imgEffect>
                    </a14:imgLayer>
                  </a14:imgProps>
                </a:ext>
              </a:extLst>
            </a:blip>
            <a:srcRect b="2794"/>
            <a:stretch/>
          </p:blipFill>
          <p:spPr>
            <a:xfrm>
              <a:off x="3570514" y="1389426"/>
              <a:ext cx="3570514" cy="3761329"/>
            </a:xfrm>
            <a:prstGeom prst="rect">
              <a:avLst/>
            </a:prstGeom>
          </p:spPr>
        </p:pic>
        <p:sp>
          <p:nvSpPr>
            <p:cNvPr id="17" name="TextBox 16">
              <a:extLst>
                <a:ext uri="{FF2B5EF4-FFF2-40B4-BE49-F238E27FC236}">
                  <a16:creationId xmlns:a16="http://schemas.microsoft.com/office/drawing/2014/main" id="{ADE76F92-646B-699B-8628-0507619CA099}"/>
                </a:ext>
              </a:extLst>
            </p:cNvPr>
            <p:cNvSpPr txBox="1"/>
            <p:nvPr/>
          </p:nvSpPr>
          <p:spPr>
            <a:xfrm rot="16200000">
              <a:off x="3456994" y="3107209"/>
              <a:ext cx="269626" cy="246221"/>
            </a:xfrm>
            <a:prstGeom prst="rect">
              <a:avLst/>
            </a:prstGeom>
            <a:noFill/>
          </p:spPr>
          <p:txBody>
            <a:bodyPr wrap="none" rtlCol="0">
              <a:spAutoFit/>
            </a:bodyPr>
            <a:lstStyle/>
            <a:p>
              <a:r>
                <a:rPr lang="en-US" sz="1000" cap="all"/>
                <a:t>y</a:t>
              </a:r>
            </a:p>
          </p:txBody>
        </p:sp>
      </p:grpSp>
      <p:grpSp>
        <p:nvGrpSpPr>
          <p:cNvPr id="3" name="Group 2">
            <a:extLst>
              <a:ext uri="{FF2B5EF4-FFF2-40B4-BE49-F238E27FC236}">
                <a16:creationId xmlns:a16="http://schemas.microsoft.com/office/drawing/2014/main" id="{35C041E8-10EF-3AB9-4A32-F40146D3CC20}"/>
              </a:ext>
            </a:extLst>
          </p:cNvPr>
          <p:cNvGrpSpPr/>
          <p:nvPr/>
        </p:nvGrpSpPr>
        <p:grpSpPr>
          <a:xfrm>
            <a:off x="-65536" y="1389427"/>
            <a:ext cx="3636050" cy="3761330"/>
            <a:chOff x="-65536" y="1389427"/>
            <a:chExt cx="3636050" cy="3761330"/>
          </a:xfrm>
        </p:grpSpPr>
        <p:pic>
          <p:nvPicPr>
            <p:cNvPr id="6" name="Picture 5">
              <a:extLst>
                <a:ext uri="{FF2B5EF4-FFF2-40B4-BE49-F238E27FC236}">
                  <a16:creationId xmlns:a16="http://schemas.microsoft.com/office/drawing/2014/main" id="{84B3E80A-55B4-C8F3-85A0-B4985A1481B6}"/>
                </a:ext>
              </a:extLst>
            </p:cNvPr>
            <p:cNvPicPr>
              <a:picLocks noChangeAspect="1"/>
            </p:cNvPicPr>
            <p:nvPr/>
          </p:nvPicPr>
          <p:blipFill>
            <a:blip r:embed="rId7"/>
            <a:srcRect l="1081" r="1" b="2794"/>
            <a:stretch/>
          </p:blipFill>
          <p:spPr>
            <a:xfrm>
              <a:off x="38600" y="1389427"/>
              <a:ext cx="3531914" cy="3761330"/>
            </a:xfrm>
            <a:prstGeom prst="rect">
              <a:avLst/>
            </a:prstGeom>
          </p:spPr>
        </p:pic>
        <p:sp>
          <p:nvSpPr>
            <p:cNvPr id="18" name="TextBox 17">
              <a:extLst>
                <a:ext uri="{FF2B5EF4-FFF2-40B4-BE49-F238E27FC236}">
                  <a16:creationId xmlns:a16="http://schemas.microsoft.com/office/drawing/2014/main" id="{897473CC-174D-72A7-306F-FE352F0EC0E4}"/>
                </a:ext>
              </a:extLst>
            </p:cNvPr>
            <p:cNvSpPr txBox="1"/>
            <p:nvPr/>
          </p:nvSpPr>
          <p:spPr>
            <a:xfrm rot="16200000">
              <a:off x="-77238" y="3099952"/>
              <a:ext cx="269626" cy="246221"/>
            </a:xfrm>
            <a:prstGeom prst="rect">
              <a:avLst/>
            </a:prstGeom>
            <a:noFill/>
          </p:spPr>
          <p:txBody>
            <a:bodyPr wrap="none" rtlCol="0">
              <a:spAutoFit/>
            </a:bodyPr>
            <a:lstStyle/>
            <a:p>
              <a:r>
                <a:rPr lang="en-US" sz="1000" cap="all"/>
                <a:t>y</a:t>
              </a:r>
            </a:p>
          </p:txBody>
        </p:sp>
      </p:grpSp>
      <p:sp>
        <p:nvSpPr>
          <p:cNvPr id="2" name="Title 1">
            <a:extLst>
              <a:ext uri="{FF2B5EF4-FFF2-40B4-BE49-F238E27FC236}">
                <a16:creationId xmlns:a16="http://schemas.microsoft.com/office/drawing/2014/main" id="{67A3F70C-C533-BFA7-7E95-4140AC2FCEE8}"/>
              </a:ext>
            </a:extLst>
          </p:cNvPr>
          <p:cNvSpPr>
            <a:spLocks noGrp="1"/>
          </p:cNvSpPr>
          <p:nvPr>
            <p:ph type="title"/>
          </p:nvPr>
        </p:nvSpPr>
        <p:spPr/>
        <p:txBody>
          <a:bodyPr/>
          <a:lstStyle/>
          <a:p>
            <a:r>
              <a:rPr lang="en-US"/>
              <a:t>Visualization Techniques</a:t>
            </a:r>
          </a:p>
        </p:txBody>
      </p:sp>
      <p:sp>
        <p:nvSpPr>
          <p:cNvPr id="4" name="Slide Number Placeholder 3">
            <a:extLst>
              <a:ext uri="{FF2B5EF4-FFF2-40B4-BE49-F238E27FC236}">
                <a16:creationId xmlns:a16="http://schemas.microsoft.com/office/drawing/2014/main" id="{E118B62D-FFDD-C273-E205-727226AC3F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8" name="Picture 7" descr="A colorful line drawing of a person&#10;&#10;AI-generated content may be incorrect.">
            <a:extLst>
              <a:ext uri="{FF2B5EF4-FFF2-40B4-BE49-F238E27FC236}">
                <a16:creationId xmlns:a16="http://schemas.microsoft.com/office/drawing/2014/main" id="{7B784DE0-EC81-1500-5967-2C86BDAA6A20}"/>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flipH="1">
            <a:off x="268085" y="1630023"/>
            <a:ext cx="3227264" cy="3186082"/>
          </a:xfrm>
          <a:prstGeom prst="rect">
            <a:avLst/>
          </a:prstGeom>
        </p:spPr>
      </p:pic>
      <p:pic>
        <p:nvPicPr>
          <p:cNvPr id="12" name="Picture 11" descr="A colorful lines drawn on a black background&#10;&#10;AI-generated content may be incorrect.">
            <a:extLst>
              <a:ext uri="{FF2B5EF4-FFF2-40B4-BE49-F238E27FC236}">
                <a16:creationId xmlns:a16="http://schemas.microsoft.com/office/drawing/2014/main" id="{43CAF8A6-B540-14C0-06DD-E8175E2DCC0F}"/>
              </a:ext>
            </a:extLst>
          </p:cNvPr>
          <p:cNvPicPr>
            <a:picLocks noChangeAspect="1"/>
          </p:cNvPicPr>
          <p:nvPr/>
        </p:nvPicPr>
        <p:blipFill>
          <a:blip r:embed="rId10">
            <a:alphaModFix amt="5000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891133" y="1630023"/>
            <a:ext cx="3163510" cy="3186080"/>
          </a:xfrm>
          <a:prstGeom prst="rect">
            <a:avLst/>
          </a:prstGeom>
        </p:spPr>
      </p:pic>
      <p:sp>
        <p:nvSpPr>
          <p:cNvPr id="19" name="Rectangle 18">
            <a:extLst>
              <a:ext uri="{FF2B5EF4-FFF2-40B4-BE49-F238E27FC236}">
                <a16:creationId xmlns:a16="http://schemas.microsoft.com/office/drawing/2014/main" id="{AB3D2AED-3167-6D07-0205-6E1A1A24C67C}"/>
              </a:ext>
            </a:extLst>
          </p:cNvPr>
          <p:cNvSpPr/>
          <p:nvPr/>
        </p:nvSpPr>
        <p:spPr>
          <a:xfrm>
            <a:off x="-708" y="4081236"/>
            <a:ext cx="45719" cy="1069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ing (97)">
            <a:hlinkClick r:id="" action="ppaction://media"/>
            <a:extLst>
              <a:ext uri="{FF2B5EF4-FFF2-40B4-BE49-F238E27FC236}">
                <a16:creationId xmlns:a16="http://schemas.microsoft.com/office/drawing/2014/main" id="{D5B97F0D-48E5-24F0-88DD-96C63A3841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12252" y="50021"/>
            <a:ext cx="730250" cy="730250"/>
          </a:xfrm>
          <a:prstGeom prst="rect">
            <a:avLst/>
          </a:prstGeom>
        </p:spPr>
      </p:pic>
    </p:spTree>
    <p:extLst>
      <p:ext uri="{BB962C8B-B14F-4D97-AF65-F5344CB8AC3E}">
        <p14:creationId xmlns:p14="http://schemas.microsoft.com/office/powerpoint/2010/main" val="230022780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94" fill="hold"/>
                                        <p:tgtEl>
                                          <p:spTgt spid="7"/>
                                        </p:tgtEl>
                                      </p:cBhvr>
                                    </p:cmd>
                                  </p:childTnLst>
                                </p:cTn>
                              </p:par>
                              <p:par>
                                <p:cTn id="7" presetID="10" presetClass="entr" presetSubtype="0" fill="hold" nodeType="withEffect">
                                  <p:stCondLst>
                                    <p:cond delay="4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000"/>
                                        <p:tgtEl>
                                          <p:spTgt spid="8"/>
                                        </p:tgtEl>
                                      </p:cBhvr>
                                    </p:animEffect>
                                  </p:childTnLst>
                                </p:cTn>
                              </p:par>
                              <p:par>
                                <p:cTn id="10" presetID="10" presetClass="entr" presetSubtype="0" fill="hold" nodeType="withEffect">
                                  <p:stCondLst>
                                    <p:cond delay="7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0"/>
                                        <p:tgtEl>
                                          <p:spTgt spid="3"/>
                                        </p:tgtEl>
                                      </p:cBhvr>
                                    </p:animEffect>
                                  </p:childTnLst>
                                </p:cTn>
                              </p:par>
                              <p:par>
                                <p:cTn id="13" presetID="10" presetClass="entr" presetSubtype="0" fill="hold" nodeType="withEffect">
                                  <p:stCondLst>
                                    <p:cond delay="1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nodeType="withEffect">
                                  <p:stCondLst>
                                    <p:cond delay="13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3000"/>
                                        <p:tgtEl>
                                          <p:spTgt spid="12"/>
                                        </p:tgtEl>
                                      </p:cBhvr>
                                    </p:animEffect>
                                  </p:childTnLst>
                                </p:cTn>
                              </p:par>
                              <p:par>
                                <p:cTn id="19" presetID="2" presetClass="entr" presetSubtype="8" fill="hold" nodeType="withEffect">
                                  <p:stCondLst>
                                    <p:cond delay="130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3000" fill="hold"/>
                                        <p:tgtEl>
                                          <p:spTgt spid="12"/>
                                        </p:tgtEl>
                                        <p:attrNameLst>
                                          <p:attrName>ppt_x</p:attrName>
                                        </p:attrNameLst>
                                      </p:cBhvr>
                                      <p:tavLst>
                                        <p:tav tm="0">
                                          <p:val>
                                            <p:strVal val="0-#ppt_w/2"/>
                                          </p:val>
                                        </p:tav>
                                        <p:tav tm="100000">
                                          <p:val>
                                            <p:strVal val="#ppt_x"/>
                                          </p:val>
                                        </p:tav>
                                      </p:tavLst>
                                    </p:anim>
                                    <p:anim calcmode="lin" valueType="num">
                                      <p:cBhvr additive="base">
                                        <p:cTn id="22" dur="3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CE2E-21AC-4A4C-567A-D0F3E674BEF4}"/>
              </a:ext>
            </a:extLst>
          </p:cNvPr>
          <p:cNvSpPr>
            <a:spLocks noGrp="1"/>
          </p:cNvSpPr>
          <p:nvPr>
            <p:ph type="ctrTitle"/>
          </p:nvPr>
        </p:nvSpPr>
        <p:spPr/>
        <p:txBody>
          <a:bodyPr/>
          <a:lstStyle/>
          <a:p>
            <a:r>
              <a:rPr lang="en-US"/>
              <a:t>Tutorial</a:t>
            </a:r>
          </a:p>
        </p:txBody>
      </p:sp>
      <p:pic>
        <p:nvPicPr>
          <p:cNvPr id="3" name="Recording (101)">
            <a:hlinkClick r:id="" action="ppaction://media"/>
            <a:extLst>
              <a:ext uri="{FF2B5EF4-FFF2-40B4-BE49-F238E27FC236}">
                <a16:creationId xmlns:a16="http://schemas.microsoft.com/office/drawing/2014/main" id="{358D39F6-40A7-7F4B-79C6-33F94C4C56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252" y="-3894"/>
            <a:ext cx="730250" cy="730250"/>
          </a:xfrm>
          <a:prstGeom prst="rect">
            <a:avLst/>
          </a:prstGeom>
        </p:spPr>
      </p:pic>
      <p:sp>
        <p:nvSpPr>
          <p:cNvPr id="4" name="Rectangle 3">
            <a:hlinkClick r:id="rId6"/>
            <a:extLst>
              <a:ext uri="{FF2B5EF4-FFF2-40B4-BE49-F238E27FC236}">
                <a16:creationId xmlns:a16="http://schemas.microsoft.com/office/drawing/2014/main" id="{AE5BB830-AA36-A73E-EDAA-C12B21C8E945}"/>
              </a:ext>
            </a:extLst>
          </p:cNvPr>
          <p:cNvSpPr/>
          <p:nvPr/>
        </p:nvSpPr>
        <p:spPr>
          <a:xfrm rot="18900670">
            <a:off x="5049147" y="2122932"/>
            <a:ext cx="3374642" cy="923330"/>
          </a:xfrm>
          <a:prstGeom prst="rect">
            <a:avLst/>
          </a:prstGeom>
          <a:noFill/>
        </p:spPr>
        <p:txBody>
          <a:bodyPr wrap="none" lIns="91440" tIns="45720" rIns="91440" bIns="45720">
            <a:spAutoFit/>
          </a:bodyPr>
          <a:lstStyle/>
          <a:p>
            <a:pPr algn="ctr"/>
            <a:r>
              <a:rPr lang="en-US" sz="3600" b="1" i="1" cap="none" spc="0">
                <a:ln w="22225">
                  <a:solidFill>
                    <a:schemeClr val="accent2"/>
                  </a:solidFill>
                  <a:prstDash val="solid"/>
                </a:ln>
                <a:solidFill>
                  <a:schemeClr val="accent2">
                    <a:lumMod val="40000"/>
                    <a:lumOff val="60000"/>
                  </a:schemeClr>
                </a:solidFill>
                <a:effectLst/>
              </a:rPr>
              <a:t>on</a:t>
            </a:r>
            <a:r>
              <a:rPr lang="en-US" sz="5400" b="1" cap="none" spc="0">
                <a:ln w="22225">
                  <a:solidFill>
                    <a:schemeClr val="accent2"/>
                  </a:solidFill>
                  <a:prstDash val="solid"/>
                </a:ln>
                <a:solidFill>
                  <a:schemeClr val="accent2">
                    <a:lumMod val="40000"/>
                    <a:lumOff val="60000"/>
                  </a:schemeClr>
                </a:solidFill>
                <a:effectLst/>
              </a:rPr>
              <a:t> GitHub</a:t>
            </a:r>
          </a:p>
        </p:txBody>
      </p:sp>
    </p:spTree>
    <p:extLst>
      <p:ext uri="{BB962C8B-B14F-4D97-AF65-F5344CB8AC3E}">
        <p14:creationId xmlns:p14="http://schemas.microsoft.com/office/powerpoint/2010/main" val="78468867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77" fill="hold"/>
                                        <p:tgtEl>
                                          <p:spTgt spid="3"/>
                                        </p:tgtEl>
                                      </p:cBhvr>
                                    </p:cmd>
                                  </p:childTnLst>
                                </p:cTn>
                              </p:par>
                              <p:par>
                                <p:cTn id="7" presetID="22" presetClass="entr" presetSubtype="4" fill="hold" grpId="0" nodeType="withEffect">
                                  <p:stCondLst>
                                    <p:cond delay="90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0929-1414-1AA0-1E2B-D3B77D535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C37D9-8535-0F3A-8BC5-57651A69F8DA}"/>
              </a:ext>
            </a:extLst>
          </p:cNvPr>
          <p:cNvSpPr>
            <a:spLocks noGrp="1"/>
          </p:cNvSpPr>
          <p:nvPr>
            <p:ph type="title"/>
          </p:nvPr>
        </p:nvSpPr>
        <p:spPr/>
        <p:txBody>
          <a:bodyPr/>
          <a:lstStyle/>
          <a:p>
            <a:r>
              <a:rPr lang="en-US"/>
              <a:t>Demo</a:t>
            </a:r>
          </a:p>
        </p:txBody>
      </p:sp>
      <p:sp>
        <p:nvSpPr>
          <p:cNvPr id="4" name="Slide Number Placeholder 3">
            <a:extLst>
              <a:ext uri="{FF2B5EF4-FFF2-40B4-BE49-F238E27FC236}">
                <a16:creationId xmlns:a16="http://schemas.microsoft.com/office/drawing/2014/main" id="{D65A6A9A-3ACA-3319-F7DF-9359CEE7FD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5" name="2025-05-25 08-04-42">
            <a:hlinkClick r:id="" action="ppaction://media"/>
            <a:extLst>
              <a:ext uri="{FF2B5EF4-FFF2-40B4-BE49-F238E27FC236}">
                <a16:creationId xmlns:a16="http://schemas.microsoft.com/office/drawing/2014/main" id="{42422333-7625-9509-47CB-9BF1B37D2C7E}"/>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0" y="1145892"/>
            <a:ext cx="6967959" cy="39976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24582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9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16AE-0715-0CF6-AF8E-3EA4F0282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A6E41-BE81-E2F7-A310-97E13231BA49}"/>
              </a:ext>
            </a:extLst>
          </p:cNvPr>
          <p:cNvSpPr>
            <a:spLocks noGrp="1"/>
          </p:cNvSpPr>
          <p:nvPr>
            <p:ph type="title"/>
          </p:nvPr>
        </p:nvSpPr>
        <p:spPr/>
        <p:txBody>
          <a:bodyPr/>
          <a:lstStyle/>
          <a:p>
            <a:r>
              <a:rPr lang="en-US"/>
              <a:t>Applications</a:t>
            </a:r>
          </a:p>
        </p:txBody>
      </p:sp>
      <p:sp>
        <p:nvSpPr>
          <p:cNvPr id="4" name="Slide Number Placeholder 3">
            <a:extLst>
              <a:ext uri="{FF2B5EF4-FFF2-40B4-BE49-F238E27FC236}">
                <a16:creationId xmlns:a16="http://schemas.microsoft.com/office/drawing/2014/main" id="{4AAE892C-6E65-EDBF-9508-E5D0806B19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5" name="Rectangle 1">
            <a:extLst>
              <a:ext uri="{FF2B5EF4-FFF2-40B4-BE49-F238E27FC236}">
                <a16:creationId xmlns:a16="http://schemas.microsoft.com/office/drawing/2014/main" id="{0E27D0B6-58EA-001B-4653-14F86A26FFA8}"/>
              </a:ext>
            </a:extLst>
          </p:cNvPr>
          <p:cNvSpPr>
            <a:spLocks noGrp="1" noChangeArrowheads="1"/>
          </p:cNvSpPr>
          <p:nvPr>
            <p:ph type="body" idx="1"/>
          </p:nvPr>
        </p:nvSpPr>
        <p:spPr bwMode="auto">
          <a:xfrm>
            <a:off x="814275" y="1784657"/>
            <a:ext cx="6941324" cy="1923357"/>
          </a:xfrm>
          <a:prstGeom prst="rect">
            <a:avLst/>
          </a:prstGeom>
          <a:noFill/>
          <a:ln>
            <a:noFill/>
          </a:ln>
        </p:spPr>
        <p:txBody>
          <a:bodyPr spcFirstLastPara="1" wrap="square" lIns="91425" tIns="91425" rIns="91425" bIns="91425" anchor="ctr" anchorCtr="0"/>
          <a:lstStyle/>
          <a:p>
            <a:r>
              <a:rPr lang="en-US" altLang="en-US"/>
              <a:t>🎮 Gesture-based gaming</a:t>
            </a:r>
          </a:p>
          <a:p>
            <a:r>
              <a:rPr lang="en-US" altLang="en-US"/>
              <a:t>🕺 Dance learning or fitness feedback</a:t>
            </a:r>
          </a:p>
          <a:p>
            <a:r>
              <a:rPr lang="en-US" altLang="en-US"/>
              <a:t>🦾 Robotics imitation of human motion</a:t>
            </a:r>
          </a:p>
        </p:txBody>
      </p:sp>
      <p:pic>
        <p:nvPicPr>
          <p:cNvPr id="3" name="Recording (104)">
            <a:hlinkClick r:id="" action="ppaction://media"/>
            <a:extLst>
              <a:ext uri="{FF2B5EF4-FFF2-40B4-BE49-F238E27FC236}">
                <a16:creationId xmlns:a16="http://schemas.microsoft.com/office/drawing/2014/main" id="{C3A76A3D-AC33-CB8E-3FB4-CAA0534F5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8337" y="50021"/>
            <a:ext cx="730250" cy="730250"/>
          </a:xfrm>
          <a:prstGeom prst="rect">
            <a:avLst/>
          </a:prstGeom>
        </p:spPr>
      </p:pic>
    </p:spTree>
    <p:extLst>
      <p:ext uri="{BB962C8B-B14F-4D97-AF65-F5344CB8AC3E}">
        <p14:creationId xmlns:p14="http://schemas.microsoft.com/office/powerpoint/2010/main" val="63815805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47" fill="hold"/>
                                        <p:tgtEl>
                                          <p:spTgt spid="3"/>
                                        </p:tgtEl>
                                      </p:cBhvr>
                                    </p:cmd>
                                  </p:childTnLst>
                                </p:cTn>
                              </p:par>
                              <p:par>
                                <p:cTn id="7" presetID="22" presetClass="entr" presetSubtype="1" fill="hold" grpId="0" nodeType="withEffect">
                                  <p:stCondLst>
                                    <p:cond delay="2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wipe(up)">
                                      <p:cBhvr>
                                        <p:cTn id="9" dur="5000"/>
                                        <p:tgtEl>
                                          <p:spTgt spid="5">
                                            <p:txEl>
                                              <p:pRg st="0" end="0"/>
                                            </p:txEl>
                                          </p:spTgt>
                                        </p:tgtEl>
                                      </p:cBhvr>
                                    </p:animEffect>
                                  </p:childTnLst>
                                </p:cTn>
                              </p:par>
                              <p:par>
                                <p:cTn id="10" presetID="22" presetClass="entr" presetSubtype="1" fill="hold" grpId="0" nodeType="withEffect">
                                  <p:stCondLst>
                                    <p:cond delay="8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6000"/>
                                        <p:tgtEl>
                                          <p:spTgt spid="5">
                                            <p:txEl>
                                              <p:pRg st="1" end="1"/>
                                            </p:txEl>
                                          </p:spTgt>
                                        </p:tgtEl>
                                      </p:cBhvr>
                                    </p:animEffect>
                                  </p:childTnLst>
                                </p:cTn>
                              </p:par>
                              <p:par>
                                <p:cTn id="13" presetID="22" presetClass="entr" presetSubtype="1" fill="hold" grpId="0" nodeType="withEffect">
                                  <p:stCondLst>
                                    <p:cond delay="16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6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1108-45A7-051E-878F-E1308575DDA0}"/>
              </a:ext>
            </a:extLst>
          </p:cNvPr>
          <p:cNvSpPr>
            <a:spLocks noGrp="1"/>
          </p:cNvSpPr>
          <p:nvPr>
            <p:ph type="title"/>
          </p:nvPr>
        </p:nvSpPr>
        <p:spPr/>
        <p:txBody>
          <a:bodyPr/>
          <a:lstStyle/>
          <a:p>
            <a:r>
              <a:rPr lang="en-US"/>
              <a:t>Thank you!</a:t>
            </a:r>
          </a:p>
        </p:txBody>
      </p:sp>
      <p:sp>
        <p:nvSpPr>
          <p:cNvPr id="4" name="Slide Number Placeholder 3">
            <a:extLst>
              <a:ext uri="{FF2B5EF4-FFF2-40B4-BE49-F238E27FC236}">
                <a16:creationId xmlns:a16="http://schemas.microsoft.com/office/drawing/2014/main" id="{159CD204-205D-9D0B-2F3E-1CE08A8A5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grpSp>
        <p:nvGrpSpPr>
          <p:cNvPr id="15" name="Group 14">
            <a:extLst>
              <a:ext uri="{FF2B5EF4-FFF2-40B4-BE49-F238E27FC236}">
                <a16:creationId xmlns:a16="http://schemas.microsoft.com/office/drawing/2014/main" id="{2332753A-A09D-F30D-7FEA-C4FD389DE72F}"/>
              </a:ext>
            </a:extLst>
          </p:cNvPr>
          <p:cNvGrpSpPr/>
          <p:nvPr/>
        </p:nvGrpSpPr>
        <p:grpSpPr>
          <a:xfrm>
            <a:off x="5355021" y="2824363"/>
            <a:ext cx="1463040" cy="1537934"/>
            <a:chOff x="5355021" y="2824363"/>
            <a:chExt cx="1463040" cy="1537934"/>
          </a:xfrm>
        </p:grpSpPr>
        <p:sp>
          <p:nvSpPr>
            <p:cNvPr id="10" name="TextBox 9">
              <a:extLst>
                <a:ext uri="{FF2B5EF4-FFF2-40B4-BE49-F238E27FC236}">
                  <a16:creationId xmlns:a16="http://schemas.microsoft.com/office/drawing/2014/main" id="{73BADE99-3B06-EA26-CEB2-9FCF461D0F7C}"/>
                </a:ext>
              </a:extLst>
            </p:cNvPr>
            <p:cNvSpPr txBox="1"/>
            <p:nvPr/>
          </p:nvSpPr>
          <p:spPr>
            <a:xfrm>
              <a:off x="5355021" y="3839077"/>
              <a:ext cx="1463040" cy="523220"/>
            </a:xfrm>
            <a:prstGeom prst="rect">
              <a:avLst/>
            </a:prstGeom>
            <a:noFill/>
          </p:spPr>
          <p:txBody>
            <a:bodyPr wrap="square">
              <a:spAutoFit/>
            </a:bodyPr>
            <a:lstStyle/>
            <a:p>
              <a:pPr marL="76200" indent="0" algn="ctr">
                <a:buNone/>
              </a:pPr>
              <a:r>
                <a:rPr lang="en-US" sz="1400">
                  <a:solidFill>
                    <a:schemeClr val="tx1"/>
                  </a:solidFill>
                  <a:latin typeface="Eras Medium ITC" panose="020B0602030504020804" pitchFamily="34" charset="0"/>
                </a:rPr>
                <a:t>Verónica Elze</a:t>
              </a:r>
            </a:p>
            <a:p>
              <a:pPr marL="76200" indent="0" algn="ctr">
                <a:buNone/>
              </a:pPr>
              <a:r>
                <a:rPr lang="en-US" sz="1400">
                  <a:solidFill>
                    <a:schemeClr val="tx1"/>
                  </a:solidFill>
                  <a:latin typeface="Eras Medium ITC" panose="020B0602030504020804" pitchFamily="34" charset="0"/>
                </a:rPr>
                <a:t>MS of AI</a:t>
              </a:r>
            </a:p>
          </p:txBody>
        </p:sp>
        <p:pic>
          <p:nvPicPr>
            <p:cNvPr id="11" name="Picture 10" descr="A person with glasses smiling&#10;&#10;Description automatically generated">
              <a:extLst>
                <a:ext uri="{FF2B5EF4-FFF2-40B4-BE49-F238E27FC236}">
                  <a16:creationId xmlns:a16="http://schemas.microsoft.com/office/drawing/2014/main" id="{31DAABD6-F8D8-0535-A734-9E8E9346BC0C}"/>
                </a:ext>
              </a:extLst>
            </p:cNvPr>
            <p:cNvPicPr>
              <a:picLocks/>
            </p:cNvPicPr>
            <p:nvPr/>
          </p:nvPicPr>
          <p:blipFill>
            <a:blip r:embed="rId5" cstate="print">
              <a:extLst>
                <a:ext uri="{28A0092B-C50C-407E-A947-70E740481C1C}">
                  <a14:useLocalDpi xmlns:a14="http://schemas.microsoft.com/office/drawing/2010/main"/>
                </a:ext>
              </a:extLst>
            </a:blip>
            <a:srcRect/>
            <a:stretch/>
          </p:blipFill>
          <p:spPr>
            <a:xfrm>
              <a:off x="5681156" y="2824363"/>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7" name="Group 16">
            <a:extLst>
              <a:ext uri="{FF2B5EF4-FFF2-40B4-BE49-F238E27FC236}">
                <a16:creationId xmlns:a16="http://schemas.microsoft.com/office/drawing/2014/main" id="{23D34260-2F0C-23F0-9C3B-26715E6CA714}"/>
              </a:ext>
            </a:extLst>
          </p:cNvPr>
          <p:cNvGrpSpPr/>
          <p:nvPr/>
        </p:nvGrpSpPr>
        <p:grpSpPr>
          <a:xfrm>
            <a:off x="7187736" y="2824363"/>
            <a:ext cx="1463040" cy="1537934"/>
            <a:chOff x="7187736" y="2824363"/>
            <a:chExt cx="1463040" cy="1537934"/>
          </a:xfrm>
        </p:grpSpPr>
        <p:sp>
          <p:nvSpPr>
            <p:cNvPr id="16" name="TextBox 15">
              <a:extLst>
                <a:ext uri="{FF2B5EF4-FFF2-40B4-BE49-F238E27FC236}">
                  <a16:creationId xmlns:a16="http://schemas.microsoft.com/office/drawing/2014/main" id="{10F44381-0CCB-4F4B-4CD4-94746350CE1A}"/>
                </a:ext>
              </a:extLst>
            </p:cNvPr>
            <p:cNvSpPr txBox="1"/>
            <p:nvPr/>
          </p:nvSpPr>
          <p:spPr>
            <a:xfrm>
              <a:off x="7187736" y="3839077"/>
              <a:ext cx="1463040" cy="523220"/>
            </a:xfrm>
            <a:prstGeom prst="rect">
              <a:avLst/>
            </a:prstGeom>
            <a:noFill/>
          </p:spPr>
          <p:txBody>
            <a:bodyPr wrap="square" lIns="91440" tIns="45720" rIns="91440" bIns="45720" anchor="t">
              <a:spAutoFit/>
            </a:bodyPr>
            <a:lstStyle/>
            <a:p>
              <a:pPr marL="76200" algn="ctr"/>
              <a:r>
                <a:rPr lang="en-US">
                  <a:solidFill>
                    <a:schemeClr val="tx1"/>
                  </a:solidFill>
                  <a:latin typeface="Eras Medium ITC"/>
                </a:rPr>
                <a:t>Hiromi Cota</a:t>
              </a:r>
              <a:endParaRPr lang="en-US" sz="1400">
                <a:solidFill>
                  <a:schemeClr val="tx1"/>
                </a:solidFill>
                <a:latin typeface="Eras Medium ITC" panose="020B0602030504020804" pitchFamily="34" charset="0"/>
              </a:endParaRPr>
            </a:p>
            <a:p>
              <a:pPr marL="76200" algn="ctr"/>
              <a:r>
                <a:rPr lang="en-US" sz="1400">
                  <a:solidFill>
                    <a:schemeClr val="tx1"/>
                  </a:solidFill>
                  <a:latin typeface="Eras Medium ITC"/>
                </a:rPr>
                <a:t>MS </a:t>
              </a:r>
              <a:r>
                <a:rPr lang="en-US">
                  <a:solidFill>
                    <a:schemeClr val="tx1"/>
                  </a:solidFill>
                  <a:latin typeface="Eras Medium ITC"/>
                </a:rPr>
                <a:t>of AI</a:t>
              </a:r>
              <a:endParaRPr lang="en-US" sz="1400">
                <a:solidFill>
                  <a:schemeClr val="tx1"/>
                </a:solidFill>
                <a:latin typeface="Eras Medium ITC"/>
              </a:endParaRPr>
            </a:p>
          </p:txBody>
        </p:sp>
        <p:pic>
          <p:nvPicPr>
            <p:cNvPr id="6" name="Picture 5">
              <a:extLst>
                <a:ext uri="{FF2B5EF4-FFF2-40B4-BE49-F238E27FC236}">
                  <a16:creationId xmlns:a16="http://schemas.microsoft.com/office/drawing/2014/main" id="{AD1CD258-2B6A-59A9-F606-C8E87DB73EB4}"/>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7494712" y="2824363"/>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4" name="Group 13">
            <a:extLst>
              <a:ext uri="{FF2B5EF4-FFF2-40B4-BE49-F238E27FC236}">
                <a16:creationId xmlns:a16="http://schemas.microsoft.com/office/drawing/2014/main" id="{A7287FE8-6577-A097-7D6C-D7AB0CB2AA41}"/>
              </a:ext>
            </a:extLst>
          </p:cNvPr>
          <p:cNvGrpSpPr/>
          <p:nvPr/>
        </p:nvGrpSpPr>
        <p:grpSpPr>
          <a:xfrm>
            <a:off x="6259989" y="1432977"/>
            <a:ext cx="1463040" cy="1471914"/>
            <a:chOff x="6259989" y="1432977"/>
            <a:chExt cx="1463040" cy="1471914"/>
          </a:xfrm>
        </p:grpSpPr>
        <p:sp>
          <p:nvSpPr>
            <p:cNvPr id="5" name="TextBox 4">
              <a:extLst>
                <a:ext uri="{FF2B5EF4-FFF2-40B4-BE49-F238E27FC236}">
                  <a16:creationId xmlns:a16="http://schemas.microsoft.com/office/drawing/2014/main" id="{B7E2147C-2EC2-2BA0-AAD3-19C551A6F232}"/>
                </a:ext>
              </a:extLst>
            </p:cNvPr>
            <p:cNvSpPr txBox="1"/>
            <p:nvPr/>
          </p:nvSpPr>
          <p:spPr>
            <a:xfrm>
              <a:off x="6259989" y="2381671"/>
              <a:ext cx="1463040" cy="523220"/>
            </a:xfrm>
            <a:prstGeom prst="rect">
              <a:avLst/>
            </a:prstGeom>
            <a:noFill/>
          </p:spPr>
          <p:txBody>
            <a:bodyPr wrap="square">
              <a:spAutoFit/>
            </a:bodyPr>
            <a:lstStyle/>
            <a:p>
              <a:pPr marL="76200" indent="0" algn="ctr">
                <a:buNone/>
              </a:pPr>
              <a:r>
                <a:rPr lang="en-US" sz="1400" err="1">
                  <a:solidFill>
                    <a:schemeClr val="tx1"/>
                  </a:solidFill>
                  <a:latin typeface="Eras Medium ITC" panose="020B0602030504020804" pitchFamily="34" charset="0"/>
                </a:rPr>
                <a:t>Ixius</a:t>
              </a:r>
              <a:r>
                <a:rPr lang="en-US" sz="1400">
                  <a:solidFill>
                    <a:schemeClr val="tx1"/>
                  </a:solidFill>
                  <a:latin typeface="Eras Medium ITC" panose="020B0602030504020804" pitchFamily="34" charset="0"/>
                </a:rPr>
                <a:t> Procopios</a:t>
              </a:r>
            </a:p>
            <a:p>
              <a:pPr marL="76200" indent="0" algn="ctr">
                <a:buNone/>
              </a:pPr>
              <a:r>
                <a:rPr lang="en-US" sz="1400">
                  <a:solidFill>
                    <a:schemeClr val="tx1"/>
                  </a:solidFill>
                  <a:latin typeface="Eras Medium ITC" panose="020B0602030504020804" pitchFamily="34" charset="0"/>
                </a:rPr>
                <a:t>MS in CS</a:t>
              </a:r>
            </a:p>
          </p:txBody>
        </p:sp>
        <p:pic>
          <p:nvPicPr>
            <p:cNvPr id="7" name="Picture 6" descr="A person with short hair wearing glasses and a blue jacket&#10;&#10;AI-generated content may be incorrect.">
              <a:extLst>
                <a:ext uri="{FF2B5EF4-FFF2-40B4-BE49-F238E27FC236}">
                  <a16:creationId xmlns:a16="http://schemas.microsoft.com/office/drawing/2014/main" id="{EFD5374C-D1AA-B137-C8D5-A79C4259C348}"/>
                </a:ext>
              </a:extLst>
            </p:cNvPr>
            <p:cNvPicPr>
              <a:picLocks/>
            </p:cNvPicPr>
            <p:nvPr/>
          </p:nvPicPr>
          <p:blipFill>
            <a:blip r:embed="rId7" cstate="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a:ext>
              </a:extLst>
            </a:blip>
            <a:stretch>
              <a:fillRect/>
            </a:stretch>
          </p:blipFill>
          <p:spPr>
            <a:xfrm>
              <a:off x="6565078" y="1432977"/>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2" name="Picture 11" descr="A couple of robots with different colored lines&#10;&#10;AI-generated content may be incorrect.">
            <a:extLst>
              <a:ext uri="{FF2B5EF4-FFF2-40B4-BE49-F238E27FC236}">
                <a16:creationId xmlns:a16="http://schemas.microsoft.com/office/drawing/2014/main" id="{9C0F3630-0252-8675-82BE-8C2949C85F95}"/>
              </a:ext>
            </a:extLst>
          </p:cNvPr>
          <p:cNvPicPr>
            <a:picLocks noChangeAspect="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saturation sat="300000"/>
                    </a14:imgEffect>
                    <a14:imgEffect>
                      <a14:brightnessContrast bright="20000" contrast="-40000"/>
                    </a14:imgEffect>
                  </a14:imgLayer>
                </a14:imgProps>
              </a:ext>
            </a:extLst>
          </a:blip>
          <a:srcRect l="6891" t="4758" r="2441" b="5273"/>
          <a:stretch/>
        </p:blipFill>
        <p:spPr>
          <a:xfrm>
            <a:off x="497840" y="1323355"/>
            <a:ext cx="4920141" cy="3820145"/>
          </a:xfrm>
          <a:prstGeom prst="rect">
            <a:avLst/>
          </a:prstGeom>
        </p:spPr>
      </p:pic>
      <p:pic>
        <p:nvPicPr>
          <p:cNvPr id="3" name="Picture 16" descr="Image result for city university of seattle logo">
            <a:extLst>
              <a:ext uri="{FF2B5EF4-FFF2-40B4-BE49-F238E27FC236}">
                <a16:creationId xmlns:a16="http://schemas.microsoft.com/office/drawing/2014/main" id="{9B4FC284-2F08-6F90-657F-FE0DC4EB8D98}"/>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a:ext>
            </a:extLst>
          </a:blip>
          <a:srcRect/>
          <a:stretch>
            <a:fillRect/>
          </a:stretch>
        </p:blipFill>
        <p:spPr bwMode="auto">
          <a:xfrm>
            <a:off x="-7620" y="4248785"/>
            <a:ext cx="915968" cy="915968"/>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Chevron 12">
            <a:extLst>
              <a:ext uri="{FF2B5EF4-FFF2-40B4-BE49-F238E27FC236}">
                <a16:creationId xmlns:a16="http://schemas.microsoft.com/office/drawing/2014/main" id="{EB94BFC5-2A6A-DB58-5BEE-D3566F17DFDA}"/>
              </a:ext>
            </a:extLst>
          </p:cNvPr>
          <p:cNvSpPr/>
          <p:nvPr/>
        </p:nvSpPr>
        <p:spPr>
          <a:xfrm>
            <a:off x="2316480" y="2458720"/>
            <a:ext cx="961810" cy="1513840"/>
          </a:xfrm>
          <a:prstGeom prst="chevron">
            <a:avLst/>
          </a:prstGeom>
          <a:solidFill>
            <a:schemeClr val="accent6">
              <a:alpha val="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pic>
        <p:nvPicPr>
          <p:cNvPr id="8" name="Recording (109)">
            <a:hlinkClick r:id="" action="ppaction://media"/>
            <a:extLst>
              <a:ext uri="{FF2B5EF4-FFF2-40B4-BE49-F238E27FC236}">
                <a16:creationId xmlns:a16="http://schemas.microsoft.com/office/drawing/2014/main" id="{D4F4280C-5029-D266-FF68-0BCCBB9AA3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74643" y="32137"/>
            <a:ext cx="730250" cy="730250"/>
          </a:xfrm>
          <a:prstGeom prst="rect">
            <a:avLst/>
          </a:prstGeom>
        </p:spPr>
      </p:pic>
    </p:spTree>
    <p:extLst>
      <p:ext uri="{BB962C8B-B14F-4D97-AF65-F5344CB8AC3E}">
        <p14:creationId xmlns:p14="http://schemas.microsoft.com/office/powerpoint/2010/main" val="1224978362"/>
      </p:ext>
    </p:extLst>
  </p:cSld>
  <p:clrMapOvr>
    <a:masterClrMapping/>
  </p:clrMapOvr>
  <mc:AlternateContent xmlns:mc="http://schemas.openxmlformats.org/markup-compatibility/2006" xmlns:p15="http://schemas.microsoft.com/office/powerpoint/2012/main">
    <mc:Choice Requires="p15">
      <p:transition advTm="0">
        <p15:prstTrans prst="peelOff"/>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16" fill="hold"/>
                                        <p:tgtEl>
                                          <p:spTgt spid="8"/>
                                        </p:tgtEl>
                                      </p:cBhvr>
                                    </p:cmd>
                                  </p:childTnLst>
                                </p:cTn>
                              </p:par>
                              <p:par>
                                <p:cTn id="7" presetID="22" presetClass="entr" presetSubtype="8" fill="hold" nodeType="withEffect">
                                  <p:stCondLst>
                                    <p:cond delay="400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7000"/>
                                        <p:tgtEl>
                                          <p:spTgt spid="12"/>
                                        </p:tgtEl>
                                      </p:cBhvr>
                                    </p:animEffect>
                                  </p:childTnLst>
                                </p:cTn>
                              </p:par>
                              <p:par>
                                <p:cTn id="10" presetID="22" presetClass="entr" presetSubtype="8" fill="hold" grpId="0" nodeType="withEffect">
                                  <p:stCondLst>
                                    <p:cond delay="625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250"/>
                                        <p:tgtEl>
                                          <p:spTgt spid="13"/>
                                        </p:tgtEl>
                                      </p:cBhvr>
                                    </p:animEffect>
                                  </p:childTnLst>
                                </p:cTn>
                              </p:par>
                              <p:par>
                                <p:cTn id="13" presetID="10" presetClass="entr" presetSubtype="0" fill="hold" nodeType="withEffect">
                                  <p:stCondLst>
                                    <p:cond delay="197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10" presetClass="entr" presetSubtype="0" fill="hold" nodeType="withEffect">
                                  <p:stCondLst>
                                    <p:cond delay="2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nodeType="withEffect">
                                  <p:stCondLst>
                                    <p:cond delay="22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8"/>
                </p:tgtEl>
              </p:cMediaNode>
            </p:audio>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EB91C-0755-107D-F8BD-43C24B17E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07070-EF5A-6BF5-EA02-A36241A5116C}"/>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References</a:t>
            </a:r>
          </a:p>
        </p:txBody>
      </p:sp>
      <p:sp>
        <p:nvSpPr>
          <p:cNvPr id="4" name="Slide Number Placeholder 3">
            <a:extLst>
              <a:ext uri="{FF2B5EF4-FFF2-40B4-BE49-F238E27FC236}">
                <a16:creationId xmlns:a16="http://schemas.microsoft.com/office/drawing/2014/main" id="{B0D6F068-5B75-807F-688E-4206011000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26</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C3051869-4B49-872B-2E38-FEC72A3705E4}"/>
              </a:ext>
            </a:extLst>
          </p:cNvPr>
          <p:cNvSpPr txBox="1"/>
          <p:nvPr/>
        </p:nvSpPr>
        <p:spPr>
          <a:xfrm>
            <a:off x="814275" y="1396890"/>
            <a:ext cx="812291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457200">
              <a:spcAft>
                <a:spcPts val="400"/>
              </a:spcAft>
            </a:pPr>
            <a:r>
              <a:rPr lang="en-US" sz="1800"/>
              <a:t>Matthes, E. (2023). *Python Crash Course* (3rd ed.). No Starch Press.</a:t>
            </a:r>
          </a:p>
          <a:p>
            <a:pPr indent="-457200">
              <a:spcAft>
                <a:spcPts val="400"/>
              </a:spcAft>
            </a:pPr>
            <a:r>
              <a:rPr lang="en-US" sz="1800"/>
              <a:t>Microsoft. (2025). *Fundamentals of Generative AI*.</a:t>
            </a:r>
            <a:r>
              <a:rPr lang="en-US" sz="1800">
                <a:hlinkClick r:id="rId5"/>
              </a:rPr>
              <a:t>https://learn.microsoft.com</a:t>
            </a:r>
            <a:r>
              <a:rPr lang="en-US" sz="1800"/>
              <a:t>   </a:t>
            </a:r>
          </a:p>
          <a:p>
            <a:pPr indent="-457200">
              <a:spcAft>
                <a:spcPts val="400"/>
              </a:spcAft>
            </a:pPr>
            <a:r>
              <a:rPr lang="en-US" sz="1800"/>
              <a:t>OpenAI. (2025). *ChatGPT’s assistance with classification design* [Large language model]. </a:t>
            </a:r>
            <a:r>
              <a:rPr lang="en-US" sz="1800">
                <a:hlinkClick r:id="rId6"/>
              </a:rPr>
              <a:t>https://openai.com/chatgpt</a:t>
            </a:r>
            <a:endParaRPr lang="en-US" sz="1800"/>
          </a:p>
          <a:p>
            <a:pPr indent="-457200">
              <a:spcAft>
                <a:spcPts val="400"/>
              </a:spcAft>
            </a:pPr>
            <a:r>
              <a:rPr lang="en-US" sz="1800"/>
              <a:t>Scikit-learn. (n.d.). *User Guide*. </a:t>
            </a:r>
            <a:r>
              <a:rPr lang="en-US" sz="1800">
                <a:hlinkClick r:id="rId7"/>
              </a:rPr>
              <a:t>https://scikit-learn.org/stable/user_guide.html</a:t>
            </a:r>
            <a:r>
              <a:rPr lang="en-US" sz="1800"/>
              <a:t>   </a:t>
            </a:r>
          </a:p>
          <a:p>
            <a:pPr indent="-457200">
              <a:spcAft>
                <a:spcPts val="400"/>
              </a:spcAft>
            </a:pPr>
            <a:r>
              <a:rPr lang="en-US" sz="1800"/>
              <a:t>W3Schools. (n.d.). *</a:t>
            </a:r>
            <a:r>
              <a:rPr lang="en-US" sz="1800" err="1"/>
              <a:t>StandardScaler</a:t>
            </a:r>
            <a:r>
              <a:rPr lang="en-US" sz="1800"/>
              <a:t> and </a:t>
            </a:r>
            <a:r>
              <a:rPr lang="en-US" sz="1800" err="1"/>
              <a:t>LabelEncoder</a:t>
            </a:r>
            <a:r>
              <a:rPr lang="en-US" sz="1800"/>
              <a:t>*. </a:t>
            </a:r>
            <a:r>
              <a:rPr lang="en-US" sz="1800">
                <a:hlinkClick r:id="rId8"/>
              </a:rPr>
              <a:t>https://www.w3schools.com/python/scikit_learn_intro.asp</a:t>
            </a:r>
            <a:r>
              <a:rPr lang="en-US" sz="1800"/>
              <a:t>   </a:t>
            </a:r>
          </a:p>
          <a:p>
            <a:pPr indent="-457200">
              <a:spcAft>
                <a:spcPts val="400"/>
              </a:spcAft>
            </a:pPr>
            <a:r>
              <a:rPr lang="en-US" sz="1800"/>
              <a:t>Real Python. (n.d.). *Scikit-learn Tutorial*. </a:t>
            </a:r>
          </a:p>
          <a:p>
            <a:pPr indent="-457200">
              <a:spcAft>
                <a:spcPts val="400"/>
              </a:spcAft>
            </a:pPr>
            <a:r>
              <a:rPr lang="en-US" sz="1800">
                <a:hlinkClick r:id="rId9"/>
              </a:rPr>
              <a:t>https://realpython.com/python-machine-learning/</a:t>
            </a:r>
            <a:r>
              <a:rPr lang="en-US" sz="1800"/>
              <a:t>  </a:t>
            </a:r>
          </a:p>
        </p:txBody>
      </p:sp>
      <p:pic>
        <p:nvPicPr>
          <p:cNvPr id="5" name="Recording (110)">
            <a:hlinkClick r:id="" action="ppaction://media"/>
            <a:extLst>
              <a:ext uri="{FF2B5EF4-FFF2-40B4-BE49-F238E27FC236}">
                <a16:creationId xmlns:a16="http://schemas.microsoft.com/office/drawing/2014/main" id="{8A8E561B-9D14-9CC5-0BD7-C9E49A6509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2252" y="-3894"/>
            <a:ext cx="730250" cy="730250"/>
          </a:xfrm>
          <a:prstGeom prst="rect">
            <a:avLst/>
          </a:prstGeom>
        </p:spPr>
      </p:pic>
    </p:spTree>
    <p:extLst>
      <p:ext uri="{BB962C8B-B14F-4D97-AF65-F5344CB8AC3E}">
        <p14:creationId xmlns:p14="http://schemas.microsoft.com/office/powerpoint/2010/main" val="2290212218"/>
      </p:ext>
    </p:extLst>
  </p:cSld>
  <p:clrMapOvr>
    <a:masterClrMapping/>
  </p:clrMapOvr>
  <mc:AlternateContent xmlns:mc="http://schemas.openxmlformats.org/markup-compatibility/2006" xmlns:p15="http://schemas.microsoft.com/office/powerpoint/2012/main">
    <mc:Choice Requires="p15">
      <p:transition advClick="0" advTm="0">
        <p15:prstTrans prst="peelOff"/>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4" fill="hold"/>
                                        <p:tgtEl>
                                          <p:spTgt spid="5"/>
                                        </p:tgtEl>
                                      </p:cBhvr>
                                    </p:cmd>
                                  </p:childTnLst>
                                </p:cTn>
                              </p:par>
                              <p:par>
                                <p:cTn id="7" presetID="22" presetClass="entr" presetSubtype="1"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8D70-23B6-911F-151C-279ED908F633}"/>
              </a:ext>
            </a:extLst>
          </p:cNvPr>
          <p:cNvSpPr>
            <a:spLocks noGrp="1"/>
          </p:cNvSpPr>
          <p:nvPr>
            <p:ph type="title"/>
          </p:nvPr>
        </p:nvSpPr>
        <p:spPr/>
        <p:txBody>
          <a:bodyPr/>
          <a:lstStyle/>
          <a:p>
            <a:r>
              <a:rPr lang="en-US"/>
              <a:t>Overview and Use Case</a:t>
            </a:r>
          </a:p>
        </p:txBody>
      </p:sp>
      <p:sp>
        <p:nvSpPr>
          <p:cNvPr id="3" name="Text Placeholder 2">
            <a:extLst>
              <a:ext uri="{FF2B5EF4-FFF2-40B4-BE49-F238E27FC236}">
                <a16:creationId xmlns:a16="http://schemas.microsoft.com/office/drawing/2014/main" id="{BD7361E7-9EF7-D433-3DD8-FFE3CC141591}"/>
              </a:ext>
            </a:extLst>
          </p:cNvPr>
          <p:cNvSpPr>
            <a:spLocks noGrp="1"/>
          </p:cNvSpPr>
          <p:nvPr>
            <p:ph type="body" idx="1"/>
          </p:nvPr>
        </p:nvSpPr>
        <p:spPr>
          <a:xfrm>
            <a:off x="814274" y="1327350"/>
            <a:ext cx="8197645" cy="2939850"/>
          </a:xfrm>
        </p:spPr>
        <p:txBody>
          <a:bodyPr/>
          <a:lstStyle/>
          <a:p>
            <a:r>
              <a:rPr lang="en-US"/>
              <a:t>Classify dance poses using pose-to-pose movement vectors</a:t>
            </a:r>
          </a:p>
          <a:p>
            <a:r>
              <a:rPr lang="en-US"/>
              <a:t>JSON input from </a:t>
            </a:r>
            <a:r>
              <a:rPr lang="en-US" err="1"/>
              <a:t>OpenPose</a:t>
            </a:r>
            <a:r>
              <a:rPr lang="en-US"/>
              <a:t> </a:t>
            </a:r>
            <a:r>
              <a:rPr lang="en-US" err="1"/>
              <a:t>keypoints</a:t>
            </a:r>
            <a:endParaRPr lang="en-US"/>
          </a:p>
          <a:p>
            <a:r>
              <a:rPr lang="en-US"/>
              <a:t>Labeling based on filename prefixes</a:t>
            </a:r>
          </a:p>
          <a:p>
            <a:r>
              <a:rPr lang="en-US"/>
              <a:t>Target models: KNN and SVC for classification</a:t>
            </a:r>
          </a:p>
        </p:txBody>
      </p:sp>
      <p:sp>
        <p:nvSpPr>
          <p:cNvPr id="4" name="Slide Number Placeholder 3">
            <a:extLst>
              <a:ext uri="{FF2B5EF4-FFF2-40B4-BE49-F238E27FC236}">
                <a16:creationId xmlns:a16="http://schemas.microsoft.com/office/drawing/2014/main" id="{E778366E-B0F3-8E11-5848-580663D897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Recording (33)">
            <a:hlinkClick r:id="" action="ppaction://media"/>
            <a:extLst>
              <a:ext uri="{FF2B5EF4-FFF2-40B4-BE49-F238E27FC236}">
                <a16:creationId xmlns:a16="http://schemas.microsoft.com/office/drawing/2014/main" id="{F1FB2C86-721A-A0AE-AC04-26C8BA293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7375" y="50021"/>
            <a:ext cx="730250" cy="730250"/>
          </a:xfrm>
          <a:prstGeom prst="rect">
            <a:avLst/>
          </a:prstGeom>
        </p:spPr>
      </p:pic>
    </p:spTree>
    <p:extLst>
      <p:ext uri="{BB962C8B-B14F-4D97-AF65-F5344CB8AC3E}">
        <p14:creationId xmlns:p14="http://schemas.microsoft.com/office/powerpoint/2010/main" val="88310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07"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5000"/>
                                        <p:tgtEl>
                                          <p:spTgt spid="3">
                                            <p:txEl>
                                              <p:pRg st="0" end="0"/>
                                            </p:txEl>
                                          </p:spTgt>
                                        </p:tgtEl>
                                      </p:cBhvr>
                                    </p:animEffect>
                                  </p:childTnLst>
                                </p:cTn>
                              </p:par>
                              <p:par>
                                <p:cTn id="10" presetID="22" presetClass="entr" presetSubtype="1" fill="hold" grpId="0" nodeType="withEffect">
                                  <p:stCondLst>
                                    <p:cond delay="5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0"/>
                                        <p:tgtEl>
                                          <p:spTgt spid="3">
                                            <p:txEl>
                                              <p:pRg st="1" end="1"/>
                                            </p:txEl>
                                          </p:spTgt>
                                        </p:tgtEl>
                                      </p:cBhvr>
                                    </p:animEffect>
                                  </p:childTnLst>
                                </p:cTn>
                              </p:par>
                              <p:par>
                                <p:cTn id="13" presetID="22" presetClass="entr" presetSubtype="1" fill="hold" grpId="0" nodeType="withEffect">
                                  <p:stCondLst>
                                    <p:cond delay="10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0"/>
                                        <p:tgtEl>
                                          <p:spTgt spid="3">
                                            <p:txEl>
                                              <p:pRg st="2" end="2"/>
                                            </p:txEl>
                                          </p:spTgt>
                                        </p:tgtEl>
                                      </p:cBhvr>
                                    </p:animEffect>
                                  </p:childTnLst>
                                </p:cTn>
                              </p:par>
                              <p:par>
                                <p:cTn id="16" presetID="22" presetClass="entr" presetSubtype="1" fill="hold" grpId="0" nodeType="withEffect">
                                  <p:stCondLst>
                                    <p:cond delay="15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DB3FA-8BD4-8D81-826B-9C0AFEA5451A}"/>
              </a:ext>
            </a:extLst>
          </p:cNvPr>
          <p:cNvSpPr>
            <a:spLocks noGrp="1"/>
          </p:cNvSpPr>
          <p:nvPr>
            <p:ph type="ctrTitle"/>
          </p:nvPr>
        </p:nvSpPr>
        <p:spPr/>
        <p:txBody>
          <a:bodyPr/>
          <a:lstStyle/>
          <a:p>
            <a:r>
              <a:rPr lang="en-US" sz="4800"/>
              <a:t>Scikit Learning</a:t>
            </a:r>
            <a:br>
              <a:rPr lang="en-US" sz="4800"/>
            </a:br>
            <a:endParaRPr lang="en-US"/>
          </a:p>
        </p:txBody>
      </p:sp>
      <p:pic>
        <p:nvPicPr>
          <p:cNvPr id="3" name="Recording (35)">
            <a:hlinkClick r:id="" action="ppaction://media"/>
            <a:extLst>
              <a:ext uri="{FF2B5EF4-FFF2-40B4-BE49-F238E27FC236}">
                <a16:creationId xmlns:a16="http://schemas.microsoft.com/office/drawing/2014/main" id="{1EBA5386-C1CE-5B2C-650C-5ED6D61D46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2856" y="136285"/>
            <a:ext cx="730250" cy="730250"/>
          </a:xfrm>
          <a:prstGeom prst="rect">
            <a:avLst/>
          </a:prstGeom>
        </p:spPr>
      </p:pic>
    </p:spTree>
    <p:extLst>
      <p:ext uri="{BB962C8B-B14F-4D97-AF65-F5344CB8AC3E}">
        <p14:creationId xmlns:p14="http://schemas.microsoft.com/office/powerpoint/2010/main" val="275128361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6" fill="hold"/>
                                        <p:tgtEl>
                                          <p:spTgt spid="3"/>
                                        </p:tgtEl>
                                      </p:cBhvr>
                                    </p:cmd>
                                  </p:childTnLst>
                                </p:cTn>
                              </p:par>
                            </p:childTnLst>
                          </p:cTn>
                        </p:par>
                      </p:childTnLst>
                    </p:cTn>
                  </p:par>
                </p:childTnLst>
              </p:cTn>
              <p:nextCondLst>
                <p:cond evt="onClick" delay="0">
                  <p:tgtEl>
                    <p:spTgt spid="3"/>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A1847-E324-A743-5313-4B8AEB0A9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F3C28-535D-4F98-2AB8-A0D3DDF61F81}"/>
              </a:ext>
            </a:extLst>
          </p:cNvPr>
          <p:cNvSpPr>
            <a:spLocks noGrp="1"/>
          </p:cNvSpPr>
          <p:nvPr>
            <p:ph type="title"/>
          </p:nvPr>
        </p:nvSpPr>
        <p:spPr/>
        <p:txBody>
          <a:bodyPr/>
          <a:lstStyle/>
          <a:p>
            <a:r>
              <a:rPr lang="en-US"/>
              <a:t>Fitting and Predicting</a:t>
            </a:r>
          </a:p>
        </p:txBody>
      </p:sp>
      <p:sp>
        <p:nvSpPr>
          <p:cNvPr id="3" name="Text Placeholder 2">
            <a:extLst>
              <a:ext uri="{FF2B5EF4-FFF2-40B4-BE49-F238E27FC236}">
                <a16:creationId xmlns:a16="http://schemas.microsoft.com/office/drawing/2014/main" id="{385BB5A1-6D4B-9980-158C-8646F8651179}"/>
              </a:ext>
            </a:extLst>
          </p:cNvPr>
          <p:cNvSpPr>
            <a:spLocks noGrp="1"/>
          </p:cNvSpPr>
          <p:nvPr>
            <p:ph type="body" idx="1"/>
          </p:nvPr>
        </p:nvSpPr>
        <p:spPr>
          <a:xfrm>
            <a:off x="362309" y="1376145"/>
            <a:ext cx="8781691" cy="2045637"/>
          </a:xfrm>
        </p:spPr>
        <p:txBody>
          <a:bodyPr/>
          <a:lstStyle/>
          <a:p>
            <a:r>
              <a:rPr lang="en-US"/>
              <a:t>Train models using .fit(</a:t>
            </a:r>
            <a:r>
              <a:rPr lang="en-US" err="1"/>
              <a:t>X_train</a:t>
            </a:r>
            <a:r>
              <a:rPr lang="en-US"/>
              <a:t>, </a:t>
            </a:r>
            <a:r>
              <a:rPr lang="en-US" err="1"/>
              <a:t>y_train</a:t>
            </a:r>
            <a:r>
              <a:rPr lang="en-US"/>
              <a:t>)</a:t>
            </a:r>
          </a:p>
          <a:p>
            <a:r>
              <a:rPr lang="en-US"/>
              <a:t>Make predictions using .predict(</a:t>
            </a:r>
            <a:r>
              <a:rPr lang="en-US" err="1"/>
              <a:t>X_test</a:t>
            </a:r>
            <a:r>
              <a:rPr lang="en-US"/>
              <a:t>)</a:t>
            </a:r>
          </a:p>
          <a:p>
            <a:r>
              <a:rPr lang="en-US"/>
              <a:t>Output classification reports and confusion matrices</a:t>
            </a:r>
          </a:p>
        </p:txBody>
      </p:sp>
      <p:sp>
        <p:nvSpPr>
          <p:cNvPr id="4" name="Slide Number Placeholder 3">
            <a:extLst>
              <a:ext uri="{FF2B5EF4-FFF2-40B4-BE49-F238E27FC236}">
                <a16:creationId xmlns:a16="http://schemas.microsoft.com/office/drawing/2014/main" id="{8EE77A08-8971-7B7D-7DDC-2AF52521FD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6" name="Picture 5">
            <a:extLst>
              <a:ext uri="{FF2B5EF4-FFF2-40B4-BE49-F238E27FC236}">
                <a16:creationId xmlns:a16="http://schemas.microsoft.com/office/drawing/2014/main" id="{D32AD273-A60B-074E-A69F-FFC1D4E089D9}"/>
              </a:ext>
            </a:extLst>
          </p:cNvPr>
          <p:cNvPicPr>
            <a:picLocks noChangeAspect="1"/>
          </p:cNvPicPr>
          <p:nvPr/>
        </p:nvPicPr>
        <p:blipFill>
          <a:blip r:embed="rId5"/>
          <a:stretch>
            <a:fillRect/>
          </a:stretch>
        </p:blipFill>
        <p:spPr>
          <a:xfrm>
            <a:off x="1139964" y="3421782"/>
            <a:ext cx="5830649" cy="1214718"/>
          </a:xfrm>
          <a:prstGeom prst="rect">
            <a:avLst/>
          </a:prstGeom>
        </p:spPr>
      </p:pic>
      <p:pic>
        <p:nvPicPr>
          <p:cNvPr id="5" name="Recording (36)">
            <a:hlinkClick r:id="" action="ppaction://media"/>
            <a:extLst>
              <a:ext uri="{FF2B5EF4-FFF2-40B4-BE49-F238E27FC236}">
                <a16:creationId xmlns:a16="http://schemas.microsoft.com/office/drawing/2014/main" id="{B5885AEA-4356-A9B7-B245-639E017ED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8337" y="50021"/>
            <a:ext cx="730250" cy="730250"/>
          </a:xfrm>
          <a:prstGeom prst="rect">
            <a:avLst/>
          </a:prstGeom>
        </p:spPr>
      </p:pic>
    </p:spTree>
    <p:extLst>
      <p:ext uri="{BB962C8B-B14F-4D97-AF65-F5344CB8AC3E}">
        <p14:creationId xmlns:p14="http://schemas.microsoft.com/office/powerpoint/2010/main" val="5048276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689" fill="hold"/>
                                        <p:tgtEl>
                                          <p:spTgt spid="5"/>
                                        </p:tgtEl>
                                      </p:cBhvr>
                                    </p:cmd>
                                  </p:childTnLst>
                                </p:cTn>
                              </p:par>
                              <p:par>
                                <p:cTn id="7" presetID="22" presetClass="entr" presetSubtype="1" fill="hold" grpId="0" nodeType="withEffect">
                                  <p:stCondLst>
                                    <p:cond delay="525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6000"/>
                                        <p:tgtEl>
                                          <p:spTgt spid="3">
                                            <p:txEl>
                                              <p:pRg st="0" end="0"/>
                                            </p:txEl>
                                          </p:spTgt>
                                        </p:tgtEl>
                                      </p:cBhvr>
                                    </p:animEffect>
                                  </p:childTnLst>
                                </p:cTn>
                              </p:par>
                              <p:par>
                                <p:cTn id="10" presetID="22" presetClass="entr" presetSubtype="1" fill="hold" grpId="0" nodeType="withEffect">
                                  <p:stCondLst>
                                    <p:cond delay="11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7000"/>
                                        <p:tgtEl>
                                          <p:spTgt spid="3">
                                            <p:txEl>
                                              <p:pRg st="1" end="1"/>
                                            </p:txEl>
                                          </p:spTgt>
                                        </p:tgtEl>
                                      </p:cBhvr>
                                    </p:animEffect>
                                  </p:childTnLst>
                                </p:cTn>
                              </p:par>
                              <p:par>
                                <p:cTn id="13" presetID="10" presetClass="entr" presetSubtype="0" fill="hold" nodeType="withEffect">
                                  <p:stCondLst>
                                    <p:cond delay="18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0"/>
                                        <p:tgtEl>
                                          <p:spTgt spid="6"/>
                                        </p:tgtEl>
                                      </p:cBhvr>
                                    </p:animEffect>
                                  </p:childTnLst>
                                </p:cTn>
                              </p:par>
                              <p:par>
                                <p:cTn id="16" presetID="22" presetClass="entr" presetSubtype="1" fill="hold" grpId="0" nodeType="withEffect">
                                  <p:stCondLst>
                                    <p:cond delay="22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6D1D-A384-B543-7B7C-A801F81A9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ADCFA-14C7-9AEC-302B-3246E2087ECB}"/>
              </a:ext>
            </a:extLst>
          </p:cNvPr>
          <p:cNvSpPr>
            <a:spLocks noGrp="1"/>
          </p:cNvSpPr>
          <p:nvPr>
            <p:ph type="title"/>
          </p:nvPr>
        </p:nvSpPr>
        <p:spPr>
          <a:noFill/>
          <a:ln>
            <a:noFill/>
          </a:ln>
          <a:effectLst>
            <a:outerShdw blurRad="50800" dist="38100" dir="5400000" algn="t" rotWithShape="0">
              <a:prstClr val="black">
                <a:alpha val="40000"/>
              </a:prstClr>
            </a:outerShdw>
          </a:effectLst>
        </p:spPr>
        <p:txBody>
          <a:bodyPr spcFirstLastPara="1" wrap="square" lIns="91425" tIns="91425" rIns="91425" bIns="91425" anchor="ctr" anchorCtr="0"/>
          <a:lstStyle/>
          <a:p>
            <a:r>
              <a:rPr lang="en-US"/>
              <a:t>Transformers &amp; Pre-Processors</a:t>
            </a:r>
          </a:p>
        </p:txBody>
      </p:sp>
      <p:sp>
        <p:nvSpPr>
          <p:cNvPr id="3" name="Text Placeholder 2">
            <a:extLst>
              <a:ext uri="{FF2B5EF4-FFF2-40B4-BE49-F238E27FC236}">
                <a16:creationId xmlns:a16="http://schemas.microsoft.com/office/drawing/2014/main" id="{6BC03341-7113-928C-FEBB-B79110DFD566}"/>
              </a:ext>
            </a:extLst>
          </p:cNvPr>
          <p:cNvSpPr>
            <a:spLocks noGrp="1"/>
          </p:cNvSpPr>
          <p:nvPr>
            <p:ph type="body" idx="1"/>
          </p:nvPr>
        </p:nvSpPr>
        <p:spPr>
          <a:xfrm>
            <a:off x="372500" y="1367990"/>
            <a:ext cx="8291125" cy="1649530"/>
          </a:xfrm>
        </p:spPr>
        <p:txBody>
          <a:bodyPr/>
          <a:lstStyle/>
          <a:p>
            <a:r>
              <a:rPr lang="en-US"/>
              <a:t>Scaled motion vectors with </a:t>
            </a:r>
            <a:r>
              <a:rPr lang="en-US" err="1"/>
              <a:t>StandardScaler</a:t>
            </a:r>
            <a:r>
              <a:rPr lang="en-US"/>
              <a:t>()</a:t>
            </a:r>
          </a:p>
          <a:p>
            <a:r>
              <a:rPr lang="en-US"/>
              <a:t>Encoded class labels with </a:t>
            </a:r>
            <a:r>
              <a:rPr lang="en-US" err="1"/>
              <a:t>LabelEncoder</a:t>
            </a:r>
            <a:r>
              <a:rPr lang="en-US"/>
              <a:t>()</a:t>
            </a:r>
          </a:p>
          <a:p>
            <a:r>
              <a:rPr lang="en-US"/>
              <a:t>Scaling essential for KNN (distance-based logic)</a:t>
            </a:r>
          </a:p>
        </p:txBody>
      </p:sp>
      <p:sp>
        <p:nvSpPr>
          <p:cNvPr id="4" name="Slide Number Placeholder 3">
            <a:extLst>
              <a:ext uri="{FF2B5EF4-FFF2-40B4-BE49-F238E27FC236}">
                <a16:creationId xmlns:a16="http://schemas.microsoft.com/office/drawing/2014/main" id="{CDD87B22-0358-0082-3CD8-971A8C1659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6" name="Picture 5">
            <a:extLst>
              <a:ext uri="{FF2B5EF4-FFF2-40B4-BE49-F238E27FC236}">
                <a16:creationId xmlns:a16="http://schemas.microsoft.com/office/drawing/2014/main" id="{6F82C49D-98BA-BCFC-84BC-857EFAF1CBC1}"/>
              </a:ext>
            </a:extLst>
          </p:cNvPr>
          <p:cNvPicPr>
            <a:picLocks noChangeAspect="1"/>
          </p:cNvPicPr>
          <p:nvPr/>
        </p:nvPicPr>
        <p:blipFill>
          <a:blip r:embed="rId5"/>
          <a:stretch>
            <a:fillRect/>
          </a:stretch>
        </p:blipFill>
        <p:spPr>
          <a:xfrm>
            <a:off x="1552153" y="4228099"/>
            <a:ext cx="3019846" cy="724001"/>
          </a:xfrm>
          <a:prstGeom prst="rect">
            <a:avLst/>
          </a:prstGeom>
        </p:spPr>
      </p:pic>
      <p:pic>
        <p:nvPicPr>
          <p:cNvPr id="8" name="Picture 7">
            <a:extLst>
              <a:ext uri="{FF2B5EF4-FFF2-40B4-BE49-F238E27FC236}">
                <a16:creationId xmlns:a16="http://schemas.microsoft.com/office/drawing/2014/main" id="{29BEEC60-2969-99FB-517A-B6EF1FA47D44}"/>
              </a:ext>
            </a:extLst>
          </p:cNvPr>
          <p:cNvPicPr>
            <a:picLocks noChangeAspect="1"/>
          </p:cNvPicPr>
          <p:nvPr/>
        </p:nvPicPr>
        <p:blipFill>
          <a:blip r:embed="rId6"/>
          <a:stretch>
            <a:fillRect/>
          </a:stretch>
        </p:blipFill>
        <p:spPr>
          <a:xfrm>
            <a:off x="397924" y="3079808"/>
            <a:ext cx="8240275" cy="1086002"/>
          </a:xfrm>
          <a:prstGeom prst="rect">
            <a:avLst/>
          </a:prstGeom>
        </p:spPr>
      </p:pic>
      <p:pic>
        <p:nvPicPr>
          <p:cNvPr id="5" name="Recording (40)">
            <a:hlinkClick r:id="" action="ppaction://media"/>
            <a:extLst>
              <a:ext uri="{FF2B5EF4-FFF2-40B4-BE49-F238E27FC236}">
                <a16:creationId xmlns:a16="http://schemas.microsoft.com/office/drawing/2014/main" id="{9E59FC74-8A87-50B4-2923-4421C027C1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5150" y="38614"/>
            <a:ext cx="730250" cy="730250"/>
          </a:xfrm>
          <a:prstGeom prst="rect">
            <a:avLst/>
          </a:prstGeom>
        </p:spPr>
      </p:pic>
    </p:spTree>
    <p:extLst>
      <p:ext uri="{BB962C8B-B14F-4D97-AF65-F5344CB8AC3E}">
        <p14:creationId xmlns:p14="http://schemas.microsoft.com/office/powerpoint/2010/main" val="364322540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91" fill="hold"/>
                                        <p:tgtEl>
                                          <p:spTgt spid="5"/>
                                        </p:tgtEl>
                                      </p:cBhvr>
                                    </p:cmd>
                                  </p:childTnLst>
                                </p:cTn>
                              </p:par>
                              <p:par>
                                <p:cTn id="7" presetID="22" presetClass="entr" presetSubtype="1" fill="hold" grpId="0" nodeType="withEffect">
                                  <p:stCondLst>
                                    <p:cond delay="3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6000"/>
                                        <p:tgtEl>
                                          <p:spTgt spid="3">
                                            <p:txEl>
                                              <p:pRg st="0" end="0"/>
                                            </p:txEl>
                                          </p:spTgt>
                                        </p:tgtEl>
                                      </p:cBhvr>
                                    </p:animEffect>
                                  </p:childTnLst>
                                </p:cTn>
                              </p:par>
                              <p:par>
                                <p:cTn id="10" presetID="22" presetClass="entr" presetSubtype="1" fill="hold" grpId="0" nodeType="withEffect">
                                  <p:stCondLst>
                                    <p:cond delay="18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0"/>
                                        <p:tgtEl>
                                          <p:spTgt spid="3">
                                            <p:txEl>
                                              <p:pRg st="1" end="1"/>
                                            </p:txEl>
                                          </p:spTgt>
                                        </p:tgtEl>
                                      </p:cBhvr>
                                    </p:animEffect>
                                  </p:childTnLst>
                                </p:cTn>
                              </p:par>
                              <p:par>
                                <p:cTn id="13" presetID="22" presetClass="entr" presetSubtype="1" fill="hold" grpId="0" nodeType="withEffect">
                                  <p:stCondLst>
                                    <p:cond delay="2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4000"/>
                                        <p:tgtEl>
                                          <p:spTgt spid="3">
                                            <p:txEl>
                                              <p:pRg st="2" end="2"/>
                                            </p:txEl>
                                          </p:spTgt>
                                        </p:tgtEl>
                                      </p:cBhvr>
                                    </p:animEffect>
                                  </p:childTnLst>
                                </p:cTn>
                              </p:par>
                              <p:par>
                                <p:cTn id="16" presetID="10" presetClass="entr" presetSubtype="0" fill="hold"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par>
                                <p:cTn id="19" presetID="10" presetClass="entr" presetSubtype="0" fill="hold" nodeType="withEffect">
                                  <p:stCondLst>
                                    <p:cond delay="20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4202-4EF8-5B1A-2D11-185FA553E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10BF4-65CB-F9A1-BEF4-C454492CDD7F}"/>
              </a:ext>
            </a:extLst>
          </p:cNvPr>
          <p:cNvSpPr>
            <a:spLocks noGrp="1"/>
          </p:cNvSpPr>
          <p:nvPr>
            <p:ph type="title"/>
          </p:nvPr>
        </p:nvSpPr>
        <p:spPr/>
        <p:txBody>
          <a:bodyPr/>
          <a:lstStyle/>
          <a:p>
            <a:r>
              <a:rPr lang="en-US"/>
              <a:t>Chaining </a:t>
            </a:r>
          </a:p>
        </p:txBody>
      </p:sp>
      <p:sp>
        <p:nvSpPr>
          <p:cNvPr id="3" name="Text Placeholder 2">
            <a:extLst>
              <a:ext uri="{FF2B5EF4-FFF2-40B4-BE49-F238E27FC236}">
                <a16:creationId xmlns:a16="http://schemas.microsoft.com/office/drawing/2014/main" id="{DD7D1182-E66F-52C1-67E5-29021115EBD1}"/>
              </a:ext>
            </a:extLst>
          </p:cNvPr>
          <p:cNvSpPr>
            <a:spLocks noGrp="1"/>
          </p:cNvSpPr>
          <p:nvPr>
            <p:ph type="body" idx="1"/>
          </p:nvPr>
        </p:nvSpPr>
        <p:spPr>
          <a:xfrm>
            <a:off x="362310" y="1327350"/>
            <a:ext cx="8507370" cy="2393992"/>
          </a:xfrm>
        </p:spPr>
        <p:txBody>
          <a:bodyPr/>
          <a:lstStyle/>
          <a:p>
            <a:r>
              <a:rPr lang="en-US"/>
              <a:t>Scikit-learn supports chaining via Pipeline</a:t>
            </a:r>
          </a:p>
          <a:p>
            <a:r>
              <a:rPr lang="en-US"/>
              <a:t>Separated steps for clarity and debugging</a:t>
            </a:r>
          </a:p>
          <a:p>
            <a:r>
              <a:rPr lang="en-US"/>
              <a:t>Full implementation: bundle preprocessing and classification</a:t>
            </a:r>
          </a:p>
        </p:txBody>
      </p:sp>
      <p:sp>
        <p:nvSpPr>
          <p:cNvPr id="4" name="Slide Number Placeholder 3">
            <a:extLst>
              <a:ext uri="{FF2B5EF4-FFF2-40B4-BE49-F238E27FC236}">
                <a16:creationId xmlns:a16="http://schemas.microsoft.com/office/drawing/2014/main" id="{CCB8DEB7-8A98-C473-D601-3D7AF6DCB9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6" name="Picture 5">
            <a:extLst>
              <a:ext uri="{FF2B5EF4-FFF2-40B4-BE49-F238E27FC236}">
                <a16:creationId xmlns:a16="http://schemas.microsoft.com/office/drawing/2014/main" id="{AA6CFE2D-2A78-0569-B2A3-0562E4F37F7D}"/>
              </a:ext>
            </a:extLst>
          </p:cNvPr>
          <p:cNvPicPr>
            <a:picLocks noChangeAspect="1"/>
          </p:cNvPicPr>
          <p:nvPr/>
        </p:nvPicPr>
        <p:blipFill>
          <a:blip r:embed="rId5"/>
          <a:stretch>
            <a:fillRect/>
          </a:stretch>
        </p:blipFill>
        <p:spPr>
          <a:xfrm>
            <a:off x="924264" y="3721342"/>
            <a:ext cx="6813630" cy="435343"/>
          </a:xfrm>
          <a:prstGeom prst="rect">
            <a:avLst/>
          </a:prstGeom>
        </p:spPr>
      </p:pic>
      <p:pic>
        <p:nvPicPr>
          <p:cNvPr id="5" name="Recording (43)">
            <a:hlinkClick r:id="" action="ppaction://media"/>
            <a:extLst>
              <a:ext uri="{FF2B5EF4-FFF2-40B4-BE49-F238E27FC236}">
                <a16:creationId xmlns:a16="http://schemas.microsoft.com/office/drawing/2014/main" id="{04A8680A-0742-0BE9-2DB3-A2E26CD799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8337" y="50021"/>
            <a:ext cx="730250" cy="730250"/>
          </a:xfrm>
          <a:prstGeom prst="rect">
            <a:avLst/>
          </a:prstGeom>
        </p:spPr>
      </p:pic>
    </p:spTree>
    <p:extLst>
      <p:ext uri="{BB962C8B-B14F-4D97-AF65-F5344CB8AC3E}">
        <p14:creationId xmlns:p14="http://schemas.microsoft.com/office/powerpoint/2010/main" val="241952673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79" fill="hold"/>
                                        <p:tgtEl>
                                          <p:spTgt spid="5"/>
                                        </p:tgtEl>
                                      </p:cBhvr>
                                    </p:cmd>
                                  </p:childTnLst>
                                </p:cTn>
                              </p:par>
                              <p:par>
                                <p:cTn id="7" presetID="22" presetClass="entr" presetSubtype="1"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5000"/>
                                        <p:tgtEl>
                                          <p:spTgt spid="3">
                                            <p:txEl>
                                              <p:pRg st="0" end="0"/>
                                            </p:txEl>
                                          </p:spTgt>
                                        </p:tgtEl>
                                      </p:cBhvr>
                                    </p:animEffect>
                                  </p:childTnLst>
                                </p:cTn>
                              </p:par>
                              <p:par>
                                <p:cTn id="10" presetID="22" presetClass="entr" presetSubtype="1" fill="hold" grpId="0" nodeType="withEffect">
                                  <p:stCondLst>
                                    <p:cond delay="8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0"/>
                                        <p:tgtEl>
                                          <p:spTgt spid="3">
                                            <p:txEl>
                                              <p:pRg st="1" end="1"/>
                                            </p:txEl>
                                          </p:spTgt>
                                        </p:tgtEl>
                                      </p:cBhvr>
                                    </p:animEffect>
                                  </p:childTnLst>
                                </p:cTn>
                              </p:par>
                              <p:par>
                                <p:cTn id="13" presetID="22" presetClass="entr" presetSubtype="1" fill="hold" grpId="0" nodeType="withEffect">
                                  <p:stCondLst>
                                    <p:cond delay="16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0"/>
                                        <p:tgtEl>
                                          <p:spTgt spid="3">
                                            <p:txEl>
                                              <p:pRg st="2" end="2"/>
                                            </p:txEl>
                                          </p:spTgt>
                                        </p:tgtEl>
                                      </p:cBhvr>
                                    </p:animEffect>
                                  </p:childTnLst>
                                </p:cTn>
                              </p:par>
                              <p:par>
                                <p:cTn id="16" presetID="10" presetClass="entr" presetSubtype="0" fill="hold" nodeType="withEffect">
                                  <p:stCondLst>
                                    <p:cond delay="2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EC6CB-D8DA-ED5A-EC16-FC2D78888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9B1E0-0986-8585-62B7-F2798F7DB8CF}"/>
              </a:ext>
            </a:extLst>
          </p:cNvPr>
          <p:cNvSpPr>
            <a:spLocks noGrp="1"/>
          </p:cNvSpPr>
          <p:nvPr>
            <p:ph type="title"/>
          </p:nvPr>
        </p:nvSpPr>
        <p:spPr/>
        <p:txBody>
          <a:bodyPr/>
          <a:lstStyle/>
          <a:p>
            <a:r>
              <a:rPr lang="en-US"/>
              <a:t>Model Evaluation</a:t>
            </a:r>
          </a:p>
        </p:txBody>
      </p:sp>
      <p:sp>
        <p:nvSpPr>
          <p:cNvPr id="3" name="Text Placeholder 2">
            <a:extLst>
              <a:ext uri="{FF2B5EF4-FFF2-40B4-BE49-F238E27FC236}">
                <a16:creationId xmlns:a16="http://schemas.microsoft.com/office/drawing/2014/main" id="{D9FFC5FB-75DB-44AA-DC6A-CA655D31F986}"/>
              </a:ext>
            </a:extLst>
          </p:cNvPr>
          <p:cNvSpPr>
            <a:spLocks noGrp="1"/>
          </p:cNvSpPr>
          <p:nvPr>
            <p:ph type="body" idx="1"/>
          </p:nvPr>
        </p:nvSpPr>
        <p:spPr>
          <a:xfrm>
            <a:off x="345440" y="1327351"/>
            <a:ext cx="8759959" cy="2067790"/>
          </a:xfrm>
        </p:spPr>
        <p:txBody>
          <a:bodyPr/>
          <a:lstStyle/>
          <a:p>
            <a:r>
              <a:rPr lang="en-US"/>
              <a:t>Metrics: Accuracy, precision, recall, F1-score</a:t>
            </a:r>
          </a:p>
          <a:p>
            <a:r>
              <a:rPr lang="en-US"/>
              <a:t>Used </a:t>
            </a:r>
            <a:r>
              <a:rPr lang="en-US" err="1"/>
              <a:t>classification_report</a:t>
            </a:r>
            <a:r>
              <a:rPr lang="en-US"/>
              <a:t>() and </a:t>
            </a:r>
            <a:r>
              <a:rPr lang="en-US" err="1"/>
              <a:t>confusion_matrix</a:t>
            </a:r>
            <a:r>
              <a:rPr lang="en-US"/>
              <a:t>()</a:t>
            </a:r>
          </a:p>
          <a:p>
            <a:r>
              <a:rPr lang="en-US"/>
              <a:t>Helped visualize where models succeeded or failed</a:t>
            </a:r>
          </a:p>
        </p:txBody>
      </p:sp>
      <p:sp>
        <p:nvSpPr>
          <p:cNvPr id="4" name="Slide Number Placeholder 3">
            <a:extLst>
              <a:ext uri="{FF2B5EF4-FFF2-40B4-BE49-F238E27FC236}">
                <a16:creationId xmlns:a16="http://schemas.microsoft.com/office/drawing/2014/main" id="{94D738E7-3BA5-229D-B1A9-6D273DAA66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6" name="Picture 5">
            <a:extLst>
              <a:ext uri="{FF2B5EF4-FFF2-40B4-BE49-F238E27FC236}">
                <a16:creationId xmlns:a16="http://schemas.microsoft.com/office/drawing/2014/main" id="{476FF2E9-FDC2-F9F7-B071-9A037CE5A567}"/>
              </a:ext>
            </a:extLst>
          </p:cNvPr>
          <p:cNvPicPr>
            <a:picLocks noChangeAspect="1"/>
          </p:cNvPicPr>
          <p:nvPr/>
        </p:nvPicPr>
        <p:blipFill>
          <a:blip r:embed="rId5"/>
          <a:stretch>
            <a:fillRect/>
          </a:stretch>
        </p:blipFill>
        <p:spPr>
          <a:xfrm>
            <a:off x="986571" y="3395141"/>
            <a:ext cx="5876724" cy="488879"/>
          </a:xfrm>
          <a:prstGeom prst="rect">
            <a:avLst/>
          </a:prstGeom>
        </p:spPr>
      </p:pic>
      <p:pic>
        <p:nvPicPr>
          <p:cNvPr id="8" name="Picture 7">
            <a:extLst>
              <a:ext uri="{FF2B5EF4-FFF2-40B4-BE49-F238E27FC236}">
                <a16:creationId xmlns:a16="http://schemas.microsoft.com/office/drawing/2014/main" id="{A9E0AF24-5B3A-0F39-FDF8-CEC24B9D9467}"/>
              </a:ext>
            </a:extLst>
          </p:cNvPr>
          <p:cNvPicPr>
            <a:picLocks noChangeAspect="1"/>
          </p:cNvPicPr>
          <p:nvPr/>
        </p:nvPicPr>
        <p:blipFill>
          <a:blip r:embed="rId6"/>
          <a:stretch>
            <a:fillRect/>
          </a:stretch>
        </p:blipFill>
        <p:spPr>
          <a:xfrm>
            <a:off x="986570" y="3965739"/>
            <a:ext cx="5876724" cy="986361"/>
          </a:xfrm>
          <a:prstGeom prst="rect">
            <a:avLst/>
          </a:prstGeom>
        </p:spPr>
      </p:pic>
      <p:pic>
        <p:nvPicPr>
          <p:cNvPr id="5" name="Recording (45)">
            <a:hlinkClick r:id="" action="ppaction://media"/>
            <a:extLst>
              <a:ext uri="{FF2B5EF4-FFF2-40B4-BE49-F238E27FC236}">
                <a16:creationId xmlns:a16="http://schemas.microsoft.com/office/drawing/2014/main" id="{CB72F08B-4082-C813-6B93-570A9A9BBC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8337" y="50021"/>
            <a:ext cx="730250" cy="730250"/>
          </a:xfrm>
          <a:prstGeom prst="rect">
            <a:avLst/>
          </a:prstGeom>
        </p:spPr>
      </p:pic>
    </p:spTree>
    <p:extLst>
      <p:ext uri="{BB962C8B-B14F-4D97-AF65-F5344CB8AC3E}">
        <p14:creationId xmlns:p14="http://schemas.microsoft.com/office/powerpoint/2010/main" val="9686129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38" fill="hold"/>
                                        <p:tgtEl>
                                          <p:spTgt spid="5"/>
                                        </p:tgtEl>
                                      </p:cBhvr>
                                    </p:cmd>
                                  </p:childTnLst>
                                </p:cTn>
                              </p:par>
                              <p:par>
                                <p:cTn id="7" presetID="22" presetClass="entr" presetSubtype="1" fill="hold" grpId="0" nodeType="withEffect">
                                  <p:stCondLst>
                                    <p:cond delay="4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4000"/>
                                        <p:tgtEl>
                                          <p:spTgt spid="3">
                                            <p:txEl>
                                              <p:pRg st="0" end="0"/>
                                            </p:txEl>
                                          </p:spTgt>
                                        </p:tgtEl>
                                      </p:cBhvr>
                                    </p:animEffect>
                                  </p:childTnLst>
                                </p:cTn>
                              </p:par>
                              <p:par>
                                <p:cTn id="10" presetID="22" presetClass="entr" presetSubtype="1" fill="hold" grpId="0" nodeType="withEffect">
                                  <p:stCondLst>
                                    <p:cond delay="9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0"/>
                                        <p:tgtEl>
                                          <p:spTgt spid="3">
                                            <p:txEl>
                                              <p:pRg st="1" end="1"/>
                                            </p:txEl>
                                          </p:spTgt>
                                        </p:tgtEl>
                                      </p:cBhvr>
                                    </p:animEffect>
                                  </p:childTnLst>
                                </p:cTn>
                              </p:par>
                              <p:par>
                                <p:cTn id="13" presetID="10" presetClass="entr" presetSubtype="0" fill="hold" nodeType="withEffect">
                                  <p:stCondLst>
                                    <p:cond delay="1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nodeType="withEffect">
                                  <p:stCondLst>
                                    <p:cond delay="17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22" presetClass="entr" presetSubtype="1" fill="hold" grpId="0" nodeType="withEffect">
                                  <p:stCondLst>
                                    <p:cond delay="2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FD3C-238C-D83F-9329-4F323CB80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28A9D-ED18-CE27-00B4-C380957F2D9B}"/>
              </a:ext>
            </a:extLst>
          </p:cNvPr>
          <p:cNvSpPr>
            <a:spLocks noGrp="1"/>
          </p:cNvSpPr>
          <p:nvPr>
            <p:ph type="title"/>
          </p:nvPr>
        </p:nvSpPr>
        <p:spPr>
          <a:noFill/>
          <a:ln>
            <a:noFill/>
          </a:ln>
          <a:effectLst>
            <a:outerShdw blurRad="50800" dist="38100" dir="5400000" algn="t" rotWithShape="0">
              <a:prstClr val="black">
                <a:alpha val="40000"/>
              </a:prstClr>
            </a:outerShdw>
          </a:effectLst>
        </p:spPr>
        <p:txBody>
          <a:bodyPr spcFirstLastPara="1" wrap="square" lIns="91425" tIns="91425" rIns="91425" bIns="91425" anchor="ctr" anchorCtr="0"/>
          <a:lstStyle/>
          <a:p>
            <a:r>
              <a:rPr lang="en-US"/>
              <a:t>Automatic Parameter Searches</a:t>
            </a:r>
          </a:p>
        </p:txBody>
      </p:sp>
      <p:sp>
        <p:nvSpPr>
          <p:cNvPr id="3" name="Text Placeholder 2">
            <a:extLst>
              <a:ext uri="{FF2B5EF4-FFF2-40B4-BE49-F238E27FC236}">
                <a16:creationId xmlns:a16="http://schemas.microsoft.com/office/drawing/2014/main" id="{1602BDE2-F316-A1A3-2B74-92F048ACB791}"/>
              </a:ext>
            </a:extLst>
          </p:cNvPr>
          <p:cNvSpPr>
            <a:spLocks noGrp="1"/>
          </p:cNvSpPr>
          <p:nvPr>
            <p:ph type="body" idx="1"/>
          </p:nvPr>
        </p:nvSpPr>
        <p:spPr>
          <a:xfrm>
            <a:off x="376657" y="1296870"/>
            <a:ext cx="8329725" cy="2144138"/>
          </a:xfrm>
        </p:spPr>
        <p:txBody>
          <a:bodyPr/>
          <a:lstStyle/>
          <a:p>
            <a:r>
              <a:rPr lang="en-US"/>
              <a:t>Exist: </a:t>
            </a:r>
            <a:r>
              <a:rPr lang="en-US" err="1"/>
              <a:t>GridSearchCV</a:t>
            </a:r>
            <a:r>
              <a:rPr lang="en-US"/>
              <a:t>, </a:t>
            </a:r>
            <a:r>
              <a:rPr lang="en-US" err="1"/>
              <a:t>RandomizedSearchCV</a:t>
            </a:r>
            <a:endParaRPr lang="en-US"/>
          </a:p>
          <a:p>
            <a:r>
              <a:rPr lang="en-US"/>
              <a:t>Used manual tuning: </a:t>
            </a:r>
            <a:r>
              <a:rPr lang="en-US" err="1"/>
              <a:t>n_neighbors</a:t>
            </a:r>
            <a:r>
              <a:rPr lang="en-US"/>
              <a:t>, </a:t>
            </a:r>
            <a:r>
              <a:rPr lang="en-US" err="1"/>
              <a:t>class_weight</a:t>
            </a:r>
            <a:endParaRPr lang="en-US"/>
          </a:p>
          <a:p>
            <a:r>
              <a:rPr lang="en-US"/>
              <a:t>Future work: Try full hyperparameter grid</a:t>
            </a:r>
          </a:p>
        </p:txBody>
      </p:sp>
      <p:sp>
        <p:nvSpPr>
          <p:cNvPr id="4" name="Slide Number Placeholder 3">
            <a:extLst>
              <a:ext uri="{FF2B5EF4-FFF2-40B4-BE49-F238E27FC236}">
                <a16:creationId xmlns:a16="http://schemas.microsoft.com/office/drawing/2014/main" id="{C96E3AB0-D5C2-A83E-CFC3-7702AF737F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a:extLst>
              <a:ext uri="{FF2B5EF4-FFF2-40B4-BE49-F238E27FC236}">
                <a16:creationId xmlns:a16="http://schemas.microsoft.com/office/drawing/2014/main" id="{5C3DEB1C-21E2-1BA3-3510-B0DFFC4FD964}"/>
              </a:ext>
            </a:extLst>
          </p:cNvPr>
          <p:cNvPicPr>
            <a:picLocks noChangeAspect="1"/>
          </p:cNvPicPr>
          <p:nvPr/>
        </p:nvPicPr>
        <p:blipFill>
          <a:blip r:embed="rId5"/>
          <a:stretch>
            <a:fillRect/>
          </a:stretch>
        </p:blipFill>
        <p:spPr>
          <a:xfrm>
            <a:off x="983352" y="3290533"/>
            <a:ext cx="6239746" cy="819264"/>
          </a:xfrm>
          <a:prstGeom prst="rect">
            <a:avLst/>
          </a:prstGeom>
        </p:spPr>
      </p:pic>
      <p:pic>
        <p:nvPicPr>
          <p:cNvPr id="5" name="Recording (55)">
            <a:hlinkClick r:id="" action="ppaction://media"/>
            <a:extLst>
              <a:ext uri="{FF2B5EF4-FFF2-40B4-BE49-F238E27FC236}">
                <a16:creationId xmlns:a16="http://schemas.microsoft.com/office/drawing/2014/main" id="{5A45A0AA-4935-5F2B-725D-BAF9F409DE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120" y="50021"/>
            <a:ext cx="730250" cy="730250"/>
          </a:xfrm>
          <a:prstGeom prst="rect">
            <a:avLst/>
          </a:prstGeom>
        </p:spPr>
      </p:pic>
    </p:spTree>
    <p:extLst>
      <p:ext uri="{BB962C8B-B14F-4D97-AF65-F5344CB8AC3E}">
        <p14:creationId xmlns:p14="http://schemas.microsoft.com/office/powerpoint/2010/main" val="306388453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63" fill="hold"/>
                                        <p:tgtEl>
                                          <p:spTgt spid="5"/>
                                        </p:tgtEl>
                                      </p:cBhvr>
                                    </p:cmd>
                                  </p:childTnLst>
                                </p:cTn>
                              </p:par>
                              <p:par>
                                <p:cTn id="7" presetID="22" presetClass="entr" presetSubtype="1" fill="hold" grpId="0" nodeType="withEffect">
                                  <p:stCondLst>
                                    <p:cond delay="2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5000"/>
                                        <p:tgtEl>
                                          <p:spTgt spid="3">
                                            <p:txEl>
                                              <p:pRg st="0" end="0"/>
                                            </p:txEl>
                                          </p:spTgt>
                                        </p:tgtEl>
                                      </p:cBhvr>
                                    </p:animEffect>
                                  </p:childTnLst>
                                </p:cTn>
                              </p:par>
                              <p:par>
                                <p:cTn id="10" presetID="10" presetClass="entr" presetSubtype="0" fill="hold" nodeType="withEffect">
                                  <p:stCondLst>
                                    <p:cond delay="6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par>
                                <p:cTn id="13" presetID="22" presetClass="entr" presetSubtype="1" fill="hold" grpId="0" nodeType="withEffect">
                                  <p:stCondLst>
                                    <p:cond delay="1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0"/>
                                        <p:tgtEl>
                                          <p:spTgt spid="3">
                                            <p:txEl>
                                              <p:pRg st="1" end="1"/>
                                            </p:txEl>
                                          </p:spTgt>
                                        </p:tgtEl>
                                      </p:cBhvr>
                                    </p:animEffect>
                                  </p:childTnLst>
                                </p:cTn>
                              </p:par>
                              <p:par>
                                <p:cTn id="16" presetID="22" presetClass="entr" presetSubtype="1" fill="hold" grpId="0" nodeType="withEffect">
                                  <p:stCondLst>
                                    <p:cond delay="19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3.7|1.5|1.9"/>
</p:tagLst>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D9F688F31D5241A8203E807516C538" ma:contentTypeVersion="11" ma:contentTypeDescription="Create a new document." ma:contentTypeScope="" ma:versionID="e9e8b681eca9f26bcb8869b59357853e">
  <xsd:schema xmlns:xsd="http://www.w3.org/2001/XMLSchema" xmlns:xs="http://www.w3.org/2001/XMLSchema" xmlns:p="http://schemas.microsoft.com/office/2006/metadata/properties" xmlns:ns2="5f00eb9a-39f7-4d82-a347-bc0a29516571" xmlns:ns3="471fc20f-0e33-4253-9db9-43efecfccd75" targetNamespace="http://schemas.microsoft.com/office/2006/metadata/properties" ma:root="true" ma:fieldsID="e604ef02b52992bd516e0d06fbd402a0" ns2:_="" ns3:_="">
    <xsd:import namespace="5f00eb9a-39f7-4d82-a347-bc0a29516571"/>
    <xsd:import namespace="471fc20f-0e33-4253-9db9-43efecfccd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eb9a-39f7-4d82-a347-bc0a295165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6a43e1-4e15-4448-a533-0b9301fa17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1fc20f-0e33-4253-9db9-43efecfccd7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68cb33d-d423-42f0-a963-465ab480bfd2}" ma:internalName="TaxCatchAll" ma:showField="CatchAllData" ma:web="471fc20f-0e33-4253-9db9-43efecfccd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00eb9a-39f7-4d82-a347-bc0a29516571">
      <Terms xmlns="http://schemas.microsoft.com/office/infopath/2007/PartnerControls"/>
    </lcf76f155ced4ddcb4097134ff3c332f>
    <TaxCatchAll xmlns="471fc20f-0e33-4253-9db9-43efecfccd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9B6A48-1A3B-40FA-A6EB-57503D0C030A}">
  <ds:schemaRefs>
    <ds:schemaRef ds:uri="471fc20f-0e33-4253-9db9-43efecfccd75"/>
    <ds:schemaRef ds:uri="5f00eb9a-39f7-4d82-a347-bc0a295165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7E360D-5414-4820-A293-54CF50CACD93}">
  <ds:schemaRefs>
    <ds:schemaRef ds:uri="http://schemas.microsoft.com/office/infopath/2007/PartnerControls"/>
    <ds:schemaRef ds:uri="5f00eb9a-39f7-4d82-a347-bc0a29516571"/>
    <ds:schemaRef ds:uri="http://schemas.microsoft.com/office/2006/metadata/properties"/>
    <ds:schemaRef ds:uri="471fc20f-0e33-4253-9db9-43efecfccd75"/>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44DCD0D5-9F1B-4EB6-BD1E-FFA60E39D8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TotalTime>
  <Words>5592</Words>
  <Application>Microsoft Office PowerPoint</Application>
  <PresentationFormat>On-screen Show (16:9)</PresentationFormat>
  <Paragraphs>467</Paragraphs>
  <Slides>26</Slides>
  <Notes>26</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Arvo</vt:lpstr>
      <vt:lpstr>Courier New</vt:lpstr>
      <vt:lpstr>Eras Bold ITC</vt:lpstr>
      <vt:lpstr>Eras Light ITC</vt:lpstr>
      <vt:lpstr>Eras Medium ITC</vt:lpstr>
      <vt:lpstr>Georgia</vt:lpstr>
      <vt:lpstr>Lato</vt:lpstr>
      <vt:lpstr>Roboto Condensed</vt:lpstr>
      <vt:lpstr>Roboto Condensed Light</vt:lpstr>
      <vt:lpstr>Times New Roman</vt:lpstr>
      <vt:lpstr>Salerio template</vt:lpstr>
      <vt:lpstr>Dance Moves Detector</vt:lpstr>
      <vt:lpstr>Agenda</vt:lpstr>
      <vt:lpstr>Overview and Use Case</vt:lpstr>
      <vt:lpstr>Scikit Learning </vt:lpstr>
      <vt:lpstr>Fitting and Predicting</vt:lpstr>
      <vt:lpstr>Transformers &amp; Pre-Processors</vt:lpstr>
      <vt:lpstr>Chaining </vt:lpstr>
      <vt:lpstr>Model Evaluation</vt:lpstr>
      <vt:lpstr>Automatic Parameter Searches</vt:lpstr>
      <vt:lpstr>Supervised Learning </vt:lpstr>
      <vt:lpstr> K-Nearest Neighbors (KNN)</vt:lpstr>
      <vt:lpstr>KNN Implementation </vt:lpstr>
      <vt:lpstr>Support Vector Classifier (SVC)</vt:lpstr>
      <vt:lpstr>SVC Implementation </vt:lpstr>
      <vt:lpstr>Unsupervised Learning</vt:lpstr>
      <vt:lpstr>Clustering</vt:lpstr>
      <vt:lpstr>Clustering Implementation </vt:lpstr>
      <vt:lpstr>Gaussian Mixture Model (GMM)</vt:lpstr>
      <vt:lpstr>Gaussian Implementation </vt:lpstr>
      <vt:lpstr>Model Selection &amp; Evaluation</vt:lpstr>
      <vt:lpstr>Visualization Techniques</vt:lpstr>
      <vt:lpstr>Tutorial</vt:lpstr>
      <vt:lpstr>Demo</vt:lpstr>
      <vt:lpstr>Applications</vt:lpstr>
      <vt:lpstr>Thank you!</vt:lpstr>
      <vt:lpstr>References</vt:lpstr>
    </vt:vector>
  </TitlesOfParts>
  <Company>City University of Seattle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Moves Detector with Scikit Learn</dc:title>
  <dc:subject>Programming for Computing</dc:subject>
  <dc:creator>Ixius Procopios;Veronica Elze;Hiromi Cota</dc:creator>
  <cp:keywords>CS506</cp:keywords>
  <cp:lastModifiedBy>Veronica Elze</cp:lastModifiedBy>
  <cp:revision>2</cp:revision>
  <cp:lastPrinted>2025-05-23T10:29:24Z</cp:lastPrinted>
  <dcterms:modified xsi:type="dcterms:W3CDTF">2025-10-18T01:46:18Z</dcterms:modified>
  <cp:category>Scikit Learn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0x01010092D9F688F31D5241A8203E807516C538</vt:lpwstr>
  </property>
  <property fmtid="{D5CDD505-2E9C-101B-9397-08002B2CF9AE}" pid="3" name="MediaServiceImageTags">
    <vt:lpwstr/>
  </property>
</Properties>
</file>