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4"/>
  </p:sldMasterIdLst>
  <p:notesMasterIdLst>
    <p:notesMasterId r:id="rId30"/>
  </p:notesMasterIdLst>
  <p:sldIdLst>
    <p:sldId id="277" r:id="rId5"/>
    <p:sldId id="274" r:id="rId6"/>
    <p:sldId id="278" r:id="rId7"/>
    <p:sldId id="297" r:id="rId8"/>
    <p:sldId id="284" r:id="rId9"/>
    <p:sldId id="296" r:id="rId10"/>
    <p:sldId id="279" r:id="rId11"/>
    <p:sldId id="281" r:id="rId12"/>
    <p:sldId id="354" r:id="rId13"/>
    <p:sldId id="282" r:id="rId14"/>
    <p:sldId id="283" r:id="rId15"/>
    <p:sldId id="349" r:id="rId16"/>
    <p:sldId id="350" r:id="rId17"/>
    <p:sldId id="351" r:id="rId18"/>
    <p:sldId id="355" r:id="rId19"/>
    <p:sldId id="356" r:id="rId20"/>
    <p:sldId id="286" r:id="rId21"/>
    <p:sldId id="352" r:id="rId22"/>
    <p:sldId id="357" r:id="rId23"/>
    <p:sldId id="353" r:id="rId24"/>
    <p:sldId id="299" r:id="rId25"/>
    <p:sldId id="294" r:id="rId26"/>
    <p:sldId id="295" r:id="rId27"/>
    <p:sldId id="316" r:id="rId28"/>
    <p:sldId id="348" r:id="rId29"/>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24F73B-1098-54DB-8F61-7E53DC6EFF19}" name="Ixius Procopios" initials="" userId="S::procopiosixius@cityuniversity.edu::8ba786a0-7a50-4a06-bc70-8d4c4d668cf0" providerId="AD"/>
  <p188:author id="{5CB7C961-FECF-A659-7B2E-4BEF91132621}" name="Hiromi Cota" initials="HC" userId="S::cotahiromi@cityuniversity.edu::36ed8f50-cf2a-41a1-b05f-31445b4943a9" providerId="AD"/>
  <p188:author id="{D266596F-A97E-0A67-B449-B36B4536DD05}" name="Ix Procopios" initials="IP" userId="775ba868095de9cb" providerId="Windows Live"/>
  <p188:author id="{72FB5DAC-A926-04D6-4AC1-C7453D3B9475}" name="Veronica Elze" initials="VE" userId="S::elzeveronica@cityuniversity.edu::bea8df63-ede3-466b-b4c9-f797b995d7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3E6"/>
    <a:srgbClr val="8C98AE"/>
    <a:srgbClr val="3F53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DE8B2C-991D-4C8A-A599-A96D9D44F3DC}" v="1284" dt="2025-06-16T03:38:37.570"/>
    <p1510:client id="{3588246D-1C77-0939-0DE9-AA7B0F5BAED8}" v="22" dt="2025-06-15T21:41:25.439"/>
    <p1510:client id="{83991AB9-DBF1-48C7-9E7A-8FB1C17F7D87}" v="7151" dt="2025-06-16T00:38:53.190"/>
    <p1510:client id="{A6EC0A66-DF83-963A-73E2-71BC660BCBB6}" v="10" dt="2025-06-16T03:13:23.678"/>
    <p1510:client id="{EE815205-7690-ACAA-1126-C8B47F14FBEA}" v="155" dt="2025-06-16T01:26:50.387"/>
    <p1510:client id="{F986C144-744C-2AE8-4D6A-8125BA1620AB}" v="75" dt="2025-06-16T01:17:42.128"/>
  </p1510:revLst>
</p1510:revInfo>
</file>

<file path=ppt/tableStyles.xml><?xml version="1.0" encoding="utf-8"?>
<a:tblStyleLst xmlns:a="http://schemas.openxmlformats.org/drawingml/2006/main" def="{1FE44F72-D7B3-41EB-977B-2E401710A9A8}">
  <a:tblStyle styleId="{1FE44F72-D7B3-41EB-977B-2E401710A9A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9" d="100"/>
          <a:sy n="199" d="100"/>
        </p:scale>
        <p:origin x="3222"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C08209-9861-4FBD-AD86-A2CCAEB977ED}" type="doc">
      <dgm:prSet loTypeId="urn:microsoft.com/office/officeart/2008/layout/AlternatingHexagons" loCatId="list" qsTypeId="urn:microsoft.com/office/officeart/2005/8/quickstyle/simple1" qsCatId="simple" csTypeId="urn:microsoft.com/office/officeart/2005/8/colors/accent2_4" csCatId="accent2" phldr="1"/>
      <dgm:spPr/>
      <dgm:t>
        <a:bodyPr/>
        <a:lstStyle/>
        <a:p>
          <a:endParaRPr lang="en-US"/>
        </a:p>
      </dgm:t>
    </dgm:pt>
    <dgm:pt modelId="{BEC55764-B2EC-47FB-9FF6-1A57FFE6BD6A}">
      <dgm:prSet phldrT="[Text]"/>
      <dgm:spPr/>
      <dgm:t>
        <a:bodyPr/>
        <a:lstStyle/>
        <a:p>
          <a:r>
            <a:rPr lang="en-US"/>
            <a:t>Open Source</a:t>
          </a:r>
        </a:p>
      </dgm:t>
    </dgm:pt>
    <dgm:pt modelId="{4757C554-B95A-414D-93C5-7BC27694CE2F}" type="parTrans" cxnId="{303360E7-F534-487E-B2F8-F57F1D0BF732}">
      <dgm:prSet/>
      <dgm:spPr/>
      <dgm:t>
        <a:bodyPr/>
        <a:lstStyle/>
        <a:p>
          <a:endParaRPr lang="en-US"/>
        </a:p>
      </dgm:t>
    </dgm:pt>
    <dgm:pt modelId="{DB974C94-1F6D-4291-9421-B0067494494C}" type="sibTrans" cxnId="{303360E7-F534-487E-B2F8-F57F1D0BF732}">
      <dgm:prSet/>
      <dgm:spPr/>
      <dgm:t>
        <a:bodyPr/>
        <a:lstStyle/>
        <a:p>
          <a:endParaRPr lang="en-US"/>
        </a:p>
      </dgm:t>
    </dgm:pt>
    <dgm:pt modelId="{1F7FB4D5-7AEC-44FD-A5FA-2A38A382A44E}">
      <dgm:prSet phldrT="[Text]"/>
      <dgm:spPr/>
      <dgm:t>
        <a:bodyPr/>
        <a:lstStyle/>
        <a:p>
          <a:r>
            <a:rPr lang="en-US"/>
            <a:t>Free</a:t>
          </a:r>
        </a:p>
      </dgm:t>
    </dgm:pt>
    <dgm:pt modelId="{89ADCA03-B6D0-42F8-891D-39C28CA73FAB}" type="parTrans" cxnId="{C0C7E6C6-6394-4EE0-9025-BFF27A592F31}">
      <dgm:prSet/>
      <dgm:spPr/>
      <dgm:t>
        <a:bodyPr/>
        <a:lstStyle/>
        <a:p>
          <a:endParaRPr lang="en-US"/>
        </a:p>
      </dgm:t>
    </dgm:pt>
    <dgm:pt modelId="{733E182F-180B-436C-B2C6-C4B6F2B83CCE}" type="sibTrans" cxnId="{C0C7E6C6-6394-4EE0-9025-BFF27A592F31}">
      <dgm:prSet/>
      <dgm:spPr/>
      <dgm:t>
        <a:bodyPr/>
        <a:lstStyle/>
        <a:p>
          <a:endParaRPr lang="en-US"/>
        </a:p>
      </dgm:t>
    </dgm:pt>
    <dgm:pt modelId="{ADADFE31-69EB-4F19-9A69-70D7999847B0}">
      <dgm:prSet phldrT="[Text]"/>
      <dgm:spPr/>
      <dgm:t>
        <a:bodyPr/>
        <a:lstStyle/>
        <a:p>
          <a:r>
            <a:rPr lang="en-US"/>
            <a:t>Pythonic</a:t>
          </a:r>
        </a:p>
      </dgm:t>
    </dgm:pt>
    <dgm:pt modelId="{DAE78A15-5DA9-45FF-AA2F-B84CD74E0F3B}" type="parTrans" cxnId="{8B2F1E0D-2823-4A16-82EF-EE38F3D60264}">
      <dgm:prSet/>
      <dgm:spPr/>
      <dgm:t>
        <a:bodyPr/>
        <a:lstStyle/>
        <a:p>
          <a:endParaRPr lang="en-US"/>
        </a:p>
      </dgm:t>
    </dgm:pt>
    <dgm:pt modelId="{F7B9FF57-2BFF-4A7E-96E8-8DC969961936}" type="sibTrans" cxnId="{8B2F1E0D-2823-4A16-82EF-EE38F3D60264}">
      <dgm:prSet/>
      <dgm:spPr/>
      <dgm:t>
        <a:bodyPr/>
        <a:lstStyle/>
        <a:p>
          <a:endParaRPr lang="en-US"/>
        </a:p>
      </dgm:t>
    </dgm:pt>
    <dgm:pt modelId="{DF9CF633-9922-4DA4-9C78-261D27A1512F}">
      <dgm:prSet phldrT="[Text]"/>
      <dgm:spPr/>
      <dgm:t>
        <a:bodyPr/>
        <a:lstStyle/>
        <a:p>
          <a:r>
            <a:rPr lang="en-US"/>
            <a:t>Models</a:t>
          </a:r>
        </a:p>
      </dgm:t>
    </dgm:pt>
    <dgm:pt modelId="{25430CE3-EBA1-4EF1-923C-16502B5BD033}" type="parTrans" cxnId="{1B0CC3B9-7255-4B2B-8B1C-0015306A3EDA}">
      <dgm:prSet/>
      <dgm:spPr/>
      <dgm:t>
        <a:bodyPr/>
        <a:lstStyle/>
        <a:p>
          <a:endParaRPr lang="en-US"/>
        </a:p>
      </dgm:t>
    </dgm:pt>
    <dgm:pt modelId="{F492F0F6-5D25-4DF6-96EF-7895038997FB}" type="sibTrans" cxnId="{1B0CC3B9-7255-4B2B-8B1C-0015306A3EDA}">
      <dgm:prSet/>
      <dgm:spPr/>
      <dgm:t>
        <a:bodyPr/>
        <a:lstStyle/>
        <a:p>
          <a:endParaRPr lang="en-US"/>
        </a:p>
      </dgm:t>
    </dgm:pt>
    <dgm:pt modelId="{46C2A8D7-33FE-4A3E-A5AA-9C1FE0CA2C2A}">
      <dgm:prSet phldrT="[Text]"/>
      <dgm:spPr/>
      <dgm:t>
        <a:bodyPr/>
        <a:lstStyle/>
        <a:p>
          <a:r>
            <a:rPr lang="en-US"/>
            <a:t>Multi-GPU</a:t>
          </a:r>
        </a:p>
      </dgm:t>
    </dgm:pt>
    <dgm:pt modelId="{AFB8335F-68E9-45CA-A430-8843B6AD8888}" type="parTrans" cxnId="{F73327EA-6342-40B9-92C0-B730C62B7D29}">
      <dgm:prSet/>
      <dgm:spPr/>
      <dgm:t>
        <a:bodyPr/>
        <a:lstStyle/>
        <a:p>
          <a:endParaRPr lang="en-US"/>
        </a:p>
      </dgm:t>
    </dgm:pt>
    <dgm:pt modelId="{32DF781A-46D0-4BEF-B737-1DB969368293}" type="sibTrans" cxnId="{F73327EA-6342-40B9-92C0-B730C62B7D29}">
      <dgm:prSet/>
      <dgm:spPr/>
      <dgm:t>
        <a:bodyPr/>
        <a:lstStyle/>
        <a:p>
          <a:endParaRPr lang="en-US"/>
        </a:p>
      </dgm:t>
    </dgm:pt>
    <dgm:pt modelId="{F731CC3D-F4AD-4CDB-AFDE-DDAD050BE48C}">
      <dgm:prSet phldrT="[Text]"/>
      <dgm:spPr/>
      <dgm:t>
        <a:bodyPr/>
        <a:lstStyle/>
        <a:p>
          <a:r>
            <a:rPr lang="en-US"/>
            <a:t>CUDA</a:t>
          </a:r>
        </a:p>
      </dgm:t>
    </dgm:pt>
    <dgm:pt modelId="{9925D650-3061-4582-B103-8D79537D36AF}" type="parTrans" cxnId="{16B481F9-A045-4869-A478-62AE96AABB77}">
      <dgm:prSet/>
      <dgm:spPr/>
      <dgm:t>
        <a:bodyPr/>
        <a:lstStyle/>
        <a:p>
          <a:endParaRPr lang="en-US"/>
        </a:p>
      </dgm:t>
    </dgm:pt>
    <dgm:pt modelId="{64400DE1-B4C9-4433-9F4E-7996B2211062}" type="sibTrans" cxnId="{16B481F9-A045-4869-A478-62AE96AABB77}">
      <dgm:prSet/>
      <dgm:spPr/>
      <dgm:t>
        <a:bodyPr/>
        <a:lstStyle/>
        <a:p>
          <a:endParaRPr lang="en-US"/>
        </a:p>
      </dgm:t>
    </dgm:pt>
    <dgm:pt modelId="{3816AECE-76EA-40B2-8060-EC7A7CB0838D}">
      <dgm:prSet phldrT="[Text]"/>
      <dgm:spPr/>
      <dgm:t>
        <a:bodyPr/>
        <a:lstStyle/>
        <a:p>
          <a:r>
            <a:rPr lang="en-US"/>
            <a:t>Fast</a:t>
          </a:r>
        </a:p>
      </dgm:t>
    </dgm:pt>
    <dgm:pt modelId="{DD45B564-4D8C-4EA1-AF6D-53B13E4C023F}" type="parTrans" cxnId="{7AA5AF0B-FD85-4D1D-B4DF-CB124B137DCF}">
      <dgm:prSet/>
      <dgm:spPr/>
      <dgm:t>
        <a:bodyPr/>
        <a:lstStyle/>
        <a:p>
          <a:endParaRPr lang="en-US"/>
        </a:p>
      </dgm:t>
    </dgm:pt>
    <dgm:pt modelId="{08F9D648-DFB5-4221-800A-DF60CA377594}" type="sibTrans" cxnId="{7AA5AF0B-FD85-4D1D-B4DF-CB124B137DCF}">
      <dgm:prSet/>
      <dgm:spPr/>
      <dgm:t>
        <a:bodyPr/>
        <a:lstStyle/>
        <a:p>
          <a:endParaRPr lang="en-US"/>
        </a:p>
      </dgm:t>
    </dgm:pt>
    <dgm:pt modelId="{B0E90ED4-FC56-4771-AA03-1BF420A4B4AC}">
      <dgm:prSet phldrT="[Text]"/>
      <dgm:spPr/>
      <dgm:t>
        <a:bodyPr/>
        <a:lstStyle/>
        <a:p>
          <a:r>
            <a:rPr lang="en-US"/>
            <a:t>Affordable</a:t>
          </a:r>
        </a:p>
      </dgm:t>
    </dgm:pt>
    <dgm:pt modelId="{B6FF288B-D98C-4969-8626-EA2998F8F7BB}" type="parTrans" cxnId="{D2573EA5-60BC-42E9-A032-0709910316AF}">
      <dgm:prSet/>
      <dgm:spPr/>
      <dgm:t>
        <a:bodyPr/>
        <a:lstStyle/>
        <a:p>
          <a:endParaRPr lang="en-US"/>
        </a:p>
      </dgm:t>
    </dgm:pt>
    <dgm:pt modelId="{D8D960A8-F0BE-4929-BAF3-A795D8438563}" type="sibTrans" cxnId="{D2573EA5-60BC-42E9-A032-0709910316AF}">
      <dgm:prSet/>
      <dgm:spPr/>
      <dgm:t>
        <a:bodyPr/>
        <a:lstStyle/>
        <a:p>
          <a:endParaRPr lang="en-US"/>
        </a:p>
      </dgm:t>
    </dgm:pt>
    <dgm:pt modelId="{8E6FB13D-5E88-446D-B2F8-2C9A07A449DF}">
      <dgm:prSet phldrT="[Text]"/>
      <dgm:spPr/>
      <dgm:t>
        <a:bodyPr/>
        <a:lstStyle/>
        <a:p>
          <a:r>
            <a:rPr lang="en-US"/>
            <a:t>Flexible</a:t>
          </a:r>
        </a:p>
      </dgm:t>
    </dgm:pt>
    <dgm:pt modelId="{0C6833D2-EFF8-4AEB-B234-3C433BFBE406}" type="parTrans" cxnId="{72C72124-BCDC-45AE-BAF3-4C7F065CDFBE}">
      <dgm:prSet/>
      <dgm:spPr/>
      <dgm:t>
        <a:bodyPr/>
        <a:lstStyle/>
        <a:p>
          <a:endParaRPr lang="en-US"/>
        </a:p>
      </dgm:t>
    </dgm:pt>
    <dgm:pt modelId="{76665405-5388-45CC-B627-3E4D854CD3F0}" type="sibTrans" cxnId="{72C72124-BCDC-45AE-BAF3-4C7F065CDFBE}">
      <dgm:prSet/>
      <dgm:spPr/>
      <dgm:t>
        <a:bodyPr/>
        <a:lstStyle/>
        <a:p>
          <a:endParaRPr lang="en-US"/>
        </a:p>
      </dgm:t>
    </dgm:pt>
    <dgm:pt modelId="{C25A1124-B1EB-4101-AB00-E08AAD22490B}">
      <dgm:prSet phldrT="[Text]"/>
      <dgm:spPr/>
      <dgm:t>
        <a:bodyPr/>
        <a:lstStyle/>
        <a:p>
          <a:r>
            <a:rPr lang="en-US"/>
            <a:t>Deep Learning</a:t>
          </a:r>
        </a:p>
      </dgm:t>
    </dgm:pt>
    <dgm:pt modelId="{BDDEA434-2224-430C-90DB-62057840532B}" type="parTrans" cxnId="{AB23C7F2-768B-48CE-AD82-8F693C97587C}">
      <dgm:prSet/>
      <dgm:spPr/>
      <dgm:t>
        <a:bodyPr/>
        <a:lstStyle/>
        <a:p>
          <a:endParaRPr lang="en-US"/>
        </a:p>
      </dgm:t>
    </dgm:pt>
    <dgm:pt modelId="{95BA87F3-447A-40A2-89FA-FDDBFD6868BD}" type="sibTrans" cxnId="{AB23C7F2-768B-48CE-AD82-8F693C97587C}">
      <dgm:prSet/>
      <dgm:spPr/>
      <dgm:t>
        <a:bodyPr/>
        <a:lstStyle/>
        <a:p>
          <a:endParaRPr lang="en-US"/>
        </a:p>
      </dgm:t>
    </dgm:pt>
    <dgm:pt modelId="{4A632EBE-CF52-4056-BDE2-C2F3E5D1B8FE}">
      <dgm:prSet phldrT="[Text]"/>
      <dgm:spPr/>
      <dgm:t>
        <a:bodyPr/>
        <a:lstStyle/>
        <a:p>
          <a:r>
            <a:rPr lang="en-US"/>
            <a:t>OpenAI</a:t>
          </a:r>
        </a:p>
      </dgm:t>
    </dgm:pt>
    <dgm:pt modelId="{F3A21E64-A890-49A0-9DE5-2E78BA8A7EFE}" type="parTrans" cxnId="{E47AB218-5E0D-4737-B5E7-A3DB74397B4F}">
      <dgm:prSet/>
      <dgm:spPr/>
      <dgm:t>
        <a:bodyPr/>
        <a:lstStyle/>
        <a:p>
          <a:endParaRPr lang="en-US"/>
        </a:p>
      </dgm:t>
    </dgm:pt>
    <dgm:pt modelId="{6F4FFCF1-C8DA-4E64-AC27-EAF6F28C30E0}" type="sibTrans" cxnId="{E47AB218-5E0D-4737-B5E7-A3DB74397B4F}">
      <dgm:prSet/>
      <dgm:spPr/>
      <dgm:t>
        <a:bodyPr/>
        <a:lstStyle/>
        <a:p>
          <a:endParaRPr lang="en-US"/>
        </a:p>
      </dgm:t>
    </dgm:pt>
    <dgm:pt modelId="{D52A9EBD-D5AC-4952-B3F0-EC499AE815E7}">
      <dgm:prSet phldrT="[Text]"/>
      <dgm:spPr/>
      <dgm:t>
        <a:bodyPr/>
        <a:lstStyle/>
        <a:p>
          <a:r>
            <a:rPr lang="en-US"/>
            <a:t>Microsoft</a:t>
          </a:r>
        </a:p>
      </dgm:t>
    </dgm:pt>
    <dgm:pt modelId="{86DB3523-0539-4B8A-A15E-CE7635B57C86}" type="parTrans" cxnId="{88DF8715-53DE-4C13-B70C-BC3A3642FC6B}">
      <dgm:prSet/>
      <dgm:spPr/>
      <dgm:t>
        <a:bodyPr/>
        <a:lstStyle/>
        <a:p>
          <a:endParaRPr lang="en-US"/>
        </a:p>
      </dgm:t>
    </dgm:pt>
    <dgm:pt modelId="{12CD35D9-2A27-4A0E-9579-B02267BDDA79}" type="sibTrans" cxnId="{88DF8715-53DE-4C13-B70C-BC3A3642FC6B}">
      <dgm:prSet/>
      <dgm:spPr/>
      <dgm:t>
        <a:bodyPr/>
        <a:lstStyle/>
        <a:p>
          <a:endParaRPr lang="en-US"/>
        </a:p>
      </dgm:t>
    </dgm:pt>
    <dgm:pt modelId="{BB656AF6-618C-4B51-828D-C84D638FA434}" type="pres">
      <dgm:prSet presAssocID="{FEC08209-9861-4FBD-AD86-A2CCAEB977ED}" presName="Name0" presStyleCnt="0">
        <dgm:presLayoutVars>
          <dgm:chMax/>
          <dgm:chPref/>
          <dgm:dir/>
          <dgm:animLvl val="lvl"/>
        </dgm:presLayoutVars>
      </dgm:prSet>
      <dgm:spPr/>
    </dgm:pt>
    <dgm:pt modelId="{FE99D633-AF1A-4BC6-B0BD-BE28F14CC042}" type="pres">
      <dgm:prSet presAssocID="{BEC55764-B2EC-47FB-9FF6-1A57FFE6BD6A}" presName="composite" presStyleCnt="0"/>
      <dgm:spPr/>
    </dgm:pt>
    <dgm:pt modelId="{4975C436-0302-471C-9DA6-5B09B2CD286E}" type="pres">
      <dgm:prSet presAssocID="{BEC55764-B2EC-47FB-9FF6-1A57FFE6BD6A}" presName="Parent1" presStyleLbl="node1" presStyleIdx="0" presStyleCnt="6">
        <dgm:presLayoutVars>
          <dgm:chMax val="1"/>
          <dgm:chPref val="1"/>
          <dgm:bulletEnabled val="1"/>
        </dgm:presLayoutVars>
      </dgm:prSet>
      <dgm:spPr/>
    </dgm:pt>
    <dgm:pt modelId="{F418ED6D-9FFF-483F-9875-7D58BE5092C3}" type="pres">
      <dgm:prSet presAssocID="{BEC55764-B2EC-47FB-9FF6-1A57FFE6BD6A}" presName="Childtext1" presStyleLbl="revTx" presStyleIdx="0" presStyleCnt="3">
        <dgm:presLayoutVars>
          <dgm:chMax val="0"/>
          <dgm:chPref val="0"/>
          <dgm:bulletEnabled val="1"/>
        </dgm:presLayoutVars>
      </dgm:prSet>
      <dgm:spPr/>
    </dgm:pt>
    <dgm:pt modelId="{65A5DCE3-D1E7-4E5B-9D5D-4A029420727F}" type="pres">
      <dgm:prSet presAssocID="{BEC55764-B2EC-47FB-9FF6-1A57FFE6BD6A}" presName="BalanceSpacing" presStyleCnt="0"/>
      <dgm:spPr/>
    </dgm:pt>
    <dgm:pt modelId="{13D0B1A1-E7F6-4C9C-A749-095BC9D5F45D}" type="pres">
      <dgm:prSet presAssocID="{BEC55764-B2EC-47FB-9FF6-1A57FFE6BD6A}" presName="BalanceSpacing1" presStyleCnt="0"/>
      <dgm:spPr/>
    </dgm:pt>
    <dgm:pt modelId="{B123FD88-0A92-4C7E-948A-E46B3AAD3CE7}" type="pres">
      <dgm:prSet presAssocID="{DB974C94-1F6D-4291-9421-B0067494494C}" presName="Accent1Text" presStyleLbl="node1" presStyleIdx="1" presStyleCnt="6"/>
      <dgm:spPr/>
    </dgm:pt>
    <dgm:pt modelId="{4BF4F340-FD39-477D-9B61-DF55551219A4}" type="pres">
      <dgm:prSet presAssocID="{DB974C94-1F6D-4291-9421-B0067494494C}" presName="spaceBetweenRectangles" presStyleCnt="0"/>
      <dgm:spPr/>
    </dgm:pt>
    <dgm:pt modelId="{3B79EDB8-67BF-45AA-B70B-7AA726DEA822}" type="pres">
      <dgm:prSet presAssocID="{ADADFE31-69EB-4F19-9A69-70D7999847B0}" presName="composite" presStyleCnt="0"/>
      <dgm:spPr/>
    </dgm:pt>
    <dgm:pt modelId="{BF8046EC-BC61-4152-BF4C-5874CB14CB31}" type="pres">
      <dgm:prSet presAssocID="{ADADFE31-69EB-4F19-9A69-70D7999847B0}" presName="Parent1" presStyleLbl="node1" presStyleIdx="2" presStyleCnt="6">
        <dgm:presLayoutVars>
          <dgm:chMax val="1"/>
          <dgm:chPref val="1"/>
          <dgm:bulletEnabled val="1"/>
        </dgm:presLayoutVars>
      </dgm:prSet>
      <dgm:spPr/>
    </dgm:pt>
    <dgm:pt modelId="{A97437D2-FCC5-4796-A748-EDE53F0ACC89}" type="pres">
      <dgm:prSet presAssocID="{ADADFE31-69EB-4F19-9A69-70D7999847B0}" presName="Childtext1" presStyleLbl="revTx" presStyleIdx="1" presStyleCnt="3">
        <dgm:presLayoutVars>
          <dgm:chMax val="0"/>
          <dgm:chPref val="0"/>
          <dgm:bulletEnabled val="1"/>
        </dgm:presLayoutVars>
      </dgm:prSet>
      <dgm:spPr/>
    </dgm:pt>
    <dgm:pt modelId="{2DD39884-FFC6-4543-8110-E16A7B02385F}" type="pres">
      <dgm:prSet presAssocID="{ADADFE31-69EB-4F19-9A69-70D7999847B0}" presName="BalanceSpacing" presStyleCnt="0"/>
      <dgm:spPr/>
    </dgm:pt>
    <dgm:pt modelId="{659F3AE8-0E14-4DE2-84D9-910A65532429}" type="pres">
      <dgm:prSet presAssocID="{ADADFE31-69EB-4F19-9A69-70D7999847B0}" presName="BalanceSpacing1" presStyleCnt="0"/>
      <dgm:spPr/>
    </dgm:pt>
    <dgm:pt modelId="{1B350AF8-FA70-4A94-ADF9-3E6564B8B101}" type="pres">
      <dgm:prSet presAssocID="{F7B9FF57-2BFF-4A7E-96E8-8DC969961936}" presName="Accent1Text" presStyleLbl="node1" presStyleIdx="3" presStyleCnt="6"/>
      <dgm:spPr/>
    </dgm:pt>
    <dgm:pt modelId="{67F1EC7C-989C-4F0F-8D00-87B8C9485FDC}" type="pres">
      <dgm:prSet presAssocID="{F7B9FF57-2BFF-4A7E-96E8-8DC969961936}" presName="spaceBetweenRectangles" presStyleCnt="0"/>
      <dgm:spPr/>
    </dgm:pt>
    <dgm:pt modelId="{E4698022-14B1-42E9-B6A9-051163BA1C31}" type="pres">
      <dgm:prSet presAssocID="{46C2A8D7-33FE-4A3E-A5AA-9C1FE0CA2C2A}" presName="composite" presStyleCnt="0"/>
      <dgm:spPr/>
    </dgm:pt>
    <dgm:pt modelId="{48BE3FF8-E3D7-4FD8-B0F4-D3D4176CE956}" type="pres">
      <dgm:prSet presAssocID="{46C2A8D7-33FE-4A3E-A5AA-9C1FE0CA2C2A}" presName="Parent1" presStyleLbl="node1" presStyleIdx="4" presStyleCnt="6">
        <dgm:presLayoutVars>
          <dgm:chMax val="1"/>
          <dgm:chPref val="1"/>
          <dgm:bulletEnabled val="1"/>
        </dgm:presLayoutVars>
      </dgm:prSet>
      <dgm:spPr/>
    </dgm:pt>
    <dgm:pt modelId="{047A43A7-6C95-4056-8D57-B845116961C8}" type="pres">
      <dgm:prSet presAssocID="{46C2A8D7-33FE-4A3E-A5AA-9C1FE0CA2C2A}" presName="Childtext1" presStyleLbl="revTx" presStyleIdx="2" presStyleCnt="3">
        <dgm:presLayoutVars>
          <dgm:chMax val="0"/>
          <dgm:chPref val="0"/>
          <dgm:bulletEnabled val="1"/>
        </dgm:presLayoutVars>
      </dgm:prSet>
      <dgm:spPr/>
    </dgm:pt>
    <dgm:pt modelId="{7961D77D-AFA7-46D1-96A3-1CAC09144477}" type="pres">
      <dgm:prSet presAssocID="{46C2A8D7-33FE-4A3E-A5AA-9C1FE0CA2C2A}" presName="BalanceSpacing" presStyleCnt="0"/>
      <dgm:spPr/>
    </dgm:pt>
    <dgm:pt modelId="{129AA1EA-5CD1-442E-9FB1-E41D32B7ED48}" type="pres">
      <dgm:prSet presAssocID="{46C2A8D7-33FE-4A3E-A5AA-9C1FE0CA2C2A}" presName="BalanceSpacing1" presStyleCnt="0"/>
      <dgm:spPr/>
    </dgm:pt>
    <dgm:pt modelId="{2DF33EAC-5439-46D3-8690-9CF4D8372D61}" type="pres">
      <dgm:prSet presAssocID="{32DF781A-46D0-4BEF-B737-1DB969368293}" presName="Accent1Text" presStyleLbl="node1" presStyleIdx="5" presStyleCnt="6"/>
      <dgm:spPr/>
    </dgm:pt>
  </dgm:ptLst>
  <dgm:cxnLst>
    <dgm:cxn modelId="{F51E0003-1515-4F8B-84CA-DFC1307F7F72}" type="presOf" srcId="{BEC55764-B2EC-47FB-9FF6-1A57FFE6BD6A}" destId="{4975C436-0302-471C-9DA6-5B09B2CD286E}" srcOrd="0" destOrd="0" presId="urn:microsoft.com/office/officeart/2008/layout/AlternatingHexagons"/>
    <dgm:cxn modelId="{3ED5D809-DD02-451B-A3E0-9A1BDCE2F879}" type="presOf" srcId="{4A632EBE-CF52-4056-BDE2-C2F3E5D1B8FE}" destId="{F418ED6D-9FFF-483F-9875-7D58BE5092C3}" srcOrd="0" destOrd="1" presId="urn:microsoft.com/office/officeart/2008/layout/AlternatingHexagons"/>
    <dgm:cxn modelId="{7AA5AF0B-FD85-4D1D-B4DF-CB124B137DCF}" srcId="{46C2A8D7-33FE-4A3E-A5AA-9C1FE0CA2C2A}" destId="{3816AECE-76EA-40B2-8060-EC7A7CB0838D}" srcOrd="1" destOrd="0" parTransId="{DD45B564-4D8C-4EA1-AF6D-53B13E4C023F}" sibTransId="{08F9D648-DFB5-4221-800A-DF60CA377594}"/>
    <dgm:cxn modelId="{8B2F1E0D-2823-4A16-82EF-EE38F3D60264}" srcId="{FEC08209-9861-4FBD-AD86-A2CCAEB977ED}" destId="{ADADFE31-69EB-4F19-9A69-70D7999847B0}" srcOrd="1" destOrd="0" parTransId="{DAE78A15-5DA9-45FF-AA2F-B84CD74E0F3B}" sibTransId="{F7B9FF57-2BFF-4A7E-96E8-8DC969961936}"/>
    <dgm:cxn modelId="{130DA40D-5E76-48F6-9239-159406C8077F}" type="presOf" srcId="{32DF781A-46D0-4BEF-B737-1DB969368293}" destId="{2DF33EAC-5439-46D3-8690-9CF4D8372D61}" srcOrd="0" destOrd="0" presId="urn:microsoft.com/office/officeart/2008/layout/AlternatingHexagons"/>
    <dgm:cxn modelId="{C4191C14-8F7B-4CFD-BEC8-2BE41CEC27D5}" type="presOf" srcId="{F731CC3D-F4AD-4CDB-AFDE-DDAD050BE48C}" destId="{047A43A7-6C95-4056-8D57-B845116961C8}" srcOrd="0" destOrd="0" presId="urn:microsoft.com/office/officeart/2008/layout/AlternatingHexagons"/>
    <dgm:cxn modelId="{88DF8715-53DE-4C13-B70C-BC3A3642FC6B}" srcId="{BEC55764-B2EC-47FB-9FF6-1A57FFE6BD6A}" destId="{D52A9EBD-D5AC-4952-B3F0-EC499AE815E7}" srcOrd="2" destOrd="0" parTransId="{86DB3523-0539-4B8A-A15E-CE7635B57C86}" sibTransId="{12CD35D9-2A27-4A0E-9579-B02267BDDA79}"/>
    <dgm:cxn modelId="{E47AB218-5E0D-4737-B5E7-A3DB74397B4F}" srcId="{BEC55764-B2EC-47FB-9FF6-1A57FFE6BD6A}" destId="{4A632EBE-CF52-4056-BDE2-C2F3E5D1B8FE}" srcOrd="1" destOrd="0" parTransId="{F3A21E64-A890-49A0-9DE5-2E78BA8A7EFE}" sibTransId="{6F4FFCF1-C8DA-4E64-AC27-EAF6F28C30E0}"/>
    <dgm:cxn modelId="{72C72124-BCDC-45AE-BAF3-4C7F065CDFBE}" srcId="{ADADFE31-69EB-4F19-9A69-70D7999847B0}" destId="{8E6FB13D-5E88-446D-B2F8-2C9A07A449DF}" srcOrd="1" destOrd="0" parTransId="{0C6833D2-EFF8-4AEB-B234-3C433BFBE406}" sibTransId="{76665405-5388-45CC-B627-3E4D854CD3F0}"/>
    <dgm:cxn modelId="{AA100F2F-935E-497C-AE8E-E11DF204EED9}" type="presOf" srcId="{D52A9EBD-D5AC-4952-B3F0-EC499AE815E7}" destId="{F418ED6D-9FFF-483F-9875-7D58BE5092C3}" srcOrd="0" destOrd="2" presId="urn:microsoft.com/office/officeart/2008/layout/AlternatingHexagons"/>
    <dgm:cxn modelId="{2CBA1632-7303-47B8-B185-E50B415C3CE6}" type="presOf" srcId="{8E6FB13D-5E88-446D-B2F8-2C9A07A449DF}" destId="{A97437D2-FCC5-4796-A748-EDE53F0ACC89}" srcOrd="0" destOrd="1" presId="urn:microsoft.com/office/officeart/2008/layout/AlternatingHexagons"/>
    <dgm:cxn modelId="{D57BAD3A-DF71-45CE-B274-7B09652E5DD0}" type="presOf" srcId="{F7B9FF57-2BFF-4A7E-96E8-8DC969961936}" destId="{1B350AF8-FA70-4A94-ADF9-3E6564B8B101}" srcOrd="0" destOrd="0" presId="urn:microsoft.com/office/officeart/2008/layout/AlternatingHexagons"/>
    <dgm:cxn modelId="{683A4362-9A64-4CF3-AE28-A0FEAB93F725}" type="presOf" srcId="{46C2A8D7-33FE-4A3E-A5AA-9C1FE0CA2C2A}" destId="{48BE3FF8-E3D7-4FD8-B0F4-D3D4176CE956}" srcOrd="0" destOrd="0" presId="urn:microsoft.com/office/officeart/2008/layout/AlternatingHexagons"/>
    <dgm:cxn modelId="{31184E42-1636-4D69-9A35-2011F3E90039}" type="presOf" srcId="{ADADFE31-69EB-4F19-9A69-70D7999847B0}" destId="{BF8046EC-BC61-4152-BF4C-5874CB14CB31}" srcOrd="0" destOrd="0" presId="urn:microsoft.com/office/officeart/2008/layout/AlternatingHexagons"/>
    <dgm:cxn modelId="{940F026A-2A79-447E-8846-FDCADC9A0966}" type="presOf" srcId="{B0E90ED4-FC56-4771-AA03-1BF420A4B4AC}" destId="{047A43A7-6C95-4056-8D57-B845116961C8}" srcOrd="0" destOrd="2" presId="urn:microsoft.com/office/officeart/2008/layout/AlternatingHexagons"/>
    <dgm:cxn modelId="{5C3BB16E-B3B0-4824-8F1C-E5D698748475}" type="presOf" srcId="{DF9CF633-9922-4DA4-9C78-261D27A1512F}" destId="{A97437D2-FCC5-4796-A748-EDE53F0ACC89}" srcOrd="0" destOrd="0" presId="urn:microsoft.com/office/officeart/2008/layout/AlternatingHexagons"/>
    <dgm:cxn modelId="{A6F5E294-BAC1-4697-9E16-6112C18207BB}" type="presOf" srcId="{FEC08209-9861-4FBD-AD86-A2CCAEB977ED}" destId="{BB656AF6-618C-4B51-828D-C84D638FA434}" srcOrd="0" destOrd="0" presId="urn:microsoft.com/office/officeart/2008/layout/AlternatingHexagons"/>
    <dgm:cxn modelId="{D2573EA5-60BC-42E9-A032-0709910316AF}" srcId="{46C2A8D7-33FE-4A3E-A5AA-9C1FE0CA2C2A}" destId="{B0E90ED4-FC56-4771-AA03-1BF420A4B4AC}" srcOrd="2" destOrd="0" parTransId="{B6FF288B-D98C-4969-8626-EA2998F8F7BB}" sibTransId="{D8D960A8-F0BE-4929-BAF3-A795D8438563}"/>
    <dgm:cxn modelId="{FF6E5AAE-E7AD-444D-B4A3-C8227D967EE8}" type="presOf" srcId="{1F7FB4D5-7AEC-44FD-A5FA-2A38A382A44E}" destId="{F418ED6D-9FFF-483F-9875-7D58BE5092C3}" srcOrd="0" destOrd="0" presId="urn:microsoft.com/office/officeart/2008/layout/AlternatingHexagons"/>
    <dgm:cxn modelId="{F5794EB0-5284-4F4F-A98B-0D4DBF24B973}" type="presOf" srcId="{C25A1124-B1EB-4101-AB00-E08AAD22490B}" destId="{A97437D2-FCC5-4796-A748-EDE53F0ACC89}" srcOrd="0" destOrd="2" presId="urn:microsoft.com/office/officeart/2008/layout/AlternatingHexagons"/>
    <dgm:cxn modelId="{89A2D1B6-321F-4DF3-AAA4-A98AF55763EB}" type="presOf" srcId="{3816AECE-76EA-40B2-8060-EC7A7CB0838D}" destId="{047A43A7-6C95-4056-8D57-B845116961C8}" srcOrd="0" destOrd="1" presId="urn:microsoft.com/office/officeart/2008/layout/AlternatingHexagons"/>
    <dgm:cxn modelId="{1B0CC3B9-7255-4B2B-8B1C-0015306A3EDA}" srcId="{ADADFE31-69EB-4F19-9A69-70D7999847B0}" destId="{DF9CF633-9922-4DA4-9C78-261D27A1512F}" srcOrd="0" destOrd="0" parTransId="{25430CE3-EBA1-4EF1-923C-16502B5BD033}" sibTransId="{F492F0F6-5D25-4DF6-96EF-7895038997FB}"/>
    <dgm:cxn modelId="{C0C7E6C6-6394-4EE0-9025-BFF27A592F31}" srcId="{BEC55764-B2EC-47FB-9FF6-1A57FFE6BD6A}" destId="{1F7FB4D5-7AEC-44FD-A5FA-2A38A382A44E}" srcOrd="0" destOrd="0" parTransId="{89ADCA03-B6D0-42F8-891D-39C28CA73FAB}" sibTransId="{733E182F-180B-436C-B2C6-C4B6F2B83CCE}"/>
    <dgm:cxn modelId="{9F107FDD-376D-44FF-A6EC-4669875066B0}" type="presOf" srcId="{DB974C94-1F6D-4291-9421-B0067494494C}" destId="{B123FD88-0A92-4C7E-948A-E46B3AAD3CE7}" srcOrd="0" destOrd="0" presId="urn:microsoft.com/office/officeart/2008/layout/AlternatingHexagons"/>
    <dgm:cxn modelId="{303360E7-F534-487E-B2F8-F57F1D0BF732}" srcId="{FEC08209-9861-4FBD-AD86-A2CCAEB977ED}" destId="{BEC55764-B2EC-47FB-9FF6-1A57FFE6BD6A}" srcOrd="0" destOrd="0" parTransId="{4757C554-B95A-414D-93C5-7BC27694CE2F}" sibTransId="{DB974C94-1F6D-4291-9421-B0067494494C}"/>
    <dgm:cxn modelId="{F73327EA-6342-40B9-92C0-B730C62B7D29}" srcId="{FEC08209-9861-4FBD-AD86-A2CCAEB977ED}" destId="{46C2A8D7-33FE-4A3E-A5AA-9C1FE0CA2C2A}" srcOrd="2" destOrd="0" parTransId="{AFB8335F-68E9-45CA-A430-8843B6AD8888}" sibTransId="{32DF781A-46D0-4BEF-B737-1DB969368293}"/>
    <dgm:cxn modelId="{AB23C7F2-768B-48CE-AD82-8F693C97587C}" srcId="{ADADFE31-69EB-4F19-9A69-70D7999847B0}" destId="{C25A1124-B1EB-4101-AB00-E08AAD22490B}" srcOrd="2" destOrd="0" parTransId="{BDDEA434-2224-430C-90DB-62057840532B}" sibTransId="{95BA87F3-447A-40A2-89FA-FDDBFD6868BD}"/>
    <dgm:cxn modelId="{16B481F9-A045-4869-A478-62AE96AABB77}" srcId="{46C2A8D7-33FE-4A3E-A5AA-9C1FE0CA2C2A}" destId="{F731CC3D-F4AD-4CDB-AFDE-DDAD050BE48C}" srcOrd="0" destOrd="0" parTransId="{9925D650-3061-4582-B103-8D79537D36AF}" sibTransId="{64400DE1-B4C9-4433-9F4E-7996B2211062}"/>
    <dgm:cxn modelId="{D3DB6AAB-E550-4498-BAAB-99445D9BB4EE}" type="presParOf" srcId="{BB656AF6-618C-4B51-828D-C84D638FA434}" destId="{FE99D633-AF1A-4BC6-B0BD-BE28F14CC042}" srcOrd="0" destOrd="0" presId="urn:microsoft.com/office/officeart/2008/layout/AlternatingHexagons"/>
    <dgm:cxn modelId="{C346FB01-033B-4F28-BC59-8EBDE9CC797F}" type="presParOf" srcId="{FE99D633-AF1A-4BC6-B0BD-BE28F14CC042}" destId="{4975C436-0302-471C-9DA6-5B09B2CD286E}" srcOrd="0" destOrd="0" presId="urn:microsoft.com/office/officeart/2008/layout/AlternatingHexagons"/>
    <dgm:cxn modelId="{C7A07D23-E6E2-4238-9D1A-28346898E304}" type="presParOf" srcId="{FE99D633-AF1A-4BC6-B0BD-BE28F14CC042}" destId="{F418ED6D-9FFF-483F-9875-7D58BE5092C3}" srcOrd="1" destOrd="0" presId="urn:microsoft.com/office/officeart/2008/layout/AlternatingHexagons"/>
    <dgm:cxn modelId="{418F13AD-F54F-4E1B-A95F-A6E9539E3169}" type="presParOf" srcId="{FE99D633-AF1A-4BC6-B0BD-BE28F14CC042}" destId="{65A5DCE3-D1E7-4E5B-9D5D-4A029420727F}" srcOrd="2" destOrd="0" presId="urn:microsoft.com/office/officeart/2008/layout/AlternatingHexagons"/>
    <dgm:cxn modelId="{111C0BBE-E082-4070-A8C6-A001CCD9C9EE}" type="presParOf" srcId="{FE99D633-AF1A-4BC6-B0BD-BE28F14CC042}" destId="{13D0B1A1-E7F6-4C9C-A749-095BC9D5F45D}" srcOrd="3" destOrd="0" presId="urn:microsoft.com/office/officeart/2008/layout/AlternatingHexagons"/>
    <dgm:cxn modelId="{A62CB40F-5C0B-4C19-8A01-7A531899ACDF}" type="presParOf" srcId="{FE99D633-AF1A-4BC6-B0BD-BE28F14CC042}" destId="{B123FD88-0A92-4C7E-948A-E46B3AAD3CE7}" srcOrd="4" destOrd="0" presId="urn:microsoft.com/office/officeart/2008/layout/AlternatingHexagons"/>
    <dgm:cxn modelId="{12F7092C-01B4-4F55-B60F-8E7F24B6B5EB}" type="presParOf" srcId="{BB656AF6-618C-4B51-828D-C84D638FA434}" destId="{4BF4F340-FD39-477D-9B61-DF55551219A4}" srcOrd="1" destOrd="0" presId="urn:microsoft.com/office/officeart/2008/layout/AlternatingHexagons"/>
    <dgm:cxn modelId="{79EEACE5-0829-42A2-88D1-9732EB3A7009}" type="presParOf" srcId="{BB656AF6-618C-4B51-828D-C84D638FA434}" destId="{3B79EDB8-67BF-45AA-B70B-7AA726DEA822}" srcOrd="2" destOrd="0" presId="urn:microsoft.com/office/officeart/2008/layout/AlternatingHexagons"/>
    <dgm:cxn modelId="{C28A5230-3E32-4A83-AB23-8DECBB099626}" type="presParOf" srcId="{3B79EDB8-67BF-45AA-B70B-7AA726DEA822}" destId="{BF8046EC-BC61-4152-BF4C-5874CB14CB31}" srcOrd="0" destOrd="0" presId="urn:microsoft.com/office/officeart/2008/layout/AlternatingHexagons"/>
    <dgm:cxn modelId="{0C7D4E28-F45C-4175-AACD-AAC90D124D3A}" type="presParOf" srcId="{3B79EDB8-67BF-45AA-B70B-7AA726DEA822}" destId="{A97437D2-FCC5-4796-A748-EDE53F0ACC89}" srcOrd="1" destOrd="0" presId="urn:microsoft.com/office/officeart/2008/layout/AlternatingHexagons"/>
    <dgm:cxn modelId="{0AB62705-5294-4627-BE6C-97F77EA22720}" type="presParOf" srcId="{3B79EDB8-67BF-45AA-B70B-7AA726DEA822}" destId="{2DD39884-FFC6-4543-8110-E16A7B02385F}" srcOrd="2" destOrd="0" presId="urn:microsoft.com/office/officeart/2008/layout/AlternatingHexagons"/>
    <dgm:cxn modelId="{4F76FAD0-6490-467A-BC3D-96AAAC8E5CE3}" type="presParOf" srcId="{3B79EDB8-67BF-45AA-B70B-7AA726DEA822}" destId="{659F3AE8-0E14-4DE2-84D9-910A65532429}" srcOrd="3" destOrd="0" presId="urn:microsoft.com/office/officeart/2008/layout/AlternatingHexagons"/>
    <dgm:cxn modelId="{51C35939-7297-455E-A2F9-C562CDE8D8DC}" type="presParOf" srcId="{3B79EDB8-67BF-45AA-B70B-7AA726DEA822}" destId="{1B350AF8-FA70-4A94-ADF9-3E6564B8B101}" srcOrd="4" destOrd="0" presId="urn:microsoft.com/office/officeart/2008/layout/AlternatingHexagons"/>
    <dgm:cxn modelId="{243BA70A-6778-441A-8B32-B797945AE87B}" type="presParOf" srcId="{BB656AF6-618C-4B51-828D-C84D638FA434}" destId="{67F1EC7C-989C-4F0F-8D00-87B8C9485FDC}" srcOrd="3" destOrd="0" presId="urn:microsoft.com/office/officeart/2008/layout/AlternatingHexagons"/>
    <dgm:cxn modelId="{511BB206-DB6B-43F1-A818-6CC463A87D9A}" type="presParOf" srcId="{BB656AF6-618C-4B51-828D-C84D638FA434}" destId="{E4698022-14B1-42E9-B6A9-051163BA1C31}" srcOrd="4" destOrd="0" presId="urn:microsoft.com/office/officeart/2008/layout/AlternatingHexagons"/>
    <dgm:cxn modelId="{2D05DCDF-5159-4C72-8570-00AF0B05979F}" type="presParOf" srcId="{E4698022-14B1-42E9-B6A9-051163BA1C31}" destId="{48BE3FF8-E3D7-4FD8-B0F4-D3D4176CE956}" srcOrd="0" destOrd="0" presId="urn:microsoft.com/office/officeart/2008/layout/AlternatingHexagons"/>
    <dgm:cxn modelId="{8D17DEE2-B178-4AE2-A9C1-9B7258D6B600}" type="presParOf" srcId="{E4698022-14B1-42E9-B6A9-051163BA1C31}" destId="{047A43A7-6C95-4056-8D57-B845116961C8}" srcOrd="1" destOrd="0" presId="urn:microsoft.com/office/officeart/2008/layout/AlternatingHexagons"/>
    <dgm:cxn modelId="{9B9CC635-B88C-4DF9-B526-30184CD6EBB2}" type="presParOf" srcId="{E4698022-14B1-42E9-B6A9-051163BA1C31}" destId="{7961D77D-AFA7-46D1-96A3-1CAC09144477}" srcOrd="2" destOrd="0" presId="urn:microsoft.com/office/officeart/2008/layout/AlternatingHexagons"/>
    <dgm:cxn modelId="{01E826D6-2E64-4A22-BC01-F76EAD6D2913}" type="presParOf" srcId="{E4698022-14B1-42E9-B6A9-051163BA1C31}" destId="{129AA1EA-5CD1-442E-9FB1-E41D32B7ED48}" srcOrd="3" destOrd="0" presId="urn:microsoft.com/office/officeart/2008/layout/AlternatingHexagons"/>
    <dgm:cxn modelId="{BF6A6D61-7E72-443D-B04F-C59DE78CFE27}" type="presParOf" srcId="{E4698022-14B1-42E9-B6A9-051163BA1C31}" destId="{2DF33EAC-5439-46D3-8690-9CF4D8372D61}" srcOrd="4" destOrd="0" presId="urn:microsoft.com/office/officeart/2008/layout/AlternatingHexagon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C08209-9861-4FBD-AD86-A2CCAEB977ED}" type="doc">
      <dgm:prSet loTypeId="urn:microsoft.com/office/officeart/2008/layout/AlternatingHexagons" loCatId="list" qsTypeId="urn:microsoft.com/office/officeart/2005/8/quickstyle/simple1" qsCatId="simple" csTypeId="urn:microsoft.com/office/officeart/2005/8/colors/accent1_4" csCatId="accent1" phldr="1"/>
      <dgm:spPr/>
      <dgm:t>
        <a:bodyPr/>
        <a:lstStyle/>
        <a:p>
          <a:endParaRPr lang="en-US"/>
        </a:p>
      </dgm:t>
    </dgm:pt>
    <dgm:pt modelId="{29D925EE-1ADC-4CFF-98A9-2B30F076C63E}">
      <dgm:prSet phldrT="[Text]"/>
      <dgm:spPr/>
      <dgm:t>
        <a:bodyPr/>
        <a:lstStyle/>
        <a:p>
          <a:r>
            <a:rPr lang="en-US"/>
            <a:t>Pre-processing</a:t>
          </a:r>
        </a:p>
      </dgm:t>
    </dgm:pt>
    <dgm:pt modelId="{0DB37177-FC8D-4392-9705-FC63BD1BF68F}" type="parTrans" cxnId="{E577AE68-00C7-409A-970E-287EE603E84C}">
      <dgm:prSet/>
      <dgm:spPr/>
      <dgm:t>
        <a:bodyPr/>
        <a:lstStyle/>
        <a:p>
          <a:endParaRPr lang="en-US"/>
        </a:p>
      </dgm:t>
    </dgm:pt>
    <dgm:pt modelId="{C5C82527-6551-41FF-9628-6BBCB20C0573}" type="sibTrans" cxnId="{E577AE68-00C7-409A-970E-287EE603E84C}">
      <dgm:prSet/>
      <dgm:spPr/>
      <dgm:t>
        <a:bodyPr/>
        <a:lstStyle/>
        <a:p>
          <a:endParaRPr lang="en-US"/>
        </a:p>
      </dgm:t>
    </dgm:pt>
    <dgm:pt modelId="{F5EA282B-DCA7-4B33-81E7-E53BD4F422A5}">
      <dgm:prSet phldrT="[Text]"/>
      <dgm:spPr/>
      <dgm:t>
        <a:bodyPr/>
        <a:lstStyle/>
        <a:p>
          <a:r>
            <a:rPr lang="en-US"/>
            <a:t>Model Building</a:t>
          </a:r>
        </a:p>
      </dgm:t>
    </dgm:pt>
    <dgm:pt modelId="{3B633551-76D6-44A5-BA20-0ABD306926CD}" type="parTrans" cxnId="{5F2D0F39-4E7D-4D59-A677-FFAB04594A05}">
      <dgm:prSet/>
      <dgm:spPr/>
      <dgm:t>
        <a:bodyPr/>
        <a:lstStyle/>
        <a:p>
          <a:endParaRPr lang="en-US"/>
        </a:p>
      </dgm:t>
    </dgm:pt>
    <dgm:pt modelId="{EAE76E36-484F-47E3-A599-BD5FD8AC4C54}" type="sibTrans" cxnId="{5F2D0F39-4E7D-4D59-A677-FFAB04594A05}">
      <dgm:prSet/>
      <dgm:spPr/>
      <dgm:t>
        <a:bodyPr/>
        <a:lstStyle/>
        <a:p>
          <a:endParaRPr lang="en-US"/>
        </a:p>
      </dgm:t>
    </dgm:pt>
    <dgm:pt modelId="{1BC298A4-3D67-4EAC-9483-39071FAE8433}">
      <dgm:prSet phldrT="[Text]"/>
      <dgm:spPr/>
      <dgm:t>
        <a:bodyPr/>
        <a:lstStyle/>
        <a:p>
          <a:r>
            <a:rPr lang="en-US"/>
            <a:t>Model Training</a:t>
          </a:r>
        </a:p>
      </dgm:t>
    </dgm:pt>
    <dgm:pt modelId="{044842D8-C681-4C72-ACC2-615A3BAC7430}" type="parTrans" cxnId="{9864F1D7-71C2-4623-8B19-8F8D33B8D180}">
      <dgm:prSet/>
      <dgm:spPr/>
      <dgm:t>
        <a:bodyPr/>
        <a:lstStyle/>
        <a:p>
          <a:endParaRPr lang="en-US"/>
        </a:p>
      </dgm:t>
    </dgm:pt>
    <dgm:pt modelId="{03CDAA82-B274-40CE-8301-8063B4679D45}" type="sibTrans" cxnId="{9864F1D7-71C2-4623-8B19-8F8D33B8D180}">
      <dgm:prSet/>
      <dgm:spPr/>
      <dgm:t>
        <a:bodyPr/>
        <a:lstStyle/>
        <a:p>
          <a:endParaRPr lang="en-US"/>
        </a:p>
      </dgm:t>
    </dgm:pt>
    <dgm:pt modelId="{E16FB361-5768-42A6-A7D6-E421E71756B2}">
      <dgm:prSet phldrT="[Text]"/>
      <dgm:spPr/>
      <dgm:t>
        <a:bodyPr/>
        <a:lstStyle/>
        <a:p>
          <a:r>
            <a:rPr lang="en-US"/>
            <a:t>Cloud Deployment</a:t>
          </a:r>
        </a:p>
      </dgm:t>
    </dgm:pt>
    <dgm:pt modelId="{5DC330BF-0651-4501-AE8E-23503A61C73E}" type="parTrans" cxnId="{3023913D-926B-40A9-BA76-E7F7BD780D4F}">
      <dgm:prSet/>
      <dgm:spPr/>
      <dgm:t>
        <a:bodyPr/>
        <a:lstStyle/>
        <a:p>
          <a:endParaRPr lang="en-US"/>
        </a:p>
      </dgm:t>
    </dgm:pt>
    <dgm:pt modelId="{9673848D-AE82-49CA-B461-CF7A5F5765F7}" type="sibTrans" cxnId="{3023913D-926B-40A9-BA76-E7F7BD780D4F}">
      <dgm:prSet/>
      <dgm:spPr/>
      <dgm:t>
        <a:bodyPr/>
        <a:lstStyle/>
        <a:p>
          <a:endParaRPr lang="en-US"/>
        </a:p>
      </dgm:t>
    </dgm:pt>
    <dgm:pt modelId="{B0E90ED4-FC56-4771-AA03-1BF420A4B4AC}">
      <dgm:prSet phldrT="[Text]"/>
      <dgm:spPr/>
      <dgm:t>
        <a:bodyPr/>
        <a:lstStyle/>
        <a:p>
          <a:r>
            <a:rPr lang="en-US"/>
            <a:t>End-to-End ML</a:t>
          </a:r>
        </a:p>
      </dgm:t>
    </dgm:pt>
    <dgm:pt modelId="{B6FF288B-D98C-4969-8626-EA2998F8F7BB}" type="parTrans" cxnId="{D2573EA5-60BC-42E9-A032-0709910316AF}">
      <dgm:prSet/>
      <dgm:spPr/>
      <dgm:t>
        <a:bodyPr/>
        <a:lstStyle/>
        <a:p>
          <a:endParaRPr lang="en-US"/>
        </a:p>
      </dgm:t>
    </dgm:pt>
    <dgm:pt modelId="{D8D960A8-F0BE-4929-BAF3-A795D8438563}" type="sibTrans" cxnId="{D2573EA5-60BC-42E9-A032-0709910316AF}">
      <dgm:prSet/>
      <dgm:spPr/>
      <dgm:t>
        <a:bodyPr/>
        <a:lstStyle/>
        <a:p>
          <a:endParaRPr lang="en-US"/>
        </a:p>
      </dgm:t>
    </dgm:pt>
    <dgm:pt modelId="{EA1CC087-1770-465A-9E20-A26FFFF75728}">
      <dgm:prSet phldrT="[Text]"/>
      <dgm:spPr/>
      <dgm:t>
        <a:bodyPr/>
        <a:lstStyle/>
        <a:p>
          <a:r>
            <a:rPr lang="en-US"/>
            <a:t>Pre-built Models</a:t>
          </a:r>
        </a:p>
      </dgm:t>
    </dgm:pt>
    <dgm:pt modelId="{78C7E2F9-F0D0-412F-B531-5C761891CCF5}" type="parTrans" cxnId="{B8D992BC-21AC-4949-BBF2-C6D43C1524B7}">
      <dgm:prSet/>
      <dgm:spPr/>
      <dgm:t>
        <a:bodyPr/>
        <a:lstStyle/>
        <a:p>
          <a:endParaRPr lang="en-US"/>
        </a:p>
      </dgm:t>
    </dgm:pt>
    <dgm:pt modelId="{E10BD18D-CF9E-4E8C-9763-A4FD62186299}" type="sibTrans" cxnId="{B8D992BC-21AC-4949-BBF2-C6D43C1524B7}">
      <dgm:prSet/>
      <dgm:spPr/>
      <dgm:t>
        <a:bodyPr/>
        <a:lstStyle/>
        <a:p>
          <a:endParaRPr lang="en-US"/>
        </a:p>
      </dgm:t>
    </dgm:pt>
    <dgm:pt modelId="{065F11EE-EF0C-4709-88DC-C9B5593CA4F5}">
      <dgm:prSet phldrT="[Text]"/>
      <dgm:spPr/>
      <dgm:t>
        <a:bodyPr/>
        <a:lstStyle/>
        <a:p>
          <a:r>
            <a:rPr lang="en-US"/>
            <a:t>High-performing</a:t>
          </a:r>
        </a:p>
      </dgm:t>
    </dgm:pt>
    <dgm:pt modelId="{A81700EF-7E85-4249-ADB3-85F50228C974}" type="parTrans" cxnId="{5973E78D-E4C9-431E-8392-6B6D7503D983}">
      <dgm:prSet/>
      <dgm:spPr/>
      <dgm:t>
        <a:bodyPr/>
        <a:lstStyle/>
        <a:p>
          <a:endParaRPr lang="en-US"/>
        </a:p>
      </dgm:t>
    </dgm:pt>
    <dgm:pt modelId="{F55E2EA4-D2CC-4216-BA01-6ACCC6CD7A3C}" type="sibTrans" cxnId="{5973E78D-E4C9-431E-8392-6B6D7503D983}">
      <dgm:prSet/>
      <dgm:spPr/>
      <dgm:t>
        <a:bodyPr/>
        <a:lstStyle/>
        <a:p>
          <a:endParaRPr lang="en-US"/>
        </a:p>
      </dgm:t>
    </dgm:pt>
    <dgm:pt modelId="{17557908-5C6B-468D-9867-AB11F45C7329}">
      <dgm:prSet phldrT="[Text]"/>
      <dgm:spPr/>
      <dgm:t>
        <a:bodyPr/>
        <a:lstStyle/>
        <a:p>
          <a:r>
            <a:rPr lang="en-US"/>
            <a:t>Rapid Prototyping</a:t>
          </a:r>
        </a:p>
      </dgm:t>
    </dgm:pt>
    <dgm:pt modelId="{B4AFA9DF-B1CD-4EB2-A307-6B1011041FD7}" type="parTrans" cxnId="{B7821DDC-E2AC-46C7-9FFC-F29C52C61BC5}">
      <dgm:prSet/>
      <dgm:spPr/>
      <dgm:t>
        <a:bodyPr/>
        <a:lstStyle/>
        <a:p>
          <a:endParaRPr lang="en-US"/>
        </a:p>
      </dgm:t>
    </dgm:pt>
    <dgm:pt modelId="{5B49DECD-3A30-415F-9F4E-E88E0BEAA948}" type="sibTrans" cxnId="{B7821DDC-E2AC-46C7-9FFC-F29C52C61BC5}">
      <dgm:prSet/>
      <dgm:spPr/>
      <dgm:t>
        <a:bodyPr/>
        <a:lstStyle/>
        <a:p>
          <a:endParaRPr lang="en-US"/>
        </a:p>
      </dgm:t>
    </dgm:pt>
    <dgm:pt modelId="{49EDF5D6-F06D-4D92-BED9-76E657846074}">
      <dgm:prSet phldrT="[Text]"/>
      <dgm:spPr/>
      <dgm:t>
        <a:bodyPr/>
        <a:lstStyle/>
        <a:p>
          <a:r>
            <a:rPr lang="en-US"/>
            <a:t>Community</a:t>
          </a:r>
        </a:p>
      </dgm:t>
    </dgm:pt>
    <dgm:pt modelId="{0B74A20B-8F7B-4AAA-9C41-25005CBAC319}" type="parTrans" cxnId="{C5430F2B-5465-418F-8C26-F058EAAF28BF}">
      <dgm:prSet/>
      <dgm:spPr/>
      <dgm:t>
        <a:bodyPr/>
        <a:lstStyle/>
        <a:p>
          <a:endParaRPr lang="en-US"/>
        </a:p>
      </dgm:t>
    </dgm:pt>
    <dgm:pt modelId="{924123A6-389E-491E-979D-A6FFE5A6D258}" type="sibTrans" cxnId="{C5430F2B-5465-418F-8C26-F058EAAF28BF}">
      <dgm:prSet/>
      <dgm:spPr/>
      <dgm:t>
        <a:bodyPr/>
        <a:lstStyle/>
        <a:p>
          <a:endParaRPr lang="en-US"/>
        </a:p>
      </dgm:t>
    </dgm:pt>
    <dgm:pt modelId="{DDE164AF-EAEE-46BE-9CC8-B67EBF70AB72}">
      <dgm:prSet phldrT="[Text]"/>
      <dgm:spPr/>
      <dgm:t>
        <a:bodyPr/>
        <a:lstStyle/>
        <a:p>
          <a:r>
            <a:rPr lang="en-US"/>
            <a:t>Documentation</a:t>
          </a:r>
        </a:p>
      </dgm:t>
    </dgm:pt>
    <dgm:pt modelId="{CE9E1872-9261-416F-8D32-C1257B44ADF1}" type="parTrans" cxnId="{3D5CACA3-ACA3-44B2-B25B-28B4A150431B}">
      <dgm:prSet/>
      <dgm:spPr/>
      <dgm:t>
        <a:bodyPr/>
        <a:lstStyle/>
        <a:p>
          <a:endParaRPr lang="en-US"/>
        </a:p>
      </dgm:t>
    </dgm:pt>
    <dgm:pt modelId="{A0CB6F90-CC6D-45FC-91AC-166D1B0F13D1}" type="sibTrans" cxnId="{3D5CACA3-ACA3-44B2-B25B-28B4A150431B}">
      <dgm:prSet/>
      <dgm:spPr/>
      <dgm:t>
        <a:bodyPr/>
        <a:lstStyle/>
        <a:p>
          <a:endParaRPr lang="en-US"/>
        </a:p>
      </dgm:t>
    </dgm:pt>
    <dgm:pt modelId="{BF8CD72D-1138-48C4-974D-0A3327915DBC}">
      <dgm:prSet phldrT="[Text]"/>
      <dgm:spPr/>
      <dgm:t>
        <a:bodyPr/>
        <a:lstStyle/>
        <a:p>
          <a:r>
            <a:rPr lang="en-US"/>
            <a:t>Tutorials</a:t>
          </a:r>
        </a:p>
      </dgm:t>
    </dgm:pt>
    <dgm:pt modelId="{7BEA4531-3BC2-445E-A440-04BED052598E}" type="parTrans" cxnId="{7BA9603B-4437-4569-92A9-21B1499C9666}">
      <dgm:prSet/>
      <dgm:spPr/>
      <dgm:t>
        <a:bodyPr/>
        <a:lstStyle/>
        <a:p>
          <a:endParaRPr lang="en-US"/>
        </a:p>
      </dgm:t>
    </dgm:pt>
    <dgm:pt modelId="{6DF2F575-6604-4720-A364-C3B8B1D7BD81}" type="sibTrans" cxnId="{7BA9603B-4437-4569-92A9-21B1499C9666}">
      <dgm:prSet/>
      <dgm:spPr/>
      <dgm:t>
        <a:bodyPr/>
        <a:lstStyle/>
        <a:p>
          <a:endParaRPr lang="en-US"/>
        </a:p>
      </dgm:t>
    </dgm:pt>
    <dgm:pt modelId="{8F1FD9B3-2D55-41F6-9E85-3A5685B207F4}">
      <dgm:prSet phldrT="[Text]"/>
      <dgm:spPr/>
      <dgm:t>
        <a:bodyPr/>
        <a:lstStyle/>
        <a:p>
          <a:r>
            <a:rPr lang="en-US"/>
            <a:t>Collaboration</a:t>
          </a:r>
        </a:p>
      </dgm:t>
    </dgm:pt>
    <dgm:pt modelId="{519C9E35-6FDB-469D-B235-BAEC292E146D}" type="parTrans" cxnId="{B5E270D3-E5AE-48FD-AC26-8B61C8BD406D}">
      <dgm:prSet/>
      <dgm:spPr/>
      <dgm:t>
        <a:bodyPr/>
        <a:lstStyle/>
        <a:p>
          <a:endParaRPr lang="en-US"/>
        </a:p>
      </dgm:t>
    </dgm:pt>
    <dgm:pt modelId="{9AE46EFE-BD6A-42CE-9083-FEFD646E1C26}" type="sibTrans" cxnId="{B5E270D3-E5AE-48FD-AC26-8B61C8BD406D}">
      <dgm:prSet/>
      <dgm:spPr/>
      <dgm:t>
        <a:bodyPr/>
        <a:lstStyle/>
        <a:p>
          <a:endParaRPr lang="en-US"/>
        </a:p>
      </dgm:t>
    </dgm:pt>
    <dgm:pt modelId="{BB656AF6-618C-4B51-828D-C84D638FA434}" type="pres">
      <dgm:prSet presAssocID="{FEC08209-9861-4FBD-AD86-A2CCAEB977ED}" presName="Name0" presStyleCnt="0">
        <dgm:presLayoutVars>
          <dgm:chMax/>
          <dgm:chPref/>
          <dgm:dir/>
          <dgm:animLvl val="lvl"/>
        </dgm:presLayoutVars>
      </dgm:prSet>
      <dgm:spPr/>
    </dgm:pt>
    <dgm:pt modelId="{3C67BE1A-9487-4214-926A-9A10F0324C91}" type="pres">
      <dgm:prSet presAssocID="{B0E90ED4-FC56-4771-AA03-1BF420A4B4AC}" presName="composite" presStyleCnt="0"/>
      <dgm:spPr/>
    </dgm:pt>
    <dgm:pt modelId="{447F93E7-C032-49A9-8E3C-1724574DC6E0}" type="pres">
      <dgm:prSet presAssocID="{B0E90ED4-FC56-4771-AA03-1BF420A4B4AC}" presName="Parent1" presStyleLbl="node1" presStyleIdx="0" presStyleCnt="6">
        <dgm:presLayoutVars>
          <dgm:chMax val="1"/>
          <dgm:chPref val="1"/>
          <dgm:bulletEnabled val="1"/>
        </dgm:presLayoutVars>
      </dgm:prSet>
      <dgm:spPr/>
    </dgm:pt>
    <dgm:pt modelId="{9BF84789-9E43-4EDB-97AA-86EB0B5C4856}" type="pres">
      <dgm:prSet presAssocID="{B0E90ED4-FC56-4771-AA03-1BF420A4B4AC}" presName="Childtext1" presStyleLbl="revTx" presStyleIdx="0" presStyleCnt="3">
        <dgm:presLayoutVars>
          <dgm:chMax val="0"/>
          <dgm:chPref val="0"/>
          <dgm:bulletEnabled val="1"/>
        </dgm:presLayoutVars>
      </dgm:prSet>
      <dgm:spPr/>
    </dgm:pt>
    <dgm:pt modelId="{77422380-EE1A-4F21-AE63-D97EA83607C7}" type="pres">
      <dgm:prSet presAssocID="{B0E90ED4-FC56-4771-AA03-1BF420A4B4AC}" presName="BalanceSpacing" presStyleCnt="0"/>
      <dgm:spPr/>
    </dgm:pt>
    <dgm:pt modelId="{425A8F4C-6B4A-4125-97C5-33D530B15D25}" type="pres">
      <dgm:prSet presAssocID="{B0E90ED4-FC56-4771-AA03-1BF420A4B4AC}" presName="BalanceSpacing1" presStyleCnt="0"/>
      <dgm:spPr/>
    </dgm:pt>
    <dgm:pt modelId="{47A543B8-17A1-4FF5-B73F-D052ADDEF432}" type="pres">
      <dgm:prSet presAssocID="{D8D960A8-F0BE-4929-BAF3-A795D8438563}" presName="Accent1Text" presStyleLbl="node1" presStyleIdx="1" presStyleCnt="6"/>
      <dgm:spPr/>
    </dgm:pt>
    <dgm:pt modelId="{B727564B-52D3-4519-B818-5F9256915720}" type="pres">
      <dgm:prSet presAssocID="{D8D960A8-F0BE-4929-BAF3-A795D8438563}" presName="spaceBetweenRectangles" presStyleCnt="0"/>
      <dgm:spPr/>
    </dgm:pt>
    <dgm:pt modelId="{9FF0ED62-F797-4177-A68B-700773C56AD8}" type="pres">
      <dgm:prSet presAssocID="{EA1CC087-1770-465A-9E20-A26FFFF75728}" presName="composite" presStyleCnt="0"/>
      <dgm:spPr/>
    </dgm:pt>
    <dgm:pt modelId="{2CF9D1BF-9D8B-4960-A388-26E3803233E2}" type="pres">
      <dgm:prSet presAssocID="{EA1CC087-1770-465A-9E20-A26FFFF75728}" presName="Parent1" presStyleLbl="node1" presStyleIdx="2" presStyleCnt="6">
        <dgm:presLayoutVars>
          <dgm:chMax val="1"/>
          <dgm:chPref val="1"/>
          <dgm:bulletEnabled val="1"/>
        </dgm:presLayoutVars>
      </dgm:prSet>
      <dgm:spPr/>
    </dgm:pt>
    <dgm:pt modelId="{2649BA68-4F1A-4EAB-984B-9FAA1AAF8440}" type="pres">
      <dgm:prSet presAssocID="{EA1CC087-1770-465A-9E20-A26FFFF75728}" presName="Childtext1" presStyleLbl="revTx" presStyleIdx="1" presStyleCnt="3">
        <dgm:presLayoutVars>
          <dgm:chMax val="0"/>
          <dgm:chPref val="0"/>
          <dgm:bulletEnabled val="1"/>
        </dgm:presLayoutVars>
      </dgm:prSet>
      <dgm:spPr/>
    </dgm:pt>
    <dgm:pt modelId="{4A5A2559-1DA4-40A6-B6F1-A6ECB8712C61}" type="pres">
      <dgm:prSet presAssocID="{EA1CC087-1770-465A-9E20-A26FFFF75728}" presName="BalanceSpacing" presStyleCnt="0"/>
      <dgm:spPr/>
    </dgm:pt>
    <dgm:pt modelId="{197D1F77-4778-4E32-8E58-20BE8B242B36}" type="pres">
      <dgm:prSet presAssocID="{EA1CC087-1770-465A-9E20-A26FFFF75728}" presName="BalanceSpacing1" presStyleCnt="0"/>
      <dgm:spPr/>
    </dgm:pt>
    <dgm:pt modelId="{DAD18A3C-1F2F-4AE6-9A55-3EB89E59FB7C}" type="pres">
      <dgm:prSet presAssocID="{E10BD18D-CF9E-4E8C-9763-A4FD62186299}" presName="Accent1Text" presStyleLbl="node1" presStyleIdx="3" presStyleCnt="6"/>
      <dgm:spPr/>
    </dgm:pt>
    <dgm:pt modelId="{167F21AC-2332-4D79-B6F1-DEEBF27ADD0C}" type="pres">
      <dgm:prSet presAssocID="{E10BD18D-CF9E-4E8C-9763-A4FD62186299}" presName="spaceBetweenRectangles" presStyleCnt="0"/>
      <dgm:spPr/>
    </dgm:pt>
    <dgm:pt modelId="{22AEF95C-7AB1-4C8B-BE06-FFA86C82C533}" type="pres">
      <dgm:prSet presAssocID="{49EDF5D6-F06D-4D92-BED9-76E657846074}" presName="composite" presStyleCnt="0"/>
      <dgm:spPr/>
    </dgm:pt>
    <dgm:pt modelId="{1C2A3EEA-F08D-42EA-B46F-2BBF37DC1A53}" type="pres">
      <dgm:prSet presAssocID="{49EDF5D6-F06D-4D92-BED9-76E657846074}" presName="Parent1" presStyleLbl="node1" presStyleIdx="4" presStyleCnt="6">
        <dgm:presLayoutVars>
          <dgm:chMax val="1"/>
          <dgm:chPref val="1"/>
          <dgm:bulletEnabled val="1"/>
        </dgm:presLayoutVars>
      </dgm:prSet>
      <dgm:spPr/>
    </dgm:pt>
    <dgm:pt modelId="{B557BADB-3818-412B-8559-E95E8E750AE4}" type="pres">
      <dgm:prSet presAssocID="{49EDF5D6-F06D-4D92-BED9-76E657846074}" presName="Childtext1" presStyleLbl="revTx" presStyleIdx="2" presStyleCnt="3">
        <dgm:presLayoutVars>
          <dgm:chMax val="0"/>
          <dgm:chPref val="0"/>
          <dgm:bulletEnabled val="1"/>
        </dgm:presLayoutVars>
      </dgm:prSet>
      <dgm:spPr/>
    </dgm:pt>
    <dgm:pt modelId="{18107449-E639-421A-9D1F-3D88083F6885}" type="pres">
      <dgm:prSet presAssocID="{49EDF5D6-F06D-4D92-BED9-76E657846074}" presName="BalanceSpacing" presStyleCnt="0"/>
      <dgm:spPr/>
    </dgm:pt>
    <dgm:pt modelId="{219DD705-97AE-4C1F-9B3B-4892F819F3A0}" type="pres">
      <dgm:prSet presAssocID="{49EDF5D6-F06D-4D92-BED9-76E657846074}" presName="BalanceSpacing1" presStyleCnt="0"/>
      <dgm:spPr/>
    </dgm:pt>
    <dgm:pt modelId="{96F575D9-A13D-432B-938F-3D40BC7A2FA3}" type="pres">
      <dgm:prSet presAssocID="{924123A6-389E-491E-979D-A6FFE5A6D258}" presName="Accent1Text" presStyleLbl="node1" presStyleIdx="5" presStyleCnt="6"/>
      <dgm:spPr/>
    </dgm:pt>
  </dgm:ptLst>
  <dgm:cxnLst>
    <dgm:cxn modelId="{78755D09-ACB8-411F-95A3-2C85CDBB778F}" type="presOf" srcId="{EA1CC087-1770-465A-9E20-A26FFFF75728}" destId="{2CF9D1BF-9D8B-4960-A388-26E3803233E2}" srcOrd="0" destOrd="0" presId="urn:microsoft.com/office/officeart/2008/layout/AlternatingHexagons"/>
    <dgm:cxn modelId="{2936F10A-BE83-4805-A096-F4137086EE29}" type="presOf" srcId="{D8D960A8-F0BE-4929-BAF3-A795D8438563}" destId="{47A543B8-17A1-4FF5-B73F-D052ADDEF432}" srcOrd="0" destOrd="0" presId="urn:microsoft.com/office/officeart/2008/layout/AlternatingHexagons"/>
    <dgm:cxn modelId="{C040FA19-847B-4AD9-94B3-59234DB84B3B}" type="presOf" srcId="{B0E90ED4-FC56-4771-AA03-1BF420A4B4AC}" destId="{447F93E7-C032-49A9-8E3C-1724574DC6E0}" srcOrd="0" destOrd="0" presId="urn:microsoft.com/office/officeart/2008/layout/AlternatingHexagons"/>
    <dgm:cxn modelId="{D13E791F-651B-4576-B62E-A7DB028BF0DA}" type="presOf" srcId="{DDE164AF-EAEE-46BE-9CC8-B67EBF70AB72}" destId="{B557BADB-3818-412B-8559-E95E8E750AE4}" srcOrd="0" destOrd="0" presId="urn:microsoft.com/office/officeart/2008/layout/AlternatingHexagons"/>
    <dgm:cxn modelId="{C5430F2B-5465-418F-8C26-F058EAAF28BF}" srcId="{FEC08209-9861-4FBD-AD86-A2CCAEB977ED}" destId="{49EDF5D6-F06D-4D92-BED9-76E657846074}" srcOrd="2" destOrd="0" parTransId="{0B74A20B-8F7B-4AAA-9C41-25005CBAC319}" sibTransId="{924123A6-389E-491E-979D-A6FFE5A6D258}"/>
    <dgm:cxn modelId="{5F2D0F39-4E7D-4D59-A677-FFAB04594A05}" srcId="{B0E90ED4-FC56-4771-AA03-1BF420A4B4AC}" destId="{F5EA282B-DCA7-4B33-81E7-E53BD4F422A5}" srcOrd="1" destOrd="0" parTransId="{3B633551-76D6-44A5-BA20-0ABD306926CD}" sibTransId="{EAE76E36-484F-47E3-A599-BD5FD8AC4C54}"/>
    <dgm:cxn modelId="{7BA9603B-4437-4569-92A9-21B1499C9666}" srcId="{49EDF5D6-F06D-4D92-BED9-76E657846074}" destId="{BF8CD72D-1138-48C4-974D-0A3327915DBC}" srcOrd="1" destOrd="0" parTransId="{7BEA4531-3BC2-445E-A440-04BED052598E}" sibTransId="{6DF2F575-6604-4720-A364-C3B8B1D7BD81}"/>
    <dgm:cxn modelId="{3023913D-926B-40A9-BA76-E7F7BD780D4F}" srcId="{B0E90ED4-FC56-4771-AA03-1BF420A4B4AC}" destId="{E16FB361-5768-42A6-A7D6-E421E71756B2}" srcOrd="3" destOrd="0" parTransId="{5DC330BF-0651-4501-AE8E-23503A61C73E}" sibTransId="{9673848D-AE82-49CA-B461-CF7A5F5765F7}"/>
    <dgm:cxn modelId="{E577AE68-00C7-409A-970E-287EE603E84C}" srcId="{B0E90ED4-FC56-4771-AA03-1BF420A4B4AC}" destId="{29D925EE-1ADC-4CFF-98A9-2B30F076C63E}" srcOrd="0" destOrd="0" parTransId="{0DB37177-FC8D-4392-9705-FC63BD1BF68F}" sibTransId="{C5C82527-6551-41FF-9628-6BBCB20C0573}"/>
    <dgm:cxn modelId="{54D1AD4B-8E63-43CF-87A1-4F1164A76178}" type="presOf" srcId="{17557908-5C6B-468D-9867-AB11F45C7329}" destId="{2649BA68-4F1A-4EAB-984B-9FAA1AAF8440}" srcOrd="0" destOrd="1" presId="urn:microsoft.com/office/officeart/2008/layout/AlternatingHexagons"/>
    <dgm:cxn modelId="{7C184A6C-B90A-4DE4-AB7A-4AC7AF018B47}" type="presOf" srcId="{924123A6-389E-491E-979D-A6FFE5A6D258}" destId="{96F575D9-A13D-432B-938F-3D40BC7A2FA3}" srcOrd="0" destOrd="0" presId="urn:microsoft.com/office/officeart/2008/layout/AlternatingHexagons"/>
    <dgm:cxn modelId="{4F4DC67F-E452-4E54-8A3C-781AAC4E0227}" type="presOf" srcId="{E16FB361-5768-42A6-A7D6-E421E71756B2}" destId="{9BF84789-9E43-4EDB-97AA-86EB0B5C4856}" srcOrd="0" destOrd="3" presId="urn:microsoft.com/office/officeart/2008/layout/AlternatingHexagons"/>
    <dgm:cxn modelId="{58ACC784-B411-42A0-A43A-70C398037993}" type="presOf" srcId="{1BC298A4-3D67-4EAC-9483-39071FAE8433}" destId="{9BF84789-9E43-4EDB-97AA-86EB0B5C4856}" srcOrd="0" destOrd="2" presId="urn:microsoft.com/office/officeart/2008/layout/AlternatingHexagons"/>
    <dgm:cxn modelId="{A5E75F8C-438F-4CCA-822B-7F6BF181D003}" type="presOf" srcId="{065F11EE-EF0C-4709-88DC-C9B5593CA4F5}" destId="{2649BA68-4F1A-4EAB-984B-9FAA1AAF8440}" srcOrd="0" destOrd="0" presId="urn:microsoft.com/office/officeart/2008/layout/AlternatingHexagons"/>
    <dgm:cxn modelId="{5973E78D-E4C9-431E-8392-6B6D7503D983}" srcId="{EA1CC087-1770-465A-9E20-A26FFFF75728}" destId="{065F11EE-EF0C-4709-88DC-C9B5593CA4F5}" srcOrd="0" destOrd="0" parTransId="{A81700EF-7E85-4249-ADB3-85F50228C974}" sibTransId="{F55E2EA4-D2CC-4216-BA01-6ACCC6CD7A3C}"/>
    <dgm:cxn modelId="{A6F5E294-BAC1-4697-9E16-6112C18207BB}" type="presOf" srcId="{FEC08209-9861-4FBD-AD86-A2CCAEB977ED}" destId="{BB656AF6-618C-4B51-828D-C84D638FA434}" srcOrd="0" destOrd="0" presId="urn:microsoft.com/office/officeart/2008/layout/AlternatingHexagons"/>
    <dgm:cxn modelId="{3D5CACA3-ACA3-44B2-B25B-28B4A150431B}" srcId="{49EDF5D6-F06D-4D92-BED9-76E657846074}" destId="{DDE164AF-EAEE-46BE-9CC8-B67EBF70AB72}" srcOrd="0" destOrd="0" parTransId="{CE9E1872-9261-416F-8D32-C1257B44ADF1}" sibTransId="{A0CB6F90-CC6D-45FC-91AC-166D1B0F13D1}"/>
    <dgm:cxn modelId="{D2573EA5-60BC-42E9-A032-0709910316AF}" srcId="{FEC08209-9861-4FBD-AD86-A2CCAEB977ED}" destId="{B0E90ED4-FC56-4771-AA03-1BF420A4B4AC}" srcOrd="0" destOrd="0" parTransId="{B6FF288B-D98C-4969-8626-EA2998F8F7BB}" sibTransId="{D8D960A8-F0BE-4929-BAF3-A795D8438563}"/>
    <dgm:cxn modelId="{41781AAA-9460-4214-AD50-E569CD4C2DA7}" type="presOf" srcId="{29D925EE-1ADC-4CFF-98A9-2B30F076C63E}" destId="{9BF84789-9E43-4EDB-97AA-86EB0B5C4856}" srcOrd="0" destOrd="0" presId="urn:microsoft.com/office/officeart/2008/layout/AlternatingHexagons"/>
    <dgm:cxn modelId="{026014B5-3402-4773-A735-F8240C65D416}" type="presOf" srcId="{E10BD18D-CF9E-4E8C-9763-A4FD62186299}" destId="{DAD18A3C-1F2F-4AE6-9A55-3EB89E59FB7C}" srcOrd="0" destOrd="0" presId="urn:microsoft.com/office/officeart/2008/layout/AlternatingHexagons"/>
    <dgm:cxn modelId="{B8D992BC-21AC-4949-BBF2-C6D43C1524B7}" srcId="{FEC08209-9861-4FBD-AD86-A2CCAEB977ED}" destId="{EA1CC087-1770-465A-9E20-A26FFFF75728}" srcOrd="1" destOrd="0" parTransId="{78C7E2F9-F0D0-412F-B531-5C761891CCF5}" sibTransId="{E10BD18D-CF9E-4E8C-9763-A4FD62186299}"/>
    <dgm:cxn modelId="{CECA7DCA-BA84-4999-89A3-A42BC602C736}" type="presOf" srcId="{8F1FD9B3-2D55-41F6-9E85-3A5685B207F4}" destId="{B557BADB-3818-412B-8559-E95E8E750AE4}" srcOrd="0" destOrd="2" presId="urn:microsoft.com/office/officeart/2008/layout/AlternatingHexagons"/>
    <dgm:cxn modelId="{B5E270D3-E5AE-48FD-AC26-8B61C8BD406D}" srcId="{49EDF5D6-F06D-4D92-BED9-76E657846074}" destId="{8F1FD9B3-2D55-41F6-9E85-3A5685B207F4}" srcOrd="2" destOrd="0" parTransId="{519C9E35-6FDB-469D-B235-BAEC292E146D}" sibTransId="{9AE46EFE-BD6A-42CE-9083-FEFD646E1C26}"/>
    <dgm:cxn modelId="{9864F1D7-71C2-4623-8B19-8F8D33B8D180}" srcId="{B0E90ED4-FC56-4771-AA03-1BF420A4B4AC}" destId="{1BC298A4-3D67-4EAC-9483-39071FAE8433}" srcOrd="2" destOrd="0" parTransId="{044842D8-C681-4C72-ACC2-615A3BAC7430}" sibTransId="{03CDAA82-B274-40CE-8301-8063B4679D45}"/>
    <dgm:cxn modelId="{B7821DDC-E2AC-46C7-9FFC-F29C52C61BC5}" srcId="{EA1CC087-1770-465A-9E20-A26FFFF75728}" destId="{17557908-5C6B-468D-9867-AB11F45C7329}" srcOrd="1" destOrd="0" parTransId="{B4AFA9DF-B1CD-4EB2-A307-6B1011041FD7}" sibTransId="{5B49DECD-3A30-415F-9F4E-E88E0BEAA948}"/>
    <dgm:cxn modelId="{9FA712E1-BEFB-4F4D-A8BA-3F5EA6E6476F}" type="presOf" srcId="{F5EA282B-DCA7-4B33-81E7-E53BD4F422A5}" destId="{9BF84789-9E43-4EDB-97AA-86EB0B5C4856}" srcOrd="0" destOrd="1" presId="urn:microsoft.com/office/officeart/2008/layout/AlternatingHexagons"/>
    <dgm:cxn modelId="{071032E4-A89C-4802-AF6F-21AB9241BB76}" type="presOf" srcId="{BF8CD72D-1138-48C4-974D-0A3327915DBC}" destId="{B557BADB-3818-412B-8559-E95E8E750AE4}" srcOrd="0" destOrd="1" presId="urn:microsoft.com/office/officeart/2008/layout/AlternatingHexagons"/>
    <dgm:cxn modelId="{3C0EF0E9-5885-4AE5-A98C-B657B845F723}" type="presOf" srcId="{49EDF5D6-F06D-4D92-BED9-76E657846074}" destId="{1C2A3EEA-F08D-42EA-B46F-2BBF37DC1A53}" srcOrd="0" destOrd="0" presId="urn:microsoft.com/office/officeart/2008/layout/AlternatingHexagons"/>
    <dgm:cxn modelId="{6950FCC0-A970-4C12-A027-AC489DCEB7F9}" type="presParOf" srcId="{BB656AF6-618C-4B51-828D-C84D638FA434}" destId="{3C67BE1A-9487-4214-926A-9A10F0324C91}" srcOrd="0" destOrd="0" presId="urn:microsoft.com/office/officeart/2008/layout/AlternatingHexagons"/>
    <dgm:cxn modelId="{5A1A054D-E631-4D83-A15D-11CF9ADF959C}" type="presParOf" srcId="{3C67BE1A-9487-4214-926A-9A10F0324C91}" destId="{447F93E7-C032-49A9-8E3C-1724574DC6E0}" srcOrd="0" destOrd="0" presId="urn:microsoft.com/office/officeart/2008/layout/AlternatingHexagons"/>
    <dgm:cxn modelId="{1F744E9F-0DFE-4599-BBB2-2AE953556572}" type="presParOf" srcId="{3C67BE1A-9487-4214-926A-9A10F0324C91}" destId="{9BF84789-9E43-4EDB-97AA-86EB0B5C4856}" srcOrd="1" destOrd="0" presId="urn:microsoft.com/office/officeart/2008/layout/AlternatingHexagons"/>
    <dgm:cxn modelId="{0BD2D58F-BC1F-48BE-ACB6-C8060579A104}" type="presParOf" srcId="{3C67BE1A-9487-4214-926A-9A10F0324C91}" destId="{77422380-EE1A-4F21-AE63-D97EA83607C7}" srcOrd="2" destOrd="0" presId="urn:microsoft.com/office/officeart/2008/layout/AlternatingHexagons"/>
    <dgm:cxn modelId="{518E0087-6ADF-4F4A-A0A2-10F1C4EBB999}" type="presParOf" srcId="{3C67BE1A-9487-4214-926A-9A10F0324C91}" destId="{425A8F4C-6B4A-4125-97C5-33D530B15D25}" srcOrd="3" destOrd="0" presId="urn:microsoft.com/office/officeart/2008/layout/AlternatingHexagons"/>
    <dgm:cxn modelId="{CFC7F928-EE8E-483D-AABD-45DE618AD93C}" type="presParOf" srcId="{3C67BE1A-9487-4214-926A-9A10F0324C91}" destId="{47A543B8-17A1-4FF5-B73F-D052ADDEF432}" srcOrd="4" destOrd="0" presId="urn:microsoft.com/office/officeart/2008/layout/AlternatingHexagons"/>
    <dgm:cxn modelId="{57B6542C-F0B0-4B3A-814C-014655EC6328}" type="presParOf" srcId="{BB656AF6-618C-4B51-828D-C84D638FA434}" destId="{B727564B-52D3-4519-B818-5F9256915720}" srcOrd="1" destOrd="0" presId="urn:microsoft.com/office/officeart/2008/layout/AlternatingHexagons"/>
    <dgm:cxn modelId="{6F6CEA2A-3470-4445-BA20-90CA56C5463A}" type="presParOf" srcId="{BB656AF6-618C-4B51-828D-C84D638FA434}" destId="{9FF0ED62-F797-4177-A68B-700773C56AD8}" srcOrd="2" destOrd="0" presId="urn:microsoft.com/office/officeart/2008/layout/AlternatingHexagons"/>
    <dgm:cxn modelId="{8A0D2F5A-6D76-4C55-A7BA-544FA77095CA}" type="presParOf" srcId="{9FF0ED62-F797-4177-A68B-700773C56AD8}" destId="{2CF9D1BF-9D8B-4960-A388-26E3803233E2}" srcOrd="0" destOrd="0" presId="urn:microsoft.com/office/officeart/2008/layout/AlternatingHexagons"/>
    <dgm:cxn modelId="{95B6A8B8-3D41-4CA8-8BE2-BE9DAB8ED7C6}" type="presParOf" srcId="{9FF0ED62-F797-4177-A68B-700773C56AD8}" destId="{2649BA68-4F1A-4EAB-984B-9FAA1AAF8440}" srcOrd="1" destOrd="0" presId="urn:microsoft.com/office/officeart/2008/layout/AlternatingHexagons"/>
    <dgm:cxn modelId="{A408B843-952B-49B5-ADAD-0EDB28ED9C45}" type="presParOf" srcId="{9FF0ED62-F797-4177-A68B-700773C56AD8}" destId="{4A5A2559-1DA4-40A6-B6F1-A6ECB8712C61}" srcOrd="2" destOrd="0" presId="urn:microsoft.com/office/officeart/2008/layout/AlternatingHexagons"/>
    <dgm:cxn modelId="{C3A02BA0-1F1C-42BE-8ABC-D4B6EB46F397}" type="presParOf" srcId="{9FF0ED62-F797-4177-A68B-700773C56AD8}" destId="{197D1F77-4778-4E32-8E58-20BE8B242B36}" srcOrd="3" destOrd="0" presId="urn:microsoft.com/office/officeart/2008/layout/AlternatingHexagons"/>
    <dgm:cxn modelId="{01124E18-C84B-48B3-AE4C-9EA60DBCD87B}" type="presParOf" srcId="{9FF0ED62-F797-4177-A68B-700773C56AD8}" destId="{DAD18A3C-1F2F-4AE6-9A55-3EB89E59FB7C}" srcOrd="4" destOrd="0" presId="urn:microsoft.com/office/officeart/2008/layout/AlternatingHexagons"/>
    <dgm:cxn modelId="{71492B34-F349-47C6-9975-7D36B6C8E12E}" type="presParOf" srcId="{BB656AF6-618C-4B51-828D-C84D638FA434}" destId="{167F21AC-2332-4D79-B6F1-DEEBF27ADD0C}" srcOrd="3" destOrd="0" presId="urn:microsoft.com/office/officeart/2008/layout/AlternatingHexagons"/>
    <dgm:cxn modelId="{412442DF-1C8D-47DB-B6B3-87419CF55463}" type="presParOf" srcId="{BB656AF6-618C-4B51-828D-C84D638FA434}" destId="{22AEF95C-7AB1-4C8B-BE06-FFA86C82C533}" srcOrd="4" destOrd="0" presId="urn:microsoft.com/office/officeart/2008/layout/AlternatingHexagons"/>
    <dgm:cxn modelId="{2C1951CE-B5E1-4107-820B-807AF060F7F2}" type="presParOf" srcId="{22AEF95C-7AB1-4C8B-BE06-FFA86C82C533}" destId="{1C2A3EEA-F08D-42EA-B46F-2BBF37DC1A53}" srcOrd="0" destOrd="0" presId="urn:microsoft.com/office/officeart/2008/layout/AlternatingHexagons"/>
    <dgm:cxn modelId="{9A6F0048-4068-45EA-9D9F-F70AC11ECFB6}" type="presParOf" srcId="{22AEF95C-7AB1-4C8B-BE06-FFA86C82C533}" destId="{B557BADB-3818-412B-8559-E95E8E750AE4}" srcOrd="1" destOrd="0" presId="urn:microsoft.com/office/officeart/2008/layout/AlternatingHexagons"/>
    <dgm:cxn modelId="{268EE051-59D3-44FB-8769-177CA4F37B98}" type="presParOf" srcId="{22AEF95C-7AB1-4C8B-BE06-FFA86C82C533}" destId="{18107449-E639-421A-9D1F-3D88083F6885}" srcOrd="2" destOrd="0" presId="urn:microsoft.com/office/officeart/2008/layout/AlternatingHexagons"/>
    <dgm:cxn modelId="{65CE82A1-B3FD-4E76-ACE3-14987AC6BC18}" type="presParOf" srcId="{22AEF95C-7AB1-4C8B-BE06-FFA86C82C533}" destId="{219DD705-97AE-4C1F-9B3B-4892F819F3A0}" srcOrd="3" destOrd="0" presId="urn:microsoft.com/office/officeart/2008/layout/AlternatingHexagons"/>
    <dgm:cxn modelId="{E4B03C21-E910-4A11-BEA2-D3FFBDBC1173}" type="presParOf" srcId="{22AEF95C-7AB1-4C8B-BE06-FFA86C82C533}" destId="{96F575D9-A13D-432B-938F-3D40BC7A2FA3}" srcOrd="4" destOrd="0" presId="urn:microsoft.com/office/officeart/2008/layout/AlternatingHexagon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5C436-0302-471C-9DA6-5B09B2CD286E}">
      <dsp:nvSpPr>
        <dsp:cNvPr id="0" name=""/>
        <dsp:cNvSpPr/>
      </dsp:nvSpPr>
      <dsp:spPr>
        <a:xfrm rot="5400000">
          <a:off x="1948025" y="389496"/>
          <a:ext cx="1279407" cy="1113084"/>
        </a:xfrm>
        <a:prstGeom prst="hexagon">
          <a:avLst>
            <a:gd name="adj" fmla="val 25000"/>
            <a:gd name="vf" fmla="val 115470"/>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Open Source</a:t>
          </a:r>
        </a:p>
      </dsp:txBody>
      <dsp:txXfrm rot="-5400000">
        <a:off x="2204642" y="505709"/>
        <a:ext cx="766172" cy="880659"/>
      </dsp:txXfrm>
    </dsp:sp>
    <dsp:sp modelId="{F418ED6D-9FFF-483F-9875-7D58BE5092C3}">
      <dsp:nvSpPr>
        <dsp:cNvPr id="0" name=""/>
        <dsp:cNvSpPr/>
      </dsp:nvSpPr>
      <dsp:spPr>
        <a:xfrm>
          <a:off x="3178048" y="562216"/>
          <a:ext cx="1427818" cy="767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Free</a:t>
          </a:r>
        </a:p>
        <a:p>
          <a:pPr marL="0" lvl="0" indent="0" algn="l" defTabSz="577850">
            <a:lnSpc>
              <a:spcPct val="90000"/>
            </a:lnSpc>
            <a:spcBef>
              <a:spcPct val="0"/>
            </a:spcBef>
            <a:spcAft>
              <a:spcPct val="35000"/>
            </a:spcAft>
            <a:buNone/>
          </a:pPr>
          <a:r>
            <a:rPr lang="en-US" sz="1300" kern="1200"/>
            <a:t>OpenAI</a:t>
          </a:r>
        </a:p>
        <a:p>
          <a:pPr marL="0" lvl="0" indent="0" algn="l" defTabSz="577850">
            <a:lnSpc>
              <a:spcPct val="90000"/>
            </a:lnSpc>
            <a:spcBef>
              <a:spcPct val="0"/>
            </a:spcBef>
            <a:spcAft>
              <a:spcPct val="35000"/>
            </a:spcAft>
            <a:buNone/>
          </a:pPr>
          <a:r>
            <a:rPr lang="en-US" sz="1300" kern="1200"/>
            <a:t>Microsoft</a:t>
          </a:r>
        </a:p>
      </dsp:txBody>
      <dsp:txXfrm>
        <a:off x="3178048" y="562216"/>
        <a:ext cx="1427818" cy="767644"/>
      </dsp:txXfrm>
    </dsp:sp>
    <dsp:sp modelId="{B123FD88-0A92-4C7E-948A-E46B3AAD3CE7}">
      <dsp:nvSpPr>
        <dsp:cNvPr id="0" name=""/>
        <dsp:cNvSpPr/>
      </dsp:nvSpPr>
      <dsp:spPr>
        <a:xfrm rot="5400000">
          <a:off x="745894" y="389496"/>
          <a:ext cx="1279407" cy="1113084"/>
        </a:xfrm>
        <a:prstGeom prst="hexagon">
          <a:avLst>
            <a:gd name="adj" fmla="val 25000"/>
            <a:gd name="vf" fmla="val 115470"/>
          </a:avLst>
        </a:prstGeom>
        <a:solidFill>
          <a:schemeClr val="accent2">
            <a:shade val="50000"/>
            <a:hueOff val="-165581"/>
            <a:satOff val="-1861"/>
            <a:lumOff val="156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002511" y="505709"/>
        <a:ext cx="766172" cy="880659"/>
      </dsp:txXfrm>
    </dsp:sp>
    <dsp:sp modelId="{BF8046EC-BC61-4152-BF4C-5874CB14CB31}">
      <dsp:nvSpPr>
        <dsp:cNvPr id="0" name=""/>
        <dsp:cNvSpPr/>
      </dsp:nvSpPr>
      <dsp:spPr>
        <a:xfrm rot="5400000">
          <a:off x="1344657" y="1475457"/>
          <a:ext cx="1279407" cy="1113084"/>
        </a:xfrm>
        <a:prstGeom prst="hexagon">
          <a:avLst>
            <a:gd name="adj" fmla="val 25000"/>
            <a:gd name="vf" fmla="val 115470"/>
          </a:avLst>
        </a:prstGeom>
        <a:solidFill>
          <a:schemeClr val="accent2">
            <a:shade val="50000"/>
            <a:hueOff val="-331163"/>
            <a:satOff val="-3723"/>
            <a:lumOff val="313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Pythonic</a:t>
          </a:r>
        </a:p>
      </dsp:txBody>
      <dsp:txXfrm rot="-5400000">
        <a:off x="1601274" y="1591670"/>
        <a:ext cx="766172" cy="880659"/>
      </dsp:txXfrm>
    </dsp:sp>
    <dsp:sp modelId="{A97437D2-FCC5-4796-A748-EDE53F0ACC89}">
      <dsp:nvSpPr>
        <dsp:cNvPr id="0" name=""/>
        <dsp:cNvSpPr/>
      </dsp:nvSpPr>
      <dsp:spPr>
        <a:xfrm>
          <a:off x="0" y="1648177"/>
          <a:ext cx="1381760" cy="767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r" defTabSz="577850">
            <a:lnSpc>
              <a:spcPct val="90000"/>
            </a:lnSpc>
            <a:spcBef>
              <a:spcPct val="0"/>
            </a:spcBef>
            <a:spcAft>
              <a:spcPct val="35000"/>
            </a:spcAft>
            <a:buNone/>
          </a:pPr>
          <a:r>
            <a:rPr lang="en-US" sz="1300" kern="1200"/>
            <a:t>Models</a:t>
          </a:r>
        </a:p>
        <a:p>
          <a:pPr marL="0" lvl="0" indent="0" algn="r" defTabSz="577850">
            <a:lnSpc>
              <a:spcPct val="90000"/>
            </a:lnSpc>
            <a:spcBef>
              <a:spcPct val="0"/>
            </a:spcBef>
            <a:spcAft>
              <a:spcPct val="35000"/>
            </a:spcAft>
            <a:buNone/>
          </a:pPr>
          <a:r>
            <a:rPr lang="en-US" sz="1300" kern="1200"/>
            <a:t>Flexible</a:t>
          </a:r>
        </a:p>
        <a:p>
          <a:pPr marL="0" lvl="0" indent="0" algn="r" defTabSz="577850">
            <a:lnSpc>
              <a:spcPct val="90000"/>
            </a:lnSpc>
            <a:spcBef>
              <a:spcPct val="0"/>
            </a:spcBef>
            <a:spcAft>
              <a:spcPct val="35000"/>
            </a:spcAft>
            <a:buNone/>
          </a:pPr>
          <a:r>
            <a:rPr lang="en-US" sz="1300" kern="1200"/>
            <a:t>Deep Learning</a:t>
          </a:r>
        </a:p>
      </dsp:txBody>
      <dsp:txXfrm>
        <a:off x="0" y="1648177"/>
        <a:ext cx="1381760" cy="767644"/>
      </dsp:txXfrm>
    </dsp:sp>
    <dsp:sp modelId="{1B350AF8-FA70-4A94-ADF9-3E6564B8B101}">
      <dsp:nvSpPr>
        <dsp:cNvPr id="0" name=""/>
        <dsp:cNvSpPr/>
      </dsp:nvSpPr>
      <dsp:spPr>
        <a:xfrm rot="5400000">
          <a:off x="2546788" y="1475457"/>
          <a:ext cx="1279407" cy="1113084"/>
        </a:xfrm>
        <a:prstGeom prst="hexagon">
          <a:avLst>
            <a:gd name="adj" fmla="val 25000"/>
            <a:gd name="vf" fmla="val 115470"/>
          </a:avLst>
        </a:prstGeom>
        <a:solidFill>
          <a:schemeClr val="accent2">
            <a:shade val="50000"/>
            <a:hueOff val="-496744"/>
            <a:satOff val="-5584"/>
            <a:lumOff val="469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2803405" y="1591670"/>
        <a:ext cx="766172" cy="880659"/>
      </dsp:txXfrm>
    </dsp:sp>
    <dsp:sp modelId="{48BE3FF8-E3D7-4FD8-B0F4-D3D4176CE956}">
      <dsp:nvSpPr>
        <dsp:cNvPr id="0" name=""/>
        <dsp:cNvSpPr/>
      </dsp:nvSpPr>
      <dsp:spPr>
        <a:xfrm rot="5400000">
          <a:off x="1948025" y="2561418"/>
          <a:ext cx="1279407" cy="1113084"/>
        </a:xfrm>
        <a:prstGeom prst="hexagon">
          <a:avLst>
            <a:gd name="adj" fmla="val 25000"/>
            <a:gd name="vf" fmla="val 115470"/>
          </a:avLst>
        </a:prstGeom>
        <a:solidFill>
          <a:schemeClr val="accent2">
            <a:shade val="50000"/>
            <a:hueOff val="-331163"/>
            <a:satOff val="-3723"/>
            <a:lumOff val="313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Multi-GPU</a:t>
          </a:r>
        </a:p>
      </dsp:txBody>
      <dsp:txXfrm rot="-5400000">
        <a:off x="2204642" y="2677631"/>
        <a:ext cx="766172" cy="880659"/>
      </dsp:txXfrm>
    </dsp:sp>
    <dsp:sp modelId="{047A43A7-6C95-4056-8D57-B845116961C8}">
      <dsp:nvSpPr>
        <dsp:cNvPr id="0" name=""/>
        <dsp:cNvSpPr/>
      </dsp:nvSpPr>
      <dsp:spPr>
        <a:xfrm>
          <a:off x="3178048" y="2734138"/>
          <a:ext cx="1427818" cy="7676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CUDA</a:t>
          </a:r>
        </a:p>
        <a:p>
          <a:pPr marL="0" lvl="0" indent="0" algn="l" defTabSz="577850">
            <a:lnSpc>
              <a:spcPct val="90000"/>
            </a:lnSpc>
            <a:spcBef>
              <a:spcPct val="0"/>
            </a:spcBef>
            <a:spcAft>
              <a:spcPct val="35000"/>
            </a:spcAft>
            <a:buNone/>
          </a:pPr>
          <a:r>
            <a:rPr lang="en-US" sz="1300" kern="1200"/>
            <a:t>Fast</a:t>
          </a:r>
        </a:p>
        <a:p>
          <a:pPr marL="0" lvl="0" indent="0" algn="l" defTabSz="577850">
            <a:lnSpc>
              <a:spcPct val="90000"/>
            </a:lnSpc>
            <a:spcBef>
              <a:spcPct val="0"/>
            </a:spcBef>
            <a:spcAft>
              <a:spcPct val="35000"/>
            </a:spcAft>
            <a:buNone/>
          </a:pPr>
          <a:r>
            <a:rPr lang="en-US" sz="1300" kern="1200"/>
            <a:t>Affordable</a:t>
          </a:r>
        </a:p>
      </dsp:txBody>
      <dsp:txXfrm>
        <a:off x="3178048" y="2734138"/>
        <a:ext cx="1427818" cy="767644"/>
      </dsp:txXfrm>
    </dsp:sp>
    <dsp:sp modelId="{2DF33EAC-5439-46D3-8690-9CF4D8372D61}">
      <dsp:nvSpPr>
        <dsp:cNvPr id="0" name=""/>
        <dsp:cNvSpPr/>
      </dsp:nvSpPr>
      <dsp:spPr>
        <a:xfrm rot="5400000">
          <a:off x="745894" y="2561418"/>
          <a:ext cx="1279407" cy="1113084"/>
        </a:xfrm>
        <a:prstGeom prst="hexagon">
          <a:avLst>
            <a:gd name="adj" fmla="val 25000"/>
            <a:gd name="vf" fmla="val 115470"/>
          </a:avLst>
        </a:prstGeom>
        <a:solidFill>
          <a:schemeClr val="accent2">
            <a:shade val="50000"/>
            <a:hueOff val="-165581"/>
            <a:satOff val="-1861"/>
            <a:lumOff val="156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002511" y="2677631"/>
        <a:ext cx="766172" cy="8806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7F93E7-C032-49A9-8E3C-1724574DC6E0}">
      <dsp:nvSpPr>
        <dsp:cNvPr id="0" name=""/>
        <dsp:cNvSpPr/>
      </dsp:nvSpPr>
      <dsp:spPr>
        <a:xfrm rot="5400000">
          <a:off x="2404698" y="85417"/>
          <a:ext cx="1307762" cy="1137753"/>
        </a:xfrm>
        <a:prstGeom prst="hexagon">
          <a:avLst>
            <a:gd name="adj" fmla="val 25000"/>
            <a:gd name="vf" fmla="val 11547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End-to-End ML</a:t>
          </a:r>
        </a:p>
      </dsp:txBody>
      <dsp:txXfrm rot="-5400000">
        <a:off x="2667002" y="204206"/>
        <a:ext cx="783153" cy="900176"/>
      </dsp:txXfrm>
    </dsp:sp>
    <dsp:sp modelId="{9BF84789-9E43-4EDB-97AA-86EB0B5C4856}">
      <dsp:nvSpPr>
        <dsp:cNvPr id="0" name=""/>
        <dsp:cNvSpPr/>
      </dsp:nvSpPr>
      <dsp:spPr>
        <a:xfrm>
          <a:off x="3661981" y="261965"/>
          <a:ext cx="1459463" cy="784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Pre-processing</a:t>
          </a:r>
        </a:p>
        <a:p>
          <a:pPr marL="0" lvl="0" indent="0" algn="l" defTabSz="444500">
            <a:lnSpc>
              <a:spcPct val="90000"/>
            </a:lnSpc>
            <a:spcBef>
              <a:spcPct val="0"/>
            </a:spcBef>
            <a:spcAft>
              <a:spcPct val="35000"/>
            </a:spcAft>
            <a:buNone/>
          </a:pPr>
          <a:r>
            <a:rPr lang="en-US" sz="1000" kern="1200"/>
            <a:t>Model Building</a:t>
          </a:r>
        </a:p>
        <a:p>
          <a:pPr marL="0" lvl="0" indent="0" algn="l" defTabSz="444500">
            <a:lnSpc>
              <a:spcPct val="90000"/>
            </a:lnSpc>
            <a:spcBef>
              <a:spcPct val="0"/>
            </a:spcBef>
            <a:spcAft>
              <a:spcPct val="35000"/>
            </a:spcAft>
            <a:buNone/>
          </a:pPr>
          <a:r>
            <a:rPr lang="en-US" sz="1000" kern="1200"/>
            <a:t>Model Training</a:t>
          </a:r>
        </a:p>
        <a:p>
          <a:pPr marL="0" lvl="0" indent="0" algn="l" defTabSz="444500">
            <a:lnSpc>
              <a:spcPct val="90000"/>
            </a:lnSpc>
            <a:spcBef>
              <a:spcPct val="0"/>
            </a:spcBef>
            <a:spcAft>
              <a:spcPct val="35000"/>
            </a:spcAft>
            <a:buNone/>
          </a:pPr>
          <a:r>
            <a:rPr lang="en-US" sz="1000" kern="1200"/>
            <a:t>Cloud Deployment</a:t>
          </a:r>
        </a:p>
      </dsp:txBody>
      <dsp:txXfrm>
        <a:off x="3661981" y="261965"/>
        <a:ext cx="1459463" cy="784657"/>
      </dsp:txXfrm>
    </dsp:sp>
    <dsp:sp modelId="{47A543B8-17A1-4FF5-B73F-D052ADDEF432}">
      <dsp:nvSpPr>
        <dsp:cNvPr id="0" name=""/>
        <dsp:cNvSpPr/>
      </dsp:nvSpPr>
      <dsp:spPr>
        <a:xfrm rot="5400000">
          <a:off x="1175924" y="85417"/>
          <a:ext cx="1307762" cy="1137753"/>
        </a:xfrm>
        <a:prstGeom prst="hexagon">
          <a:avLst>
            <a:gd name="adj" fmla="val 25000"/>
            <a:gd name="vf" fmla="val 115470"/>
          </a:avLst>
        </a:prstGeom>
        <a:solidFill>
          <a:schemeClr val="accent1">
            <a:shade val="50000"/>
            <a:hueOff val="156050"/>
            <a:satOff val="-6402"/>
            <a:lumOff val="148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438228" y="204206"/>
        <a:ext cx="783153" cy="900176"/>
      </dsp:txXfrm>
    </dsp:sp>
    <dsp:sp modelId="{2CF9D1BF-9D8B-4960-A388-26E3803233E2}">
      <dsp:nvSpPr>
        <dsp:cNvPr id="0" name=""/>
        <dsp:cNvSpPr/>
      </dsp:nvSpPr>
      <dsp:spPr>
        <a:xfrm rot="5400000">
          <a:off x="1787957" y="1195446"/>
          <a:ext cx="1307762" cy="1137753"/>
        </a:xfrm>
        <a:prstGeom prst="hexagon">
          <a:avLst>
            <a:gd name="adj" fmla="val 25000"/>
            <a:gd name="vf" fmla="val 115470"/>
          </a:avLst>
        </a:prstGeom>
        <a:solidFill>
          <a:schemeClr val="accent1">
            <a:shade val="50000"/>
            <a:hueOff val="312100"/>
            <a:satOff val="-12804"/>
            <a:lumOff val="297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Pre-built Models</a:t>
          </a:r>
        </a:p>
      </dsp:txBody>
      <dsp:txXfrm rot="-5400000">
        <a:off x="2050261" y="1314235"/>
        <a:ext cx="783153" cy="900176"/>
      </dsp:txXfrm>
    </dsp:sp>
    <dsp:sp modelId="{2649BA68-4F1A-4EAB-984B-9FAA1AAF8440}">
      <dsp:nvSpPr>
        <dsp:cNvPr id="0" name=""/>
        <dsp:cNvSpPr/>
      </dsp:nvSpPr>
      <dsp:spPr>
        <a:xfrm>
          <a:off x="413499" y="1371994"/>
          <a:ext cx="1412383" cy="784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r" defTabSz="444500">
            <a:lnSpc>
              <a:spcPct val="90000"/>
            </a:lnSpc>
            <a:spcBef>
              <a:spcPct val="0"/>
            </a:spcBef>
            <a:spcAft>
              <a:spcPct val="35000"/>
            </a:spcAft>
            <a:buNone/>
          </a:pPr>
          <a:r>
            <a:rPr lang="en-US" sz="1000" kern="1200"/>
            <a:t>High-performing</a:t>
          </a:r>
        </a:p>
        <a:p>
          <a:pPr marL="0" lvl="0" indent="0" algn="r" defTabSz="444500">
            <a:lnSpc>
              <a:spcPct val="90000"/>
            </a:lnSpc>
            <a:spcBef>
              <a:spcPct val="0"/>
            </a:spcBef>
            <a:spcAft>
              <a:spcPct val="35000"/>
            </a:spcAft>
            <a:buNone/>
          </a:pPr>
          <a:r>
            <a:rPr lang="en-US" sz="1000" kern="1200"/>
            <a:t>Rapid Prototyping</a:t>
          </a:r>
        </a:p>
      </dsp:txBody>
      <dsp:txXfrm>
        <a:off x="413499" y="1371994"/>
        <a:ext cx="1412383" cy="784657"/>
      </dsp:txXfrm>
    </dsp:sp>
    <dsp:sp modelId="{DAD18A3C-1F2F-4AE6-9A55-3EB89E59FB7C}">
      <dsp:nvSpPr>
        <dsp:cNvPr id="0" name=""/>
        <dsp:cNvSpPr/>
      </dsp:nvSpPr>
      <dsp:spPr>
        <a:xfrm rot="5400000">
          <a:off x="3016731" y="1195446"/>
          <a:ext cx="1307762" cy="1137753"/>
        </a:xfrm>
        <a:prstGeom prst="hexagon">
          <a:avLst>
            <a:gd name="adj" fmla="val 25000"/>
            <a:gd name="vf" fmla="val 115470"/>
          </a:avLst>
        </a:prstGeom>
        <a:solidFill>
          <a:schemeClr val="accent1">
            <a:shade val="50000"/>
            <a:hueOff val="468150"/>
            <a:satOff val="-19206"/>
            <a:lumOff val="44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3279035" y="1314235"/>
        <a:ext cx="783153" cy="900176"/>
      </dsp:txXfrm>
    </dsp:sp>
    <dsp:sp modelId="{1C2A3EEA-F08D-42EA-B46F-2BBF37DC1A53}">
      <dsp:nvSpPr>
        <dsp:cNvPr id="0" name=""/>
        <dsp:cNvSpPr/>
      </dsp:nvSpPr>
      <dsp:spPr>
        <a:xfrm rot="5400000">
          <a:off x="2404698" y="2305475"/>
          <a:ext cx="1307762" cy="1137753"/>
        </a:xfrm>
        <a:prstGeom prst="hexagon">
          <a:avLst>
            <a:gd name="adj" fmla="val 25000"/>
            <a:gd name="vf" fmla="val 115470"/>
          </a:avLst>
        </a:prstGeom>
        <a:solidFill>
          <a:schemeClr val="accent1">
            <a:shade val="50000"/>
            <a:hueOff val="312100"/>
            <a:satOff val="-12804"/>
            <a:lumOff val="297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Community</a:t>
          </a:r>
        </a:p>
      </dsp:txBody>
      <dsp:txXfrm rot="-5400000">
        <a:off x="2667002" y="2424264"/>
        <a:ext cx="783153" cy="900176"/>
      </dsp:txXfrm>
    </dsp:sp>
    <dsp:sp modelId="{B557BADB-3818-412B-8559-E95E8E750AE4}">
      <dsp:nvSpPr>
        <dsp:cNvPr id="0" name=""/>
        <dsp:cNvSpPr/>
      </dsp:nvSpPr>
      <dsp:spPr>
        <a:xfrm>
          <a:off x="3661981" y="2482023"/>
          <a:ext cx="1459463" cy="784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kern="1200"/>
            <a:t>Documentation</a:t>
          </a:r>
        </a:p>
        <a:p>
          <a:pPr marL="0" lvl="0" indent="0" algn="l" defTabSz="444500">
            <a:lnSpc>
              <a:spcPct val="90000"/>
            </a:lnSpc>
            <a:spcBef>
              <a:spcPct val="0"/>
            </a:spcBef>
            <a:spcAft>
              <a:spcPct val="35000"/>
            </a:spcAft>
            <a:buNone/>
          </a:pPr>
          <a:r>
            <a:rPr lang="en-US" sz="1000" kern="1200"/>
            <a:t>Tutorials</a:t>
          </a:r>
        </a:p>
        <a:p>
          <a:pPr marL="0" lvl="0" indent="0" algn="l" defTabSz="444500">
            <a:lnSpc>
              <a:spcPct val="90000"/>
            </a:lnSpc>
            <a:spcBef>
              <a:spcPct val="0"/>
            </a:spcBef>
            <a:spcAft>
              <a:spcPct val="35000"/>
            </a:spcAft>
            <a:buNone/>
          </a:pPr>
          <a:r>
            <a:rPr lang="en-US" sz="1000" kern="1200"/>
            <a:t>Collaboration</a:t>
          </a:r>
        </a:p>
      </dsp:txBody>
      <dsp:txXfrm>
        <a:off x="3661981" y="2482023"/>
        <a:ext cx="1459463" cy="784657"/>
      </dsp:txXfrm>
    </dsp:sp>
    <dsp:sp modelId="{96F575D9-A13D-432B-938F-3D40BC7A2FA3}">
      <dsp:nvSpPr>
        <dsp:cNvPr id="0" name=""/>
        <dsp:cNvSpPr/>
      </dsp:nvSpPr>
      <dsp:spPr>
        <a:xfrm rot="5400000">
          <a:off x="1175924" y="2305475"/>
          <a:ext cx="1307762" cy="1137753"/>
        </a:xfrm>
        <a:prstGeom prst="hexagon">
          <a:avLst>
            <a:gd name="adj" fmla="val 25000"/>
            <a:gd name="vf" fmla="val 115470"/>
          </a:avLst>
        </a:prstGeom>
        <a:solidFill>
          <a:schemeClr val="accent1">
            <a:shade val="50000"/>
            <a:hueOff val="156050"/>
            <a:satOff val="-6402"/>
            <a:lumOff val="1488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rot="-5400000">
        <a:off x="1438228" y="2424264"/>
        <a:ext cx="783153" cy="900176"/>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31520" y="4560570"/>
            <a:ext cx="5852160" cy="4320540"/>
          </a:xfrm>
          <a:prstGeom prst="rect">
            <a:avLst/>
          </a:prstGeom>
          <a:noFill/>
          <a:ln>
            <a:noFill/>
          </a:ln>
        </p:spPr>
        <p:txBody>
          <a:bodyPr spcFirstLastPara="1" wrap="square" lIns="96645" tIns="96645" rIns="96645" bIns="9664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ocs.pytorch.org/tutorials/beginner/basics/tensorqs_tutorial.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pytorch.org/tutorials/beginner/basics/data_tutorial.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cs.pytorch.org/tutorials/beginner/basics/data_tutorial.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cs.pytorch.org/tutorials/beginner/basics/transforms_tutorial.htm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cs.pytorch.org/tutorials/beginner/basics/transforms_tutorial.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cs.pytorch.org/tutorials/beginner/basics/buildmodel_tutorial.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cs.pytorch.org/tutorials/beginner/basics/autogradqs_tutorial.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cs.pytorch.org/tutorials/beginner/basics/optimization_tutorial.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cs.pytorch.org/tutorials/beginner/basics/optimization_tutorial.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pytorch.org/tutorials/beginner/basics/saveloadrun_tutorial.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ithub.com/HiromiCota/CS506_TeamProject/tree/ver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qtravel.ai/blog/what-are-neural-networks-and-what-are-their-application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youtube.com/watch?v=Z_ikDlimN6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vidia.com/en-us/glossary/pytorch/"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youtube.com/watch?v=Z_ikDlimN6A" TargetMode="External"/><Relationship Id="rId4" Type="http://schemas.openxmlformats.org/officeDocument/2006/relationships/hyperlink" Target="https://www.youtube.com/watch?v=IC0_FRiX-sw"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Z_ikDlimN6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731520" y="4560570"/>
            <a:ext cx="5852160" cy="4320540"/>
          </a:xfrm>
          <a:prstGeom prst="rect">
            <a:avLst/>
          </a:prstGeom>
        </p:spPr>
        <p:txBody>
          <a:bodyPr spcFirstLastPara="1" wrap="square" lIns="96645" tIns="96645" rIns="96645" bIns="96645" anchor="t" anchorCtr="0">
            <a:noAutofit/>
          </a:bodyPr>
          <a:lstStyle/>
          <a:p>
            <a:pPr marL="139700" indent="0">
              <a:buNone/>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Citation: </a:t>
            </a:r>
            <a:r>
              <a:rPr lang="en-US" i="1"/>
              <a:t>Tensors — </a:t>
            </a:r>
            <a:r>
              <a:rPr lang="en-US" i="1" err="1"/>
              <a:t>PyTorch</a:t>
            </a:r>
            <a:r>
              <a:rPr lang="en-US" i="1"/>
              <a:t> Tutorials 2.7.0+cu126 documentation</a:t>
            </a:r>
            <a:r>
              <a:rPr lang="en-US"/>
              <a:t>. (n.d.). </a:t>
            </a:r>
            <a:r>
              <a:rPr lang="en-US">
                <a:hlinkClick r:id="rId3"/>
              </a:rPr>
              <a:t>https://docs.pytorch.org/tutorials/beginner/basics/tensorqs_tutorial.html</a:t>
            </a:r>
            <a:endParaRPr lang="en-US"/>
          </a:p>
          <a:p>
            <a:pPr>
              <a:buNone/>
            </a:pPr>
            <a:endParaRPr lang="en-US"/>
          </a:p>
          <a:p>
            <a:pPr>
              <a:buNone/>
            </a:pPr>
            <a:r>
              <a:rPr lang="en-US"/>
              <a:t>Let’s take a look at some code!</a:t>
            </a:r>
          </a:p>
          <a:p>
            <a:pPr>
              <a:buNone/>
            </a:pPr>
            <a:r>
              <a:rPr lang="en-US"/>
              <a:t>In our first example, we’re converting </a:t>
            </a:r>
            <a:r>
              <a:rPr lang="en-US" err="1"/>
              <a:t>keypoint</a:t>
            </a:r>
            <a:r>
              <a:rPr lang="en-US"/>
              <a:t> (x, y) coordinates into a tensor.</a:t>
            </a:r>
            <a:br>
              <a:rPr lang="en-US"/>
            </a:br>
            <a:r>
              <a:rPr lang="en-US"/>
              <a:t> (Just a note: NumPy arrays can also be easily converted into tensors though that’s not shown here.)</a:t>
            </a:r>
          </a:p>
          <a:p>
            <a:pPr>
              <a:buNone/>
            </a:pPr>
            <a:r>
              <a:rPr lang="en-US"/>
              <a:t>In our second example, we explore </a:t>
            </a:r>
            <a:r>
              <a:rPr lang="en-US" b="1"/>
              <a:t>tensor attributes</a:t>
            </a:r>
            <a:r>
              <a:rPr lang="en-US"/>
              <a:t>, which include:</a:t>
            </a:r>
          </a:p>
          <a:p>
            <a:pPr marL="171450" indent="-171450"/>
            <a:r>
              <a:rPr lang="en-US"/>
              <a:t>.shape – the dimensions of the tensor (like rows and columns)</a:t>
            </a:r>
          </a:p>
          <a:p>
            <a:pPr marL="171450" indent="-171450"/>
            <a:r>
              <a:rPr lang="en-US"/>
              <a:t>.</a:t>
            </a:r>
            <a:r>
              <a:rPr lang="en-US" err="1"/>
              <a:t>dtype</a:t>
            </a:r>
            <a:r>
              <a:rPr lang="en-US"/>
              <a:t> – the data type of the elements (e.g., float32, int64)</a:t>
            </a:r>
          </a:p>
          <a:p>
            <a:pPr marL="171450" indent="-171450"/>
            <a:r>
              <a:rPr lang="en-US"/>
              <a:t>.device – where the tensor is stored (in this case, it's on my laptop’s CPU)</a:t>
            </a:r>
          </a:p>
          <a:p>
            <a:pPr indent="0">
              <a:buNone/>
            </a:pPr>
            <a:r>
              <a:rPr lang="en-US"/>
              <a:t>There are over </a:t>
            </a:r>
            <a:r>
              <a:rPr lang="en-US" b="1"/>
              <a:t>1,200 tensor operations</a:t>
            </a:r>
            <a:r>
              <a:rPr lang="en-US"/>
              <a:t> in </a:t>
            </a:r>
            <a:r>
              <a:rPr lang="en-US" err="1"/>
              <a:t>PyTorch</a:t>
            </a:r>
            <a:r>
              <a:rPr lang="en-US"/>
              <a:t>! These include:</a:t>
            </a:r>
          </a:p>
          <a:p>
            <a:pPr marL="171450" indent="-171450"/>
            <a:r>
              <a:rPr lang="en-US"/>
              <a:t>Arithmetic</a:t>
            </a:r>
          </a:p>
          <a:p>
            <a:pPr marL="171450" indent="-171450"/>
            <a:r>
              <a:rPr lang="en-US"/>
              <a:t>Indexing</a:t>
            </a:r>
          </a:p>
          <a:p>
            <a:pPr marL="171450" indent="-171450"/>
            <a:r>
              <a:rPr lang="en-US"/>
              <a:t>Slicing and joining</a:t>
            </a:r>
          </a:p>
          <a:p>
            <a:pPr marL="171450" indent="-171450"/>
            <a:r>
              <a:rPr lang="en-US"/>
              <a:t>Reshaping and manipulating</a:t>
            </a:r>
          </a:p>
          <a:p>
            <a:pPr marL="171450" indent="-171450"/>
            <a:r>
              <a:rPr lang="en-US"/>
              <a:t>And many more</a:t>
            </a:r>
          </a:p>
          <a:p>
            <a:pPr indent="0">
              <a:buNone/>
            </a:pPr>
            <a:r>
              <a:rPr lang="en-US"/>
              <a:t>In this demo, we focus on </a:t>
            </a:r>
            <a:r>
              <a:rPr lang="en-US" b="1"/>
              <a:t>indexing and slicing</a:t>
            </a:r>
            <a:r>
              <a:rPr lang="en-US"/>
              <a:t>.</a:t>
            </a:r>
            <a:br>
              <a:rPr lang="en-US"/>
            </a:br>
            <a:r>
              <a:rPr lang="en-US"/>
              <a:t> We access:</a:t>
            </a:r>
          </a:p>
          <a:p>
            <a:pPr marL="171450" indent="-171450"/>
            <a:r>
              <a:rPr lang="en-US"/>
              <a:t>The first </a:t>
            </a:r>
            <a:r>
              <a:rPr lang="en-US" err="1"/>
              <a:t>keypoint</a:t>
            </a:r>
            <a:r>
              <a:rPr lang="en-US"/>
              <a:t> with index 0</a:t>
            </a:r>
          </a:p>
          <a:p>
            <a:pPr marL="171450" indent="-171450"/>
            <a:r>
              <a:rPr lang="en-US"/>
              <a:t>All x coordinates with [:, 0]</a:t>
            </a:r>
          </a:p>
          <a:p>
            <a:pPr marL="171450" indent="-171450"/>
            <a:r>
              <a:rPr lang="en-US"/>
              <a:t>All y coordinates with [:, 1]</a:t>
            </a:r>
          </a:p>
          <a:p>
            <a:pPr indent="0">
              <a:buNone/>
            </a:pPr>
            <a:r>
              <a:rPr lang="en-US"/>
              <a:t>I encourage you to check out the </a:t>
            </a:r>
            <a:r>
              <a:rPr lang="en-US" err="1"/>
              <a:t>PyTorch</a:t>
            </a:r>
            <a:r>
              <a:rPr lang="en-US"/>
              <a:t> docs to see all the other powerful operations available!</a:t>
            </a:r>
          </a:p>
          <a:p>
            <a:pPr marL="139700" indent="0">
              <a:buNone/>
            </a:pPr>
            <a:endParaRPr lang="en-US"/>
          </a:p>
        </p:txBody>
      </p:sp>
    </p:spTree>
    <p:extLst>
      <p:ext uri="{BB962C8B-B14F-4D97-AF65-F5344CB8AC3E}">
        <p14:creationId xmlns:p14="http://schemas.microsoft.com/office/powerpoint/2010/main" val="1769196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a:t>Citation: </a:t>
            </a:r>
            <a:r>
              <a:rPr lang="en-US" i="1"/>
              <a:t>Datasets &amp; </a:t>
            </a:r>
            <a:r>
              <a:rPr lang="en-US" i="1" err="1"/>
              <a:t>DataLoaders</a:t>
            </a:r>
            <a:r>
              <a:rPr lang="en-US" i="1"/>
              <a:t> — </a:t>
            </a:r>
            <a:r>
              <a:rPr lang="en-US" i="1" err="1"/>
              <a:t>PyTorch</a:t>
            </a:r>
            <a:r>
              <a:rPr lang="en-US" i="1"/>
              <a:t> Tutorials 2.7.0+cu126 documentation</a:t>
            </a:r>
            <a:r>
              <a:rPr lang="en-US"/>
              <a:t>. (n.d.). </a:t>
            </a:r>
            <a:r>
              <a:rPr lang="en-US">
                <a:hlinkClick r:id="rId3"/>
              </a:rPr>
              <a:t>https://docs.pytorch.org/tutorials/beginner/basics/data_tutorial.html</a:t>
            </a:r>
            <a:endParaRPr lang="en-US"/>
          </a:p>
          <a:p>
            <a:pPr marL="139700" indent="0">
              <a:buNone/>
            </a:pPr>
            <a:endParaRPr lang="en-US"/>
          </a:p>
          <a:p>
            <a:pPr>
              <a:buNone/>
            </a:pPr>
            <a:r>
              <a:rPr lang="en-US"/>
              <a:t>To keep our code clean, readable, and maintainable, it’s important to </a:t>
            </a:r>
            <a:r>
              <a:rPr lang="en-US" b="1"/>
              <a:t>separate our dataset logic from our model training code</a:t>
            </a:r>
            <a:r>
              <a:rPr lang="en-US"/>
              <a:t>.</a:t>
            </a:r>
          </a:p>
          <a:p>
            <a:pPr>
              <a:buNone/>
            </a:pPr>
            <a:r>
              <a:rPr lang="en-US" err="1"/>
              <a:t>PyTorch</a:t>
            </a:r>
            <a:r>
              <a:rPr lang="en-US"/>
              <a:t> provides two key data primitives for this:</a:t>
            </a:r>
          </a:p>
          <a:p>
            <a:pPr>
              <a:buNone/>
            </a:pPr>
            <a:endParaRPr lang="en-US"/>
          </a:p>
          <a:p>
            <a:r>
              <a:rPr lang="en-US" err="1"/>
              <a:t>Torch.utils.data.Dataset</a:t>
            </a:r>
            <a:endParaRPr lang="en-US"/>
          </a:p>
          <a:p>
            <a:pPr marL="628650" lvl="1" indent="-171450">
              <a:buFont typeface="Courier New"/>
              <a:buChar char="o"/>
            </a:pPr>
            <a:r>
              <a:rPr lang="en-US"/>
              <a:t>Used to </a:t>
            </a:r>
            <a:r>
              <a:rPr lang="en-US" b="1"/>
              <a:t>store and access samples and labels</a:t>
            </a:r>
            <a:endParaRPr lang="en-US"/>
          </a:p>
          <a:p>
            <a:pPr marL="628650" lvl="1" indent="-171450">
              <a:buFont typeface="Courier New"/>
              <a:buChar char="o"/>
            </a:pPr>
            <a:r>
              <a:rPr lang="en-US"/>
              <a:t>You define how data is loaded and optionally transformed</a:t>
            </a:r>
          </a:p>
          <a:p>
            <a:r>
              <a:rPr lang="en-US" err="1"/>
              <a:t>Torch.utils.data.DataLoader</a:t>
            </a:r>
            <a:endParaRPr lang="en-US"/>
          </a:p>
          <a:p>
            <a:pPr lvl="1"/>
            <a:r>
              <a:rPr lang="en-US" b="1"/>
              <a:t>Wraps an </a:t>
            </a:r>
            <a:r>
              <a:rPr lang="en-US" b="1" err="1"/>
              <a:t>iterable</a:t>
            </a:r>
            <a:r>
              <a:rPr lang="en-US"/>
              <a:t> around your Dataset</a:t>
            </a:r>
          </a:p>
          <a:p>
            <a:pPr lvl="1"/>
            <a:r>
              <a:rPr lang="en-US"/>
              <a:t>Handles </a:t>
            </a:r>
            <a:r>
              <a:rPr lang="en-US" b="1"/>
              <a:t>batching</a:t>
            </a:r>
            <a:r>
              <a:rPr lang="en-US"/>
              <a:t>, </a:t>
            </a:r>
            <a:r>
              <a:rPr lang="en-US" b="1"/>
              <a:t>shuffling</a:t>
            </a:r>
            <a:r>
              <a:rPr lang="en-US"/>
              <a:t>, and </a:t>
            </a:r>
            <a:r>
              <a:rPr lang="en-US" b="1"/>
              <a:t>parallel loading</a:t>
            </a:r>
            <a:r>
              <a:rPr lang="en-US"/>
              <a:t> behind the scenes</a:t>
            </a:r>
          </a:p>
          <a:p>
            <a:pPr marL="139700" indent="0">
              <a:buNone/>
            </a:pPr>
            <a:endParaRPr lang="en-US"/>
          </a:p>
          <a:p>
            <a:pPr marL="139700" indent="0">
              <a:buNone/>
            </a:pPr>
            <a:endParaRPr lang="en-US"/>
          </a:p>
          <a:p>
            <a:pPr marL="139700" indent="0">
              <a:buNone/>
            </a:pPr>
            <a:endParaRPr lang="en-US"/>
          </a:p>
        </p:txBody>
      </p:sp>
    </p:spTree>
    <p:extLst>
      <p:ext uri="{BB962C8B-B14F-4D97-AF65-F5344CB8AC3E}">
        <p14:creationId xmlns:p14="http://schemas.microsoft.com/office/powerpoint/2010/main" val="1972830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81F3E-68E4-43AF-7AF1-0ECA50F7F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6E913-6689-5637-3536-7F34F5D8EF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D4C686-3C9D-A9E7-716B-F3D4536B4E6F}"/>
              </a:ext>
            </a:extLst>
          </p:cNvPr>
          <p:cNvSpPr>
            <a:spLocks noGrp="1"/>
          </p:cNvSpPr>
          <p:nvPr>
            <p:ph type="body" idx="1"/>
          </p:nvPr>
        </p:nvSpPr>
        <p:spPr/>
        <p:txBody>
          <a:bodyPr/>
          <a:lstStyle/>
          <a:p>
            <a:pPr marL="139700" indent="0">
              <a:buNone/>
            </a:pPr>
            <a:r>
              <a:rPr lang="en-US"/>
              <a:t>Citation: </a:t>
            </a:r>
            <a:r>
              <a:rPr lang="en-US" i="1"/>
              <a:t>Datasets &amp; </a:t>
            </a:r>
            <a:r>
              <a:rPr lang="en-US" i="1" err="1"/>
              <a:t>DataLoaders</a:t>
            </a:r>
            <a:r>
              <a:rPr lang="en-US" i="1"/>
              <a:t> — </a:t>
            </a:r>
            <a:r>
              <a:rPr lang="en-US" i="1" err="1"/>
              <a:t>PyTorch</a:t>
            </a:r>
            <a:r>
              <a:rPr lang="en-US" i="1"/>
              <a:t> Tutorials 2.7.0+cu126 documentation</a:t>
            </a:r>
            <a:r>
              <a:rPr lang="en-US"/>
              <a:t>. (n.d.). </a:t>
            </a:r>
            <a:r>
              <a:rPr lang="en-US">
                <a:hlinkClick r:id="rId3"/>
              </a:rPr>
              <a:t>https://docs.pytorch.org/tutorials/beginner/basics/data_tutorial.html</a:t>
            </a:r>
            <a:endParaRPr lang="en-US"/>
          </a:p>
          <a:p>
            <a:pPr marL="139700" indent="0">
              <a:buNone/>
            </a:pPr>
            <a:endParaRPr lang="en-US"/>
          </a:p>
          <a:p>
            <a:pPr marL="139700" indent="0">
              <a:buNone/>
            </a:pPr>
            <a:r>
              <a:rPr lang="en-US"/>
              <a:t>Let’s take a look at the code!</a:t>
            </a:r>
          </a:p>
          <a:p>
            <a:pPr marL="139700" indent="0">
              <a:buNone/>
            </a:pPr>
            <a:r>
              <a:rPr lang="en-US"/>
              <a:t>In the first part, we’re importing the MNIST dataset — a collection of grayscale images of handwritten digits commonly used for training and testing models.</a:t>
            </a:r>
          </a:p>
          <a:p>
            <a:pPr marL="139700" indent="0">
              <a:buNone/>
            </a:pPr>
            <a:endParaRPr lang="en-US"/>
          </a:p>
          <a:p>
            <a:pPr marL="139700" indent="0">
              <a:buNone/>
            </a:pPr>
            <a:r>
              <a:rPr lang="en-US"/>
              <a:t>We're using </a:t>
            </a:r>
            <a:r>
              <a:rPr lang="en-US" err="1"/>
              <a:t>torchvision</a:t>
            </a:r>
            <a:r>
              <a:rPr lang="en-US"/>
              <a:t>, which is </a:t>
            </a:r>
            <a:r>
              <a:rPr lang="en-US" err="1"/>
              <a:t>PyTorch’s</a:t>
            </a:r>
            <a:r>
              <a:rPr lang="en-US"/>
              <a:t> computer vision library, to load the dataset. We pull in both the training data (for the model to learn from) and the test data (to evaluate how well the model performs on unseen examples).</a:t>
            </a:r>
          </a:p>
          <a:p>
            <a:pPr marL="139700" indent="0">
              <a:buNone/>
            </a:pPr>
            <a:endParaRPr lang="en-US"/>
          </a:p>
          <a:p>
            <a:pPr marL="139700" indent="0">
              <a:buNone/>
            </a:pPr>
            <a:r>
              <a:rPr lang="en-US"/>
              <a:t>In the second part, things get a bit more involved. We're using the </a:t>
            </a:r>
            <a:r>
              <a:rPr lang="en-US" err="1"/>
              <a:t>DataLoader</a:t>
            </a:r>
            <a:r>
              <a:rPr lang="en-US"/>
              <a:t> (imports not shown) to wrap the </a:t>
            </a:r>
            <a:r>
              <a:rPr lang="en-US" err="1"/>
              <a:t>training_data</a:t>
            </a:r>
            <a:r>
              <a:rPr lang="en-US"/>
              <a:t>.</a:t>
            </a:r>
            <a:br>
              <a:rPr lang="en-US"/>
            </a:br>
            <a:endParaRPr lang="en-US"/>
          </a:p>
          <a:p>
            <a:pPr marL="139700" indent="0">
              <a:buNone/>
            </a:pPr>
            <a:r>
              <a:rPr lang="en-US"/>
              <a:t>We set the </a:t>
            </a:r>
            <a:r>
              <a:rPr lang="en-US" err="1"/>
              <a:t>batch_size</a:t>
            </a:r>
            <a:r>
              <a:rPr lang="en-US"/>
              <a:t> to 64, which means each iteration will give us 64 images and labels at a time. We also set shuffle=True to randomize the order of the data each epoch, which helps prevent the model from memorizing the sequence.</a:t>
            </a:r>
          </a:p>
          <a:p>
            <a:pPr marL="139700" indent="0">
              <a:buNone/>
            </a:pPr>
            <a:endParaRPr lang="en-US"/>
          </a:p>
          <a:p>
            <a:pPr marL="139700" indent="0">
              <a:buNone/>
            </a:pPr>
            <a:r>
              <a:rPr lang="en-US"/>
              <a:t>Finally, we loop through one of those batches and plot the first few images and their labels to visualize what the model is seeing.</a:t>
            </a:r>
          </a:p>
          <a:p>
            <a:pPr marL="139700" indent="0">
              <a:buNone/>
            </a:pPr>
            <a:endParaRPr lang="en-US"/>
          </a:p>
        </p:txBody>
      </p:sp>
    </p:spTree>
    <p:extLst>
      <p:ext uri="{BB962C8B-B14F-4D97-AF65-F5344CB8AC3E}">
        <p14:creationId xmlns:p14="http://schemas.microsoft.com/office/powerpoint/2010/main" val="1570586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FFD87-20CB-9491-7C99-8E0C81544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FDEED-FF8A-C64E-6135-7EB18E121A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8BF7F-2205-2B4B-8D98-1B5592D5965E}"/>
              </a:ext>
            </a:extLst>
          </p:cNvPr>
          <p:cNvSpPr>
            <a:spLocks noGrp="1"/>
          </p:cNvSpPr>
          <p:nvPr>
            <p:ph type="body" idx="1"/>
          </p:nvPr>
        </p:nvSpPr>
        <p:spPr/>
        <p:txBody>
          <a:bodyPr/>
          <a:lstStyle/>
          <a:p>
            <a:pPr>
              <a:buNone/>
            </a:pPr>
            <a:r>
              <a:rPr lang="en-US" i="1"/>
              <a:t>Transforms — </a:t>
            </a:r>
            <a:r>
              <a:rPr lang="en-US" i="1" err="1"/>
              <a:t>PyTorch</a:t>
            </a:r>
            <a:r>
              <a:rPr lang="en-US" i="1"/>
              <a:t> Tutorials 2.7.0+cu126 documentation</a:t>
            </a:r>
            <a:r>
              <a:rPr lang="en-US"/>
              <a:t>. (n.d.). </a:t>
            </a:r>
            <a:r>
              <a:rPr lang="en-US">
                <a:hlinkClick r:id="rId3"/>
              </a:rPr>
              <a:t>https://docs.pytorch.org/tutorials/beginner/basics/transforms_tutorial.html</a:t>
            </a:r>
            <a:endParaRPr lang="en-US"/>
          </a:p>
          <a:p>
            <a:pPr marL="139700" indent="0">
              <a:buNone/>
            </a:pPr>
            <a:endParaRPr lang="en-US"/>
          </a:p>
          <a:p>
            <a:pPr marL="139700" indent="0">
              <a:buNone/>
            </a:pPr>
            <a:endParaRPr lang="en-US"/>
          </a:p>
          <a:p>
            <a:pPr marL="139700" indent="0">
              <a:buNone/>
            </a:pPr>
            <a:r>
              <a:rPr lang="en-US"/>
              <a:t>To process data and extract meaningful results, we often need to convert or reshape it into a format that’s more suitable for our task. That’s where </a:t>
            </a:r>
            <a:r>
              <a:rPr lang="en-US" err="1"/>
              <a:t>PyTorch’s</a:t>
            </a:r>
            <a:r>
              <a:rPr lang="en-US"/>
              <a:t> transforms come in.</a:t>
            </a:r>
          </a:p>
          <a:p>
            <a:pPr marL="139700" indent="0">
              <a:buNone/>
            </a:pPr>
            <a:r>
              <a:rPr lang="en-US"/>
              <a:t>The transform and </a:t>
            </a:r>
            <a:r>
              <a:rPr lang="en-US" err="1"/>
              <a:t>target_transform</a:t>
            </a:r>
            <a:r>
              <a:rPr lang="en-US"/>
              <a:t> parameters in a dataset allow us to apply preprocessing steps to the input data and labels, respectively. When used with tools like </a:t>
            </a:r>
            <a:r>
              <a:rPr lang="en-US" err="1"/>
              <a:t>ToTensor</a:t>
            </a:r>
            <a:r>
              <a:rPr lang="en-US"/>
              <a:t>() and Lambda (a small, anonymous function), we can easily convert, normalize, or customize our data to fit the needs of our model.</a:t>
            </a:r>
          </a:p>
          <a:p>
            <a:pPr marL="139700" indent="0">
              <a:buNone/>
            </a:pPr>
            <a:endParaRPr lang="en-US"/>
          </a:p>
        </p:txBody>
      </p:sp>
    </p:spTree>
    <p:extLst>
      <p:ext uri="{BB962C8B-B14F-4D97-AF65-F5344CB8AC3E}">
        <p14:creationId xmlns:p14="http://schemas.microsoft.com/office/powerpoint/2010/main" val="3434437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4D48D-E805-B67C-BD82-D5C1EE09B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32EBB-C861-D817-E9F4-483B12DCB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D178D1-98E6-27A1-1ABD-BBC7028EA3D4}"/>
              </a:ext>
            </a:extLst>
          </p:cNvPr>
          <p:cNvSpPr>
            <a:spLocks noGrp="1"/>
          </p:cNvSpPr>
          <p:nvPr>
            <p:ph type="body" idx="1"/>
          </p:nvPr>
        </p:nvSpPr>
        <p:spPr/>
        <p:txBody>
          <a:bodyPr/>
          <a:lstStyle/>
          <a:p>
            <a:pPr marL="139700" indent="0">
              <a:buNone/>
            </a:pPr>
            <a:r>
              <a:rPr lang="en-US" i="1"/>
              <a:t>Citations: Transforms — </a:t>
            </a:r>
            <a:r>
              <a:rPr lang="en-US" i="1" err="1"/>
              <a:t>PyTorch</a:t>
            </a:r>
            <a:r>
              <a:rPr lang="en-US" i="1"/>
              <a:t> Tutorials 2.7.0+cu126 documentation</a:t>
            </a:r>
            <a:r>
              <a:rPr lang="en-US"/>
              <a:t>. (n.d.). </a:t>
            </a:r>
            <a:r>
              <a:rPr lang="en-US">
                <a:hlinkClick r:id="rId3"/>
              </a:rPr>
              <a:t>https://docs.pytorch.org/tutorials/beginner/basics/transforms_tutorial.html</a:t>
            </a:r>
          </a:p>
          <a:p>
            <a:pPr marL="139700" indent="0">
              <a:buNone/>
            </a:pPr>
            <a:endParaRPr lang="en-US"/>
          </a:p>
          <a:p>
            <a:pPr marL="139700" indent="0">
              <a:buNone/>
            </a:pPr>
            <a:r>
              <a:rPr lang="en-US"/>
              <a:t>In this example, we’re using a lambda function to convert numeric labels into human-readable strings (like "zero" or "five"). While this is a simple use case, transforms in </a:t>
            </a:r>
            <a:r>
              <a:rPr lang="en-US" err="1"/>
              <a:t>PyTorch</a:t>
            </a:r>
            <a:r>
              <a:rPr lang="en-US"/>
              <a:t> can serve a wide variety of purposes.</a:t>
            </a:r>
          </a:p>
          <a:p>
            <a:pPr marL="139700" indent="0">
              <a:buNone/>
            </a:pPr>
            <a:r>
              <a:rPr lang="en-US"/>
              <a:t>We start by creating an array of readable label names. Then, we define a lambda function that takes a numeric label and returns the corresponding string from the array.</a:t>
            </a:r>
          </a:p>
          <a:p>
            <a:pPr marL="139700" indent="0">
              <a:buNone/>
            </a:pPr>
            <a:r>
              <a:rPr lang="en-US"/>
              <a:t>When loading the dataset:</a:t>
            </a:r>
          </a:p>
          <a:p>
            <a:pPr marL="139700" indent="0">
              <a:buNone/>
            </a:pPr>
            <a:r>
              <a:rPr lang="en-US"/>
              <a:t>We use transform=</a:t>
            </a:r>
            <a:r>
              <a:rPr lang="en-US" err="1"/>
              <a:t>ToTensor</a:t>
            </a:r>
            <a:r>
              <a:rPr lang="en-US"/>
              <a:t>() to convert the image data into a scaled </a:t>
            </a:r>
            <a:r>
              <a:rPr lang="en-US" err="1"/>
              <a:t>PyTorch</a:t>
            </a:r>
            <a:r>
              <a:rPr lang="en-US"/>
              <a:t> tensor.</a:t>
            </a:r>
          </a:p>
          <a:p>
            <a:pPr marL="139700" indent="0">
              <a:buNone/>
            </a:pPr>
            <a:r>
              <a:rPr lang="en-US"/>
              <a:t>We use </a:t>
            </a:r>
            <a:r>
              <a:rPr lang="en-US" err="1"/>
              <a:t>target_transform</a:t>
            </a:r>
            <a:r>
              <a:rPr lang="en-US"/>
              <a:t>= to apply our lambda function to each label.</a:t>
            </a:r>
          </a:p>
          <a:p>
            <a:pPr marL="139700" indent="0">
              <a:buNone/>
            </a:pPr>
            <a:r>
              <a:rPr lang="en-US"/>
              <a:t>The rest of the code handles displaying a few sample images along with their new readable labels.</a:t>
            </a:r>
          </a:p>
          <a:p>
            <a:pPr marL="139700" indent="0">
              <a:buNone/>
            </a:pPr>
            <a:endParaRPr lang="en-US"/>
          </a:p>
        </p:txBody>
      </p:sp>
    </p:spTree>
    <p:extLst>
      <p:ext uri="{BB962C8B-B14F-4D97-AF65-F5344CB8AC3E}">
        <p14:creationId xmlns:p14="http://schemas.microsoft.com/office/powerpoint/2010/main" val="639603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FEBED-9D81-B5CC-22E7-598654DB3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568D9-58B6-CB24-D4EB-30758CB21951}"/>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58C6B6B4-6B9A-4A56-17A2-DBFCF41DD562}"/>
              </a:ext>
            </a:extLst>
          </p:cNvPr>
          <p:cNvSpPr>
            <a:spLocks noGrp="1"/>
          </p:cNvSpPr>
          <p:nvPr>
            <p:ph type="body" idx="1"/>
          </p:nvPr>
        </p:nvSpPr>
        <p:spPr/>
        <p:txBody>
          <a:bodyPr/>
          <a:lstStyle/>
          <a:p>
            <a:pPr defTabSz="966612">
              <a:buNone/>
              <a:defRPr/>
            </a:pPr>
            <a:r>
              <a:rPr lang="en-US" i="1"/>
              <a:t>Build the Neural Network — </a:t>
            </a:r>
            <a:r>
              <a:rPr lang="en-US" i="1" err="1"/>
              <a:t>PyTorch</a:t>
            </a:r>
            <a:r>
              <a:rPr lang="en-US" i="1"/>
              <a:t> Tutorials 2.7.0+cu126 documentation</a:t>
            </a:r>
            <a:r>
              <a:rPr lang="en-US"/>
              <a:t>. (n.d.). </a:t>
            </a:r>
            <a:r>
              <a:rPr lang="en-US">
                <a:hlinkClick r:id="rId3"/>
              </a:rPr>
              <a:t>https://docs.pytorch.org/tutorials/beginner/basics/buildmodel_tutorial.html</a:t>
            </a:r>
            <a:endParaRPr lang="en-US"/>
          </a:p>
          <a:p>
            <a:pPr marL="147320" indent="0" defTabSz="966612">
              <a:buNone/>
              <a:defRPr/>
            </a:pPr>
            <a:endParaRPr lang="en-US"/>
          </a:p>
          <a:p>
            <a:pPr>
              <a:buNone/>
            </a:pPr>
            <a:r>
              <a:rPr lang="en-US"/>
              <a:t>Neural Networks in </a:t>
            </a:r>
            <a:r>
              <a:rPr lang="en-US" err="1"/>
              <a:t>PyTorch</a:t>
            </a:r>
            <a:endParaRPr lang="en-US">
              <a:solidFill>
                <a:srgbClr val="444444"/>
              </a:solidFill>
            </a:endParaRPr>
          </a:p>
          <a:p>
            <a:pPr>
              <a:buNone/>
            </a:pPr>
            <a:r>
              <a:rPr lang="en-US"/>
              <a:t>Neural networks are built from </a:t>
            </a:r>
            <a:r>
              <a:rPr lang="en-US" b="1"/>
              <a:t>layers</a:t>
            </a:r>
            <a:r>
              <a:rPr lang="en-US"/>
              <a:t> that perform operations on your data. </a:t>
            </a:r>
            <a:r>
              <a:rPr lang="en-US" err="1"/>
              <a:t>PyTorch</a:t>
            </a:r>
            <a:r>
              <a:rPr lang="en-US"/>
              <a:t> provides the tools to define and train these models using its </a:t>
            </a:r>
            <a:r>
              <a:rPr lang="en-US" err="1"/>
              <a:t>torch.nn</a:t>
            </a:r>
            <a:r>
              <a:rPr lang="en-US"/>
              <a:t> module.</a:t>
            </a:r>
            <a:endParaRPr lang="en-US">
              <a:solidFill>
                <a:srgbClr val="444444"/>
              </a:solidFill>
            </a:endParaRPr>
          </a:p>
          <a:p>
            <a:pPr>
              <a:buNone/>
            </a:pPr>
            <a:r>
              <a:rPr lang="en-US"/>
              <a:t>To build a neural network in </a:t>
            </a:r>
            <a:r>
              <a:rPr lang="en-US" err="1"/>
              <a:t>PyTorch</a:t>
            </a:r>
            <a:r>
              <a:rPr lang="en-US"/>
              <a:t>, you’ll also need to select an </a:t>
            </a:r>
            <a:r>
              <a:rPr lang="en-US" b="1"/>
              <a:t>accelerator</a:t>
            </a:r>
            <a:r>
              <a:rPr lang="en-US"/>
              <a:t>—a </a:t>
            </a:r>
            <a:r>
              <a:rPr lang="en-US" err="1"/>
              <a:t>torch.device</a:t>
            </a:r>
            <a:r>
              <a:rPr lang="en-US"/>
              <a:t> that tells </a:t>
            </a:r>
            <a:r>
              <a:rPr lang="en-US" err="1"/>
              <a:t>PyTorch</a:t>
            </a:r>
            <a:r>
              <a:rPr lang="en-US"/>
              <a:t> where to run the model for faster computation. Accelerators include:</a:t>
            </a:r>
            <a:endParaRPr lang="en-US">
              <a:solidFill>
                <a:srgbClr val="444444"/>
              </a:solidFill>
            </a:endParaRPr>
          </a:p>
          <a:p>
            <a:pPr marL="285750" indent="-285750"/>
            <a:r>
              <a:rPr lang="en-US" b="1"/>
              <a:t>CUDA</a:t>
            </a:r>
            <a:r>
              <a:rPr lang="en-US"/>
              <a:t>: For NVIDIA GPUs (Linux and Windows). Fully supported and highly recommended.</a:t>
            </a:r>
            <a:endParaRPr lang="en-US">
              <a:solidFill>
                <a:srgbClr val="444444"/>
              </a:solidFill>
            </a:endParaRPr>
          </a:p>
          <a:p>
            <a:pPr marL="285750" indent="-285750"/>
            <a:r>
              <a:rPr lang="en-US" b="1"/>
              <a:t>MPS</a:t>
            </a:r>
            <a:r>
              <a:rPr lang="en-US"/>
              <a:t>: For Apple Silicon GPUs (Mac only). Partially supported.</a:t>
            </a:r>
            <a:endParaRPr lang="en-US">
              <a:solidFill>
                <a:srgbClr val="444444"/>
              </a:solidFill>
            </a:endParaRPr>
          </a:p>
          <a:p>
            <a:pPr marL="285750" indent="-285750"/>
            <a:r>
              <a:rPr lang="en-US" b="1"/>
              <a:t>MTIA</a:t>
            </a:r>
            <a:r>
              <a:rPr lang="en-US"/>
              <a:t>: Meta’s internal AI hardware (not generally available).</a:t>
            </a:r>
            <a:endParaRPr lang="en-US">
              <a:solidFill>
                <a:srgbClr val="444444"/>
              </a:solidFill>
            </a:endParaRPr>
          </a:p>
          <a:p>
            <a:pPr marL="285750" indent="-285750"/>
            <a:r>
              <a:rPr lang="en-US" b="1"/>
              <a:t>XPU</a:t>
            </a:r>
            <a:r>
              <a:rPr lang="en-US"/>
              <a:t>: Intel GPUs. Cross-platform, but support is still limited.</a:t>
            </a:r>
            <a:endParaRPr lang="en-US">
              <a:solidFill>
                <a:srgbClr val="444444"/>
              </a:solidFill>
            </a:endParaRPr>
          </a:p>
          <a:p>
            <a:pPr indent="0">
              <a:buNone/>
            </a:pPr>
            <a:br>
              <a:rPr lang="en-US">
                <a:solidFill>
                  <a:srgbClr val="444444"/>
                </a:solidFill>
              </a:rPr>
            </a:br>
            <a:endParaRPr lang="en-US">
              <a:solidFill>
                <a:srgbClr val="444444"/>
              </a:solidFill>
            </a:endParaRPr>
          </a:p>
          <a:p>
            <a:pPr>
              <a:buNone/>
            </a:pPr>
            <a:r>
              <a:rPr lang="en-US"/>
              <a:t>Once your device is selected, you can:</a:t>
            </a:r>
            <a:endParaRPr lang="en-US">
              <a:solidFill>
                <a:srgbClr val="444444"/>
              </a:solidFill>
            </a:endParaRPr>
          </a:p>
          <a:p>
            <a:pPr marL="285750" indent="-285750"/>
            <a:r>
              <a:rPr lang="en-US" b="1"/>
              <a:t>Define your neural network</a:t>
            </a:r>
            <a:r>
              <a:rPr lang="en-US"/>
              <a:t> as a Python class that inherits from </a:t>
            </a:r>
            <a:r>
              <a:rPr lang="en-US" err="1"/>
              <a:t>nn.Module</a:t>
            </a:r>
            <a:r>
              <a:rPr lang="en-US"/>
              <a:t>.</a:t>
            </a:r>
            <a:endParaRPr lang="en-US">
              <a:solidFill>
                <a:srgbClr val="444444"/>
              </a:solidFill>
            </a:endParaRPr>
          </a:p>
          <a:p>
            <a:pPr marL="285750" indent="-285750"/>
            <a:r>
              <a:rPr lang="en-US" b="1"/>
              <a:t>Move the model to your selected device</a:t>
            </a:r>
            <a:r>
              <a:rPr lang="en-US"/>
              <a:t> using .to(device) so that it runs on your GPU (or CPU fallback).</a:t>
            </a:r>
            <a:endParaRPr lang="en-US">
              <a:solidFill>
                <a:srgbClr val="444444"/>
              </a:solidFill>
            </a:endParaRPr>
          </a:p>
          <a:p>
            <a:pPr marL="285750" indent="-285750"/>
            <a:r>
              <a:rPr lang="en-US" b="1"/>
              <a:t>Train the model using a </a:t>
            </a:r>
            <a:r>
              <a:rPr lang="en-US" b="1" err="1"/>
              <a:t>DataLoader</a:t>
            </a:r>
            <a:r>
              <a:rPr lang="en-US" b="1"/>
              <a:t> and an optimizer</a:t>
            </a:r>
            <a:r>
              <a:rPr lang="en-US"/>
              <a:t> (e.g., SGD, Adam).</a:t>
            </a:r>
          </a:p>
          <a:p>
            <a:pPr marL="147955" indent="0">
              <a:buNone/>
            </a:pPr>
            <a:endParaRPr lang="en-US"/>
          </a:p>
          <a:p>
            <a:pPr marL="147955" indent="0">
              <a:buNone/>
            </a:pPr>
            <a:endParaRPr lang="en-US"/>
          </a:p>
          <a:p>
            <a:pPr marL="147677" indent="0">
              <a:buNone/>
            </a:pPr>
            <a:endParaRPr lang="en-US"/>
          </a:p>
        </p:txBody>
      </p:sp>
    </p:spTree>
    <p:extLst>
      <p:ext uri="{BB962C8B-B14F-4D97-AF65-F5344CB8AC3E}">
        <p14:creationId xmlns:p14="http://schemas.microsoft.com/office/powerpoint/2010/main" val="1913711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955" indent="0" defTabSz="966612">
              <a:buNone/>
              <a:defRPr/>
            </a:pPr>
            <a:endParaRPr lang="en-US"/>
          </a:p>
          <a:p>
            <a:pPr marL="147955" indent="0" defTabSz="966612">
              <a:buNone/>
              <a:defRPr/>
            </a:pPr>
            <a:r>
              <a:rPr lang="en-US"/>
              <a:t>Citation: </a:t>
            </a:r>
            <a:r>
              <a:rPr lang="en-US" i="1">
                <a:solidFill>
                  <a:srgbClr val="05103E"/>
                </a:solidFill>
              </a:rPr>
              <a:t>Automatic Differentiation with </a:t>
            </a:r>
            <a:r>
              <a:rPr lang="en-US" i="1" err="1">
                <a:solidFill>
                  <a:srgbClr val="05103E"/>
                </a:solidFill>
              </a:rPr>
              <a:t>torch.autograd</a:t>
            </a:r>
            <a:r>
              <a:rPr lang="en-US" i="1">
                <a:solidFill>
                  <a:srgbClr val="05103E"/>
                </a:solidFill>
              </a:rPr>
              <a:t> — </a:t>
            </a:r>
            <a:r>
              <a:rPr lang="en-US" i="1" err="1">
                <a:solidFill>
                  <a:srgbClr val="05103E"/>
                </a:solidFill>
              </a:rPr>
              <a:t>PyTorch</a:t>
            </a:r>
            <a:r>
              <a:rPr lang="en-US" i="1">
                <a:solidFill>
                  <a:srgbClr val="05103E"/>
                </a:solidFill>
              </a:rPr>
              <a:t> Tutorials 2.7.0+cu126 documentation</a:t>
            </a:r>
            <a:r>
              <a:rPr lang="en-US">
                <a:solidFill>
                  <a:srgbClr val="05103E"/>
                </a:solidFill>
              </a:rPr>
              <a:t>. (n.d.). </a:t>
            </a:r>
            <a:r>
              <a:rPr lang="en-US">
                <a:solidFill>
                  <a:srgbClr val="05103E"/>
                </a:solidFill>
                <a:hlinkClick r:id="rId3"/>
              </a:rPr>
              <a:t>https://docs.pytorch.org/tutorials/beginner/basics/autogradqs_tutorial.html</a:t>
            </a:r>
          </a:p>
          <a:p>
            <a:pPr marL="147955" indent="0">
              <a:buNone/>
            </a:pPr>
            <a:endParaRPr lang="en-US">
              <a:solidFill>
                <a:srgbClr val="05103E"/>
              </a:solidFill>
            </a:endParaRPr>
          </a:p>
          <a:p>
            <a:pPr marL="147955" indent="0">
              <a:buNone/>
            </a:pPr>
            <a:r>
              <a:rPr lang="en-US"/>
              <a:t>Training Neural Networks</a:t>
            </a:r>
          </a:p>
          <a:p>
            <a:pPr marL="147955" indent="0">
              <a:buNone/>
            </a:pPr>
            <a:r>
              <a:rPr lang="en-US"/>
              <a:t>Neural networks can be trained using many approaches, but in this example, we’re focusing on backpropagation — a widely used algorithm that adjusts a model’s weights based on the gradient of a loss function.</a:t>
            </a:r>
          </a:p>
          <a:p>
            <a:pPr marL="147955" indent="0">
              <a:buNone/>
            </a:pPr>
            <a:r>
              <a:rPr lang="en-US" err="1"/>
              <a:t>PyTorch</a:t>
            </a:r>
            <a:r>
              <a:rPr lang="en-US"/>
              <a:t> uses a built-in engine called </a:t>
            </a:r>
            <a:r>
              <a:rPr lang="en-US" err="1"/>
              <a:t>torch.autograd</a:t>
            </a:r>
            <a:r>
              <a:rPr lang="en-US"/>
              <a:t>, which automatically computes these gradients for you.</a:t>
            </a:r>
          </a:p>
          <a:p>
            <a:pPr marL="147955" indent="0">
              <a:buNone/>
            </a:pPr>
            <a:br>
              <a:rPr lang="en-US"/>
            </a:br>
            <a:endParaRPr lang="en-US"/>
          </a:p>
          <a:p>
            <a:pPr marL="147955" indent="0">
              <a:buNone/>
            </a:pPr>
            <a:r>
              <a:rPr lang="en-US"/>
              <a:t>The Training Process:</a:t>
            </a:r>
          </a:p>
          <a:p>
            <a:pPr marL="147955" indent="0">
              <a:buNone/>
            </a:pPr>
            <a:r>
              <a:rPr lang="en-US"/>
              <a:t>Forward Pass</a:t>
            </a:r>
            <a:br>
              <a:rPr lang="en-US"/>
            </a:br>
            <a:r>
              <a:rPr lang="en-US"/>
              <a:t> Run input data through the model to generate predictions.</a:t>
            </a:r>
          </a:p>
          <a:p>
            <a:pPr marL="147955" indent="0">
              <a:buNone/>
            </a:pPr>
            <a:r>
              <a:rPr lang="en-US"/>
              <a:t>Compute Loss</a:t>
            </a:r>
            <a:br>
              <a:rPr lang="en-US"/>
            </a:br>
            <a:r>
              <a:rPr lang="en-US"/>
              <a:t> Use a loss function to measure how far off the predictions are from the actual values.</a:t>
            </a:r>
          </a:p>
          <a:p>
            <a:pPr marL="147955" indent="0">
              <a:buNone/>
            </a:pPr>
            <a:r>
              <a:rPr lang="en-US"/>
              <a:t>Backward Pass (</a:t>
            </a:r>
            <a:r>
              <a:rPr lang="en-US" err="1"/>
              <a:t>Autograd</a:t>
            </a:r>
            <a:r>
              <a:rPr lang="en-US"/>
              <a:t>)</a:t>
            </a:r>
            <a:br>
              <a:rPr lang="en-US"/>
            </a:br>
            <a:r>
              <a:rPr lang="en-US"/>
              <a:t> Call .backward() on the loss to compute gradients of all learnable parameters.</a:t>
            </a:r>
          </a:p>
          <a:p>
            <a:pPr marL="147955" indent="0">
              <a:buNone/>
            </a:pPr>
            <a:r>
              <a:rPr lang="en-US"/>
              <a:t>Update Weights (not shown)</a:t>
            </a:r>
            <a:br>
              <a:rPr lang="en-US"/>
            </a:br>
            <a:r>
              <a:rPr lang="en-US"/>
              <a:t> Typically done with an optimizer like SGD or Adam.</a:t>
            </a:r>
          </a:p>
          <a:p>
            <a:pPr marL="147955" indent="0">
              <a:buNone/>
            </a:pPr>
            <a:r>
              <a:rPr lang="en-US"/>
              <a:t>Reset Gradients</a:t>
            </a:r>
            <a:br>
              <a:rPr lang="en-US"/>
            </a:br>
            <a:r>
              <a:rPr lang="en-US"/>
              <a:t> Clear the gradients using .</a:t>
            </a:r>
            <a:r>
              <a:rPr lang="en-US" err="1"/>
              <a:t>zero_grad</a:t>
            </a:r>
            <a:r>
              <a:rPr lang="en-US"/>
              <a:t>() before the next step.</a:t>
            </a:r>
          </a:p>
          <a:p>
            <a:pPr marL="147955" indent="0">
              <a:buNone/>
            </a:pPr>
            <a:endParaRPr lang="en-US"/>
          </a:p>
          <a:p>
            <a:pPr marL="147955" indent="0">
              <a:buNone/>
            </a:pPr>
            <a:endParaRPr lang="en-US"/>
          </a:p>
          <a:p>
            <a:pPr marL="147955" indent="0">
              <a:buNone/>
            </a:pPr>
            <a:endParaRPr lang="en-US"/>
          </a:p>
          <a:p>
            <a:pPr marL="147955" indent="0">
              <a:buNone/>
            </a:pPr>
            <a:endParaRPr lang="en-US"/>
          </a:p>
          <a:p>
            <a:pPr marL="147955" indent="0">
              <a:buNone/>
            </a:pPr>
            <a:endParaRPr lang="en-US"/>
          </a:p>
          <a:p>
            <a:pPr marL="147677" indent="0">
              <a:buNone/>
            </a:pPr>
            <a:endParaRPr lang="en-US"/>
          </a:p>
        </p:txBody>
      </p:sp>
    </p:spTree>
    <p:extLst>
      <p:ext uri="{BB962C8B-B14F-4D97-AF65-F5344CB8AC3E}">
        <p14:creationId xmlns:p14="http://schemas.microsoft.com/office/powerpoint/2010/main" val="45180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D74BC-C859-CE97-E89A-E272529CE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3912D1-912A-FDBA-656D-659DEC75E033}"/>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CF864474-59DD-9194-8819-90B0D030E33C}"/>
              </a:ext>
            </a:extLst>
          </p:cNvPr>
          <p:cNvSpPr>
            <a:spLocks noGrp="1"/>
          </p:cNvSpPr>
          <p:nvPr>
            <p:ph type="body" idx="1"/>
          </p:nvPr>
        </p:nvSpPr>
        <p:spPr/>
        <p:txBody>
          <a:bodyPr/>
          <a:lstStyle/>
          <a:p>
            <a:pPr marL="147955" indent="0" defTabSz="966612">
              <a:buNone/>
              <a:defRPr/>
            </a:pPr>
            <a:r>
              <a:rPr lang="en-US"/>
              <a:t>Citation: </a:t>
            </a:r>
            <a:r>
              <a:rPr lang="en-US" i="1"/>
              <a:t>Optimizing Model Parameters — </a:t>
            </a:r>
            <a:r>
              <a:rPr lang="en-US" i="1" err="1"/>
              <a:t>PyTorch</a:t>
            </a:r>
            <a:r>
              <a:rPr lang="en-US" i="1"/>
              <a:t> Tutorials 2.7.0+cu126 documentation</a:t>
            </a:r>
            <a:r>
              <a:rPr lang="en-US"/>
              <a:t>. (n.d.). </a:t>
            </a:r>
            <a:r>
              <a:rPr lang="en-US">
                <a:hlinkClick r:id="rId3"/>
              </a:rPr>
              <a:t>https://docs.pytorch.org/tutorials/beginner/basics/optimization_tutorial.html</a:t>
            </a:r>
            <a:endParaRPr lang="en-US"/>
          </a:p>
          <a:p>
            <a:pPr defTabSz="966612">
              <a:buNone/>
              <a:defRPr/>
            </a:pPr>
            <a:r>
              <a:rPr lang="en-US"/>
              <a:t>One of the key steps in training a neural network is </a:t>
            </a:r>
            <a:r>
              <a:rPr lang="en-US" b="1"/>
              <a:t>updating the model’s weights using gradient descent</a:t>
            </a:r>
            <a:r>
              <a:rPr lang="en-US"/>
              <a:t>. This is handled by the </a:t>
            </a:r>
            <a:r>
              <a:rPr lang="en-US" b="1"/>
              <a:t>optimizer loop</a:t>
            </a:r>
            <a:r>
              <a:rPr lang="en-US"/>
              <a:t>.</a:t>
            </a:r>
          </a:p>
          <a:p>
            <a:pPr>
              <a:buNone/>
            </a:pPr>
            <a:r>
              <a:rPr lang="en-US"/>
              <a:t>Before diving into the loop, it’s important to understand the </a:t>
            </a:r>
            <a:r>
              <a:rPr lang="en-US" b="1"/>
              <a:t>hyperparameters</a:t>
            </a:r>
            <a:r>
              <a:rPr lang="en-US"/>
              <a:t>  adjustable settings that control how the model learns:</a:t>
            </a:r>
          </a:p>
          <a:p>
            <a:pPr marL="171450" indent="-171450"/>
            <a:r>
              <a:rPr lang="en-US" b="1"/>
              <a:t>Epochs</a:t>
            </a:r>
            <a:r>
              <a:rPr lang="en-US"/>
              <a:t> – How many times the model iterates through the dataset</a:t>
            </a:r>
          </a:p>
          <a:p>
            <a:pPr marL="171450" indent="-171450"/>
            <a:r>
              <a:rPr lang="en-US" b="1"/>
              <a:t>Batch size</a:t>
            </a:r>
            <a:r>
              <a:rPr lang="en-US"/>
              <a:t> – How many samples are processed before the model updates its parameters</a:t>
            </a:r>
          </a:p>
          <a:p>
            <a:pPr marL="171450" indent="-171450"/>
            <a:r>
              <a:rPr lang="en-US" b="1"/>
              <a:t>Learning rate</a:t>
            </a:r>
            <a:r>
              <a:rPr lang="en-US"/>
              <a:t> – How much the model's weights are adjusted during each update</a:t>
            </a:r>
          </a:p>
          <a:p>
            <a:pPr indent="0">
              <a:buNone/>
            </a:pPr>
            <a:br>
              <a:rPr lang="en-US"/>
            </a:br>
            <a:endParaRPr lang="en-US"/>
          </a:p>
          <a:p>
            <a:pPr>
              <a:buNone/>
            </a:pPr>
            <a:r>
              <a:rPr lang="en-US"/>
              <a:t>These hyperparameters guide the structure of the </a:t>
            </a:r>
            <a:r>
              <a:rPr lang="en-US" b="1"/>
              <a:t>optimization loop</a:t>
            </a:r>
            <a:r>
              <a:rPr lang="en-US"/>
              <a:t>, which typically includes:</a:t>
            </a:r>
          </a:p>
          <a:p>
            <a:pPr marL="171450" indent="-171450"/>
            <a:r>
              <a:rPr lang="en-US"/>
              <a:t>A </a:t>
            </a:r>
            <a:r>
              <a:rPr lang="en-US" b="1"/>
              <a:t>training loop</a:t>
            </a:r>
            <a:r>
              <a:rPr lang="en-US"/>
              <a:t>: where the model learns by minimizing the loss</a:t>
            </a:r>
          </a:p>
          <a:p>
            <a:pPr marL="171450" indent="-171450"/>
            <a:r>
              <a:rPr lang="en-US"/>
              <a:t>A </a:t>
            </a:r>
            <a:r>
              <a:rPr lang="en-US" b="1"/>
              <a:t>test loop</a:t>
            </a:r>
            <a:r>
              <a:rPr lang="en-US"/>
              <a:t>: where we evaluate performance on unseen data to check for improvement</a:t>
            </a:r>
          </a:p>
          <a:p>
            <a:pPr indent="0">
              <a:buNone/>
            </a:pPr>
            <a:br>
              <a:rPr lang="en-US"/>
            </a:br>
            <a:endParaRPr lang="en-US"/>
          </a:p>
          <a:p>
            <a:pPr>
              <a:buNone/>
            </a:pPr>
            <a:r>
              <a:rPr lang="en-US"/>
              <a:t>Finally, the </a:t>
            </a:r>
            <a:r>
              <a:rPr lang="en-US" b="1"/>
              <a:t>optimizer</a:t>
            </a:r>
            <a:r>
              <a:rPr lang="en-US"/>
              <a:t> is the algorithm that performs the actual weight updates. </a:t>
            </a:r>
            <a:r>
              <a:rPr lang="en-US" err="1"/>
              <a:t>PyTorch</a:t>
            </a:r>
            <a:r>
              <a:rPr lang="en-US"/>
              <a:t> offers several options, including:</a:t>
            </a:r>
          </a:p>
          <a:p>
            <a:pPr marL="171450" indent="-171450"/>
            <a:r>
              <a:rPr lang="en-US" b="1"/>
              <a:t>SGD</a:t>
            </a:r>
            <a:r>
              <a:rPr lang="en-US"/>
              <a:t> (Stochastic Gradient Descent)</a:t>
            </a:r>
          </a:p>
          <a:p>
            <a:pPr marL="171450" indent="-171450"/>
            <a:r>
              <a:rPr lang="en-US" b="1"/>
              <a:t>Adam</a:t>
            </a:r>
            <a:endParaRPr lang="en-US"/>
          </a:p>
          <a:p>
            <a:pPr marL="171450" indent="-171450"/>
            <a:r>
              <a:rPr lang="en-US" b="1"/>
              <a:t>RMSprop</a:t>
            </a:r>
            <a:endParaRPr lang="en-US"/>
          </a:p>
          <a:p>
            <a:pPr indent="0">
              <a:buNone/>
            </a:pPr>
            <a:r>
              <a:rPr lang="en-US"/>
              <a:t>Each has its strengths depending on the dataset and task.</a:t>
            </a:r>
          </a:p>
          <a:p>
            <a:pPr marL="147955" indent="0">
              <a:buNone/>
            </a:pPr>
            <a:endParaRPr lang="en-US"/>
          </a:p>
          <a:p>
            <a:pPr marL="147955" indent="0">
              <a:buNone/>
            </a:pPr>
            <a:endParaRPr lang="en-US"/>
          </a:p>
          <a:p>
            <a:pPr marL="147677" indent="0">
              <a:buNone/>
            </a:pPr>
            <a:endParaRPr lang="en-US"/>
          </a:p>
        </p:txBody>
      </p:sp>
    </p:spTree>
    <p:extLst>
      <p:ext uri="{BB962C8B-B14F-4D97-AF65-F5344CB8AC3E}">
        <p14:creationId xmlns:p14="http://schemas.microsoft.com/office/powerpoint/2010/main" val="3636721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i="1"/>
              <a:t>Citation: Optimizing Model Parameters — </a:t>
            </a:r>
            <a:r>
              <a:rPr lang="en-US" i="1" err="1"/>
              <a:t>PyTorch</a:t>
            </a:r>
            <a:r>
              <a:rPr lang="en-US" i="1"/>
              <a:t> Tutorials 2.7.0+cu126 documentation</a:t>
            </a:r>
            <a:r>
              <a:rPr lang="en-US"/>
              <a:t>. (n.d.-b). </a:t>
            </a:r>
            <a:r>
              <a:rPr lang="en-US">
                <a:hlinkClick r:id="rId3"/>
              </a:rPr>
              <a:t>https://docs.pytorch.org/tutorials/beginner/basics/optimization_tutorial.html</a:t>
            </a:r>
            <a:endParaRPr lang="en-US"/>
          </a:p>
          <a:p>
            <a:pPr>
              <a:buNone/>
            </a:pPr>
            <a:endParaRPr lang="en-US">
              <a:latin typeface="Calibri"/>
              <a:ea typeface="Calibri"/>
              <a:cs typeface="Calibri"/>
            </a:endParaRPr>
          </a:p>
          <a:p>
            <a:pPr>
              <a:buNone/>
            </a:pPr>
            <a:endParaRPr lang="en-US" b="1">
              <a:ea typeface="Calibri"/>
            </a:endParaRPr>
          </a:p>
        </p:txBody>
      </p:sp>
    </p:spTree>
    <p:extLst>
      <p:ext uri="{BB962C8B-B14F-4D97-AF65-F5344CB8AC3E}">
        <p14:creationId xmlns:p14="http://schemas.microsoft.com/office/powerpoint/2010/main" val="1064118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5889E-38FF-7AD2-F550-68B3C9BBB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4C13C-B790-5643-1245-D57DEE1F820E}"/>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18EA99D0-231F-E807-D4D7-5268C05A32E7}"/>
              </a:ext>
            </a:extLst>
          </p:cNvPr>
          <p:cNvSpPr>
            <a:spLocks noGrp="1"/>
          </p:cNvSpPr>
          <p:nvPr>
            <p:ph type="body" idx="1"/>
          </p:nvPr>
        </p:nvSpPr>
        <p:spPr/>
        <p:txBody>
          <a:bodyPr/>
          <a:lstStyle/>
          <a:p>
            <a:pPr defTabSz="966612">
              <a:buNone/>
              <a:defRPr/>
            </a:pPr>
            <a:r>
              <a:rPr lang="en-US" i="1"/>
              <a:t>Save and Load the Model — </a:t>
            </a:r>
            <a:r>
              <a:rPr lang="en-US" i="1" err="1"/>
              <a:t>PyTorch</a:t>
            </a:r>
            <a:r>
              <a:rPr lang="en-US" i="1"/>
              <a:t> Tutorials 2.7.0+cu126 documentation</a:t>
            </a:r>
            <a:r>
              <a:rPr lang="en-US"/>
              <a:t>. (n.d.). </a:t>
            </a:r>
            <a:r>
              <a:rPr lang="en-US">
                <a:hlinkClick r:id="rId3"/>
              </a:rPr>
              <a:t>https://docs.pytorch.org/tutorials/beginner/basics/saveloadrun_tutorial.html</a:t>
            </a:r>
            <a:endParaRPr lang="en-US"/>
          </a:p>
          <a:p>
            <a:pPr marL="147955" indent="0">
              <a:buNone/>
            </a:pPr>
            <a:endParaRPr lang="en-US"/>
          </a:p>
          <a:p>
            <a:pPr>
              <a:buNone/>
            </a:pPr>
            <a:r>
              <a:rPr lang="en-US"/>
              <a:t>To store and reuse a trained model, we can save its learned parameters using </a:t>
            </a:r>
            <a:r>
              <a:rPr lang="en-US" err="1"/>
              <a:t>torch.save</a:t>
            </a:r>
            <a:r>
              <a:rPr lang="en-US"/>
              <a:t>(). This creates a file containing the model’s </a:t>
            </a:r>
            <a:r>
              <a:rPr lang="en-US" err="1"/>
              <a:t>state_dict</a:t>
            </a:r>
            <a:r>
              <a:rPr lang="en-US"/>
              <a:t>, which holds all the weights and biases.</a:t>
            </a:r>
          </a:p>
          <a:p>
            <a:pPr>
              <a:buNone/>
            </a:pPr>
            <a:r>
              <a:rPr lang="en-US"/>
              <a:t>To load the model later, we:</a:t>
            </a:r>
          </a:p>
          <a:p>
            <a:pPr marL="171450" indent="-171450"/>
            <a:r>
              <a:rPr lang="en-US"/>
              <a:t>Recreate the model architecture.</a:t>
            </a:r>
          </a:p>
          <a:p>
            <a:pPr marL="171450" indent="-171450"/>
            <a:r>
              <a:rPr lang="en-US"/>
              <a:t>Use </a:t>
            </a:r>
            <a:r>
              <a:rPr lang="en-US" err="1"/>
              <a:t>load_state_dict</a:t>
            </a:r>
            <a:r>
              <a:rPr lang="en-US"/>
              <a:t>() to load the saved parameters into it.</a:t>
            </a:r>
          </a:p>
          <a:p>
            <a:pPr indent="0">
              <a:buNone/>
            </a:pPr>
            <a:r>
              <a:rPr lang="en-US"/>
              <a:t>This allows us to resume training or run predictions without retraining the model from scratch.</a:t>
            </a:r>
          </a:p>
          <a:p>
            <a:pPr marL="147955" indent="0">
              <a:buNone/>
            </a:pPr>
            <a:endParaRPr lang="en-US"/>
          </a:p>
          <a:p>
            <a:pPr marL="147677" indent="0">
              <a:buNone/>
            </a:pPr>
            <a:endParaRPr lang="en-US"/>
          </a:p>
        </p:txBody>
      </p:sp>
    </p:spTree>
    <p:extLst>
      <p:ext uri="{BB962C8B-B14F-4D97-AF65-F5344CB8AC3E}">
        <p14:creationId xmlns:p14="http://schemas.microsoft.com/office/powerpoint/2010/main" val="3715331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39700" indent="0">
              <a:buNone/>
            </a:pPr>
            <a:endParaRPr lang="en-US"/>
          </a:p>
          <a:p>
            <a:pPr marL="139700" indent="0">
              <a:buNone/>
            </a:pPr>
            <a:endParaRPr lang="en-US"/>
          </a:p>
        </p:txBody>
      </p:sp>
    </p:spTree>
    <p:extLst>
      <p:ext uri="{BB962C8B-B14F-4D97-AF65-F5344CB8AC3E}">
        <p14:creationId xmlns:p14="http://schemas.microsoft.com/office/powerpoint/2010/main" val="1129265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a:t>“Our Dance Moves Detector shows how we used </a:t>
            </a:r>
            <a:r>
              <a:rPr lang="en-US" b="0" err="1"/>
              <a:t>PyTorch</a:t>
            </a:r>
            <a:r>
              <a:rPr lang="en-US" b="0"/>
              <a:t> not just to classify movement—but to visualize it, track it, and trigger real-time events from it.”</a:t>
            </a:r>
            <a:endParaRPr lang="en-US" sz="1100" b="0">
              <a:solidFill>
                <a:srgbClr val="C7D3E6"/>
              </a:solidFill>
              <a:effectLst/>
              <a:latin typeface="Segoe UI" panose="020B0502040204020203" pitchFamily="34" charset="0"/>
              <a:hlinkClick r:id="rId3">
                <a:extLst>
                  <a:ext uri="{A12FA001-AC4F-418D-AE19-62706E023703}">
                    <ahyp:hlinkClr xmlns:ahyp="http://schemas.microsoft.com/office/drawing/2018/hyperlinkcolor" val="tx"/>
                  </a:ext>
                </a:extLst>
              </a:hlinkClick>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a:solidFill>
                  <a:srgbClr val="C7D3E6"/>
                </a:solidFill>
                <a:effectLst/>
                <a:latin typeface="Segoe UI" panose="020B0502040204020203" pitchFamily="34" charset="0"/>
                <a:hlinkClick r:id="rId3">
                  <a:extLst>
                    <a:ext uri="{A12FA001-AC4F-418D-AE19-62706E023703}">
                      <ahyp:hlinkClr xmlns:ahyp="http://schemas.microsoft.com/office/drawing/2018/hyperlinkcolor" val="tx"/>
                    </a:ext>
                  </a:extLst>
                </a:hlinkClick>
              </a:rPr>
              <a:t>https://github.com/HiromiCota/CS506_TeamProject/tree/vero</a:t>
            </a:r>
            <a:r>
              <a:rPr lang="en-US" sz="1100">
                <a:solidFill>
                  <a:srgbClr val="C7D3E6"/>
                </a:solidFill>
                <a:effectLst/>
                <a:latin typeface="Segoe UI" panose="020B0502040204020203" pitchFamily="34" charset="0"/>
              </a:rPr>
              <a:t> </a:t>
            </a:r>
            <a:endParaRPr lang="en-US">
              <a:solidFill>
                <a:srgbClr val="C7D3E6"/>
              </a:solidFill>
              <a:effectLst/>
              <a:latin typeface="Arial" panose="020B0604020202020204" pitchFamily="34" charset="0"/>
            </a:endParaRPr>
          </a:p>
          <a:p>
            <a:pPr>
              <a:buNone/>
            </a:pPr>
            <a:endParaRPr lang="en-US"/>
          </a:p>
        </p:txBody>
      </p:sp>
    </p:spTree>
    <p:extLst>
      <p:ext uri="{BB962C8B-B14F-4D97-AF65-F5344CB8AC3E}">
        <p14:creationId xmlns:p14="http://schemas.microsoft.com/office/powerpoint/2010/main" val="3857923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buNone/>
            </a:pPr>
            <a:endParaRPr lang="en-US"/>
          </a:p>
          <a:p>
            <a:pPr marL="147677" indent="0">
              <a:buNone/>
            </a:pPr>
            <a:endParaRPr lang="en-US"/>
          </a:p>
        </p:txBody>
      </p:sp>
    </p:spTree>
    <p:extLst>
      <p:ext uri="{BB962C8B-B14F-4D97-AF65-F5344CB8AC3E}">
        <p14:creationId xmlns:p14="http://schemas.microsoft.com/office/powerpoint/2010/main" val="1031989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a:t>
            </a:r>
            <a:r>
              <a:rPr lang="en-US" err="1"/>
              <a:t>PyTorch</a:t>
            </a:r>
            <a:r>
              <a:rPr lang="en-US"/>
              <a:t>-based Dance Moves Detector opens the door to a wide range of practical applications.</a:t>
            </a:r>
          </a:p>
          <a:p>
            <a:r>
              <a:rPr lang="en-US"/>
              <a:t>We start with </a:t>
            </a:r>
            <a:r>
              <a:rPr lang="en-US" b="1"/>
              <a:t>Dance Move Detection</a:t>
            </a:r>
            <a:r>
              <a:rPr lang="en-US"/>
              <a:t>, like identifying a kick or a spin from pose transitions—just like you see in the visual where a kick is automatically detected.</a:t>
            </a:r>
          </a:p>
          <a:p>
            <a:r>
              <a:rPr lang="en-US"/>
              <a:t>From there, we can support </a:t>
            </a:r>
            <a:r>
              <a:rPr lang="en-US" b="1"/>
              <a:t>Choreography Feedback</a:t>
            </a:r>
            <a:r>
              <a:rPr lang="en-US"/>
              <a:t>, giving real-time insights to dancers during training.</a:t>
            </a:r>
          </a:p>
          <a:p>
            <a:r>
              <a:rPr lang="en-US" b="1"/>
              <a:t>Movement Tracking</a:t>
            </a:r>
            <a:r>
              <a:rPr lang="en-US"/>
              <a:t> and </a:t>
            </a:r>
            <a:r>
              <a:rPr lang="en-US" b="1"/>
              <a:t>Physical Therapy</a:t>
            </a:r>
            <a:r>
              <a:rPr lang="en-US"/>
              <a:t> use the same foundation to monitor body motion or rehab progress.</a:t>
            </a:r>
          </a:p>
          <a:p>
            <a:r>
              <a:rPr lang="en-US"/>
              <a:t>In the creative space, </a:t>
            </a:r>
            <a:r>
              <a:rPr lang="en-US" b="1"/>
              <a:t>Interactive Games</a:t>
            </a:r>
            <a:r>
              <a:rPr lang="en-US"/>
              <a:t> can react to dance moves for gesture-based play, while </a:t>
            </a:r>
            <a:r>
              <a:rPr lang="en-US" b="1"/>
              <a:t>Surveillance Analytics</a:t>
            </a:r>
            <a:r>
              <a:rPr lang="en-US"/>
              <a:t> could track motion patterns in larger settings.</a:t>
            </a:r>
          </a:p>
          <a:p>
            <a:r>
              <a:rPr lang="en-US"/>
              <a:t>Finally, with </a:t>
            </a:r>
            <a:r>
              <a:rPr lang="en-US" b="1"/>
              <a:t>Event Detection</a:t>
            </a:r>
            <a:r>
              <a:rPr lang="en-US"/>
              <a:t>, specific moves can trigger system responses like sound effects, scoring, or alerts—making this tool both flexible and fun across industries.</a:t>
            </a:r>
          </a:p>
          <a:p>
            <a:pPr>
              <a:buNone/>
            </a:pPr>
            <a:endParaRPr lang="en-US"/>
          </a:p>
        </p:txBody>
      </p:sp>
    </p:spTree>
    <p:extLst>
      <p:ext uri="{BB962C8B-B14F-4D97-AF65-F5344CB8AC3E}">
        <p14:creationId xmlns:p14="http://schemas.microsoft.com/office/powerpoint/2010/main" val="3216629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a:buNone/>
            </a:pPr>
            <a:endParaRPr lang="en-US"/>
          </a:p>
        </p:txBody>
      </p:sp>
    </p:spTree>
    <p:extLst>
      <p:ext uri="{BB962C8B-B14F-4D97-AF65-F5344CB8AC3E}">
        <p14:creationId xmlns:p14="http://schemas.microsoft.com/office/powerpoint/2010/main" val="1523013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57840-A7B5-48EB-A517-50855A6DA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B3597-8C9D-44A5-181D-2902FAD6D2F5}"/>
              </a:ext>
            </a:extLst>
          </p:cNvPr>
          <p:cNvSpPr>
            <a:spLocks noGrp="1" noRot="1" noChangeAspect="1"/>
          </p:cNvSpPr>
          <p:nvPr>
            <p:ph type="sldImg"/>
          </p:nvPr>
        </p:nvSpPr>
        <p:spPr>
          <a:xfrm>
            <a:off x="457200" y="720725"/>
            <a:ext cx="6400800" cy="3600450"/>
          </a:xfrm>
        </p:spPr>
      </p:sp>
      <p:sp>
        <p:nvSpPr>
          <p:cNvPr id="3" name="Notes Placeholder 2">
            <a:extLst>
              <a:ext uri="{FF2B5EF4-FFF2-40B4-BE49-F238E27FC236}">
                <a16:creationId xmlns:a16="http://schemas.microsoft.com/office/drawing/2014/main" id="{74C9B5B8-B03B-2B48-24A0-F8D46557B352}"/>
              </a:ext>
            </a:extLst>
          </p:cNvPr>
          <p:cNvSpPr>
            <a:spLocks noGrp="1"/>
          </p:cNvSpPr>
          <p:nvPr>
            <p:ph type="body" idx="1"/>
          </p:nvPr>
        </p:nvSpPr>
        <p:spPr/>
        <p:txBody>
          <a:bodyPr/>
          <a:lstStyle/>
          <a:p>
            <a:pPr marL="147320" indent="0">
              <a:buNone/>
            </a:pPr>
            <a:endParaRPr lang="en-US" sz="5400"/>
          </a:p>
          <a:p>
            <a:pPr marL="147677" indent="0">
              <a:buNone/>
            </a:pPr>
            <a:endParaRPr lang="en-US" sz="3400"/>
          </a:p>
        </p:txBody>
      </p:sp>
    </p:spTree>
    <p:extLst>
      <p:ext uri="{BB962C8B-B14F-4D97-AF65-F5344CB8AC3E}">
        <p14:creationId xmlns:p14="http://schemas.microsoft.com/office/powerpoint/2010/main" val="159643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71450" indent="-171450"/>
            <a:r>
              <a:rPr lang="en-US" b="1">
                <a:solidFill>
                  <a:srgbClr val="1F2328"/>
                </a:solidFill>
              </a:rPr>
              <a:t>Pulled from the README.md Key improvements </a:t>
            </a:r>
          </a:p>
          <a:p>
            <a:pPr marL="171450" indent="-171450"/>
            <a:r>
              <a:rPr lang="en-US" b="1">
                <a:solidFill>
                  <a:srgbClr val="1F2328"/>
                </a:solidFill>
              </a:rPr>
              <a:t>Transitioned from static models (Random Forest, PCA, KNN) to neural networks:</a:t>
            </a:r>
            <a:r>
              <a:rPr lang="en-US">
                <a:solidFill>
                  <a:srgbClr val="1F2328"/>
                </a:solidFill>
              </a:rPr>
              <a:t> Flexible and powerful model architecture.</a:t>
            </a:r>
            <a:endParaRPr lang="en-US"/>
          </a:p>
          <a:p>
            <a:pPr marL="171450" indent="-171450"/>
            <a:r>
              <a:rPr lang="en-US" b="1">
                <a:solidFill>
                  <a:srgbClr val="1F2328"/>
                </a:solidFill>
              </a:rPr>
              <a:t>Optimized data handling:</a:t>
            </a:r>
            <a:r>
              <a:rPr lang="en-US">
                <a:solidFill>
                  <a:srgbClr val="1F2328"/>
                </a:solidFill>
              </a:rPr>
              <a:t> Leveraged </a:t>
            </a:r>
            <a:r>
              <a:rPr lang="en-US" err="1">
                <a:solidFill>
                  <a:srgbClr val="1F2328"/>
                </a:solidFill>
              </a:rPr>
              <a:t>PyTorch’s</a:t>
            </a:r>
            <a:r>
              <a:rPr lang="en-US">
                <a:solidFill>
                  <a:srgbClr val="1F2328"/>
                </a:solidFill>
              </a:rPr>
              <a:t> tensor operations and batching.</a:t>
            </a:r>
            <a:endParaRPr lang="en-US"/>
          </a:p>
          <a:p>
            <a:pPr marL="171450" indent="-171450"/>
            <a:r>
              <a:rPr lang="en-US" b="1">
                <a:solidFill>
                  <a:srgbClr val="1F2328"/>
                </a:solidFill>
              </a:rPr>
              <a:t>Improved training and evaluation:</a:t>
            </a:r>
            <a:r>
              <a:rPr lang="en-US">
                <a:solidFill>
                  <a:srgbClr val="1F2328"/>
                </a:solidFill>
              </a:rPr>
              <a:t> Integrated </a:t>
            </a:r>
            <a:r>
              <a:rPr lang="en-US" err="1">
                <a:solidFill>
                  <a:srgbClr val="1F2328"/>
                </a:solidFill>
              </a:rPr>
              <a:t>PyTorch’s</a:t>
            </a:r>
            <a:r>
              <a:rPr lang="en-US">
                <a:solidFill>
                  <a:srgbClr val="1F2328"/>
                </a:solidFill>
              </a:rPr>
              <a:t> automatic </a:t>
            </a:r>
            <a:r>
              <a:rPr lang="en-US" err="1">
                <a:solidFill>
                  <a:srgbClr val="1F1F1F"/>
                </a:solidFill>
              </a:rPr>
              <a:t>di</a:t>
            </a:r>
            <a:r>
              <a:rPr lang="en-US" err="1">
                <a:solidFill>
                  <a:srgbClr val="3C4043"/>
                </a:solidFill>
              </a:rPr>
              <a:t>·</a:t>
            </a:r>
            <a:r>
              <a:rPr lang="en-US" err="1">
                <a:solidFill>
                  <a:srgbClr val="1F1F1F"/>
                </a:solidFill>
              </a:rPr>
              <a:t>fr</a:t>
            </a:r>
            <a:r>
              <a:rPr lang="en-US" err="1">
                <a:solidFill>
                  <a:srgbClr val="3C4043"/>
                </a:solidFill>
              </a:rPr>
              <a:t>·</a:t>
            </a:r>
            <a:r>
              <a:rPr lang="en-US" err="1">
                <a:solidFill>
                  <a:srgbClr val="1F1F1F"/>
                </a:solidFill>
              </a:rPr>
              <a:t>en</a:t>
            </a:r>
            <a:r>
              <a:rPr lang="en-US" err="1">
                <a:solidFill>
                  <a:srgbClr val="3C4043"/>
                </a:solidFill>
              </a:rPr>
              <a:t>·</a:t>
            </a:r>
            <a:r>
              <a:rPr lang="en-US" err="1">
                <a:solidFill>
                  <a:srgbClr val="1F1F1F"/>
                </a:solidFill>
              </a:rPr>
              <a:t>chee</a:t>
            </a:r>
            <a:r>
              <a:rPr lang="en-US" err="1">
                <a:solidFill>
                  <a:srgbClr val="3C4043"/>
                </a:solidFill>
              </a:rPr>
              <a:t>·</a:t>
            </a:r>
            <a:r>
              <a:rPr lang="en-US" b="1" err="1">
                <a:solidFill>
                  <a:srgbClr val="1F1F1F"/>
                </a:solidFill>
              </a:rPr>
              <a:t>ay</a:t>
            </a:r>
            <a:r>
              <a:rPr lang="en-US" err="1">
                <a:solidFill>
                  <a:srgbClr val="3C4043"/>
                </a:solidFill>
              </a:rPr>
              <a:t>·</a:t>
            </a:r>
            <a:r>
              <a:rPr lang="en-US" err="1">
                <a:solidFill>
                  <a:srgbClr val="1F1F1F"/>
                </a:solidFill>
              </a:rPr>
              <a:t>shn</a:t>
            </a:r>
            <a:r>
              <a:rPr lang="en-US">
                <a:solidFill>
                  <a:srgbClr val="1F2328"/>
                </a:solidFill>
              </a:rPr>
              <a:t> for efficient training.</a:t>
            </a:r>
            <a:endParaRPr lang="en-US"/>
          </a:p>
          <a:p>
            <a:pPr marL="171450" indent="-171450"/>
            <a:r>
              <a:rPr lang="en-US" b="1">
                <a:solidFill>
                  <a:srgbClr val="1F2328"/>
                </a:solidFill>
              </a:rPr>
              <a:t>Enhanced visualization:</a:t>
            </a:r>
            <a:r>
              <a:rPr lang="en-US">
                <a:solidFill>
                  <a:srgbClr val="1F2328"/>
                </a:solidFill>
              </a:rPr>
              <a:t> Provided clear, distinct visual feedback throughout training.</a:t>
            </a:r>
            <a:endParaRPr lang="en-US"/>
          </a:p>
          <a:p>
            <a:pPr>
              <a:buNone/>
            </a:pPr>
            <a:endParaRPr lang="en-US" b="1"/>
          </a:p>
        </p:txBody>
      </p:sp>
    </p:spTree>
    <p:extLst>
      <p:ext uri="{BB962C8B-B14F-4D97-AF65-F5344CB8AC3E}">
        <p14:creationId xmlns:p14="http://schemas.microsoft.com/office/powerpoint/2010/main" val="164317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47320" indent="0" defTabSz="966612">
              <a:buNone/>
            </a:pPr>
            <a:r>
              <a:rPr lang="en-US" err="1"/>
              <a:t>PyTorch</a:t>
            </a:r>
            <a:r>
              <a:rPr lang="en-US"/>
              <a:t> is a framework that allows us to build and Train Nural Networks so before we dive into </a:t>
            </a:r>
            <a:r>
              <a:rPr lang="en-US" err="1"/>
              <a:t>PyTorch</a:t>
            </a:r>
            <a:r>
              <a:rPr lang="en-US"/>
              <a:t> lets review Neural Networks!</a:t>
            </a:r>
          </a:p>
        </p:txBody>
      </p:sp>
    </p:spTree>
    <p:extLst>
      <p:ext uri="{BB962C8B-B14F-4D97-AF65-F5344CB8AC3E}">
        <p14:creationId xmlns:p14="http://schemas.microsoft.com/office/powerpoint/2010/main" val="24490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139700" indent="0">
              <a:buNone/>
            </a:pPr>
            <a:r>
              <a:rPr lang="en-US"/>
              <a:t>Image citation: Rojewska, K. (2024, March 8). </a:t>
            </a:r>
            <a:r>
              <a:rPr lang="en-US" i="1"/>
              <a:t>What are Neural Networks and What are Their Applications?</a:t>
            </a:r>
            <a:r>
              <a:rPr lang="en-US"/>
              <a:t> Qtravel.ai. </a:t>
            </a:r>
            <a:r>
              <a:rPr lang="en-US">
                <a:hlinkClick r:id="rId3"/>
              </a:rPr>
              <a:t>https://www.qtravel.ai/blog/what-are-neural-networks-and-what-are-their-applications/</a:t>
            </a:r>
            <a:endParaRPr lang="en-US"/>
          </a:p>
          <a:p>
            <a:pPr marL="139700" indent="0">
              <a:buNone/>
            </a:pPr>
            <a:r>
              <a:rPr lang="en-US"/>
              <a:t>Other citations: Daniel Bourke. (2022, July 24). </a:t>
            </a:r>
            <a:r>
              <a:rPr lang="en-US" i="1"/>
              <a:t>Learn </a:t>
            </a:r>
            <a:r>
              <a:rPr lang="en-US" i="1" err="1"/>
              <a:t>PyTorch</a:t>
            </a:r>
            <a:r>
              <a:rPr lang="en-US" i="1"/>
              <a:t> for deep learning in a day. Literally.</a:t>
            </a:r>
            <a:r>
              <a:rPr lang="en-US"/>
              <a:t> [Video]. YouTube. </a:t>
            </a:r>
            <a:r>
              <a:rPr lang="en-US">
                <a:hlinkClick r:id="rId4"/>
              </a:rPr>
              <a:t>https://www.youtube.com/watch?v=Z_ikDlimN6A</a:t>
            </a:r>
            <a:endParaRPr lang="en-US"/>
          </a:p>
          <a:p>
            <a:pPr marL="139700" indent="0">
              <a:buNone/>
            </a:pPr>
            <a:br>
              <a:rPr lang="en-US"/>
            </a:br>
            <a:endParaRPr lang="en-US"/>
          </a:p>
          <a:p>
            <a:pPr>
              <a:buNone/>
            </a:pPr>
            <a:r>
              <a:rPr lang="en-US"/>
              <a:t>Neural networks are made up of units called </a:t>
            </a:r>
            <a:r>
              <a:rPr lang="en-US" b="1"/>
              <a:t>neurons</a:t>
            </a:r>
            <a:r>
              <a:rPr lang="en-US"/>
              <a:t>, kind of like how neurons in the brain work, one neuron can activate others. The </a:t>
            </a:r>
            <a:r>
              <a:rPr lang="en-US" err="1"/>
              <a:t>nurons</a:t>
            </a:r>
            <a:r>
              <a:rPr lang="en-US"/>
              <a:t> are organized into layers for processing information.</a:t>
            </a:r>
          </a:p>
          <a:p>
            <a:pPr>
              <a:buNone/>
            </a:pPr>
            <a:r>
              <a:rPr lang="en-US"/>
              <a:t>When data (like text or images) is </a:t>
            </a:r>
            <a:r>
              <a:rPr lang="en-US" b="1"/>
              <a:t>converted into numbers, </a:t>
            </a:r>
            <a:r>
              <a:rPr lang="en-US"/>
              <a:t>through numerical encoding (as a </a:t>
            </a:r>
            <a:r>
              <a:rPr lang="en-US" b="1"/>
              <a:t>tensor</a:t>
            </a:r>
            <a:r>
              <a:rPr lang="en-US"/>
              <a:t>), it can be passed through the layers of a neural network. As the data moves through each layer, the network </a:t>
            </a:r>
            <a:r>
              <a:rPr lang="en-US" b="1"/>
              <a:t>learns patterns</a:t>
            </a:r>
            <a:r>
              <a:rPr lang="en-US"/>
              <a:t> in the data by detecting relationships and features.</a:t>
            </a:r>
          </a:p>
          <a:p>
            <a:pPr>
              <a:buNone/>
            </a:pPr>
            <a:r>
              <a:rPr lang="en-US"/>
              <a:t>By the time the data reaches the </a:t>
            </a:r>
            <a:r>
              <a:rPr lang="en-US" b="1"/>
              <a:t>final layer</a:t>
            </a:r>
            <a:r>
              <a:rPr lang="en-US"/>
              <a:t>, the network produces an </a:t>
            </a:r>
            <a:r>
              <a:rPr lang="en-US" b="1"/>
              <a:t>output</a:t>
            </a:r>
            <a:r>
              <a:rPr lang="en-US"/>
              <a:t>, usually in the form of </a:t>
            </a:r>
            <a:r>
              <a:rPr lang="en-US" b="1"/>
              <a:t>percentages or probabilities</a:t>
            </a:r>
            <a:r>
              <a:rPr lang="en-US"/>
              <a:t> that represent how likely it thinks the input matches certain categories or labels.</a:t>
            </a:r>
            <a:br>
              <a:rPr lang="en-US"/>
            </a:br>
            <a:br>
              <a:rPr lang="en-US"/>
            </a:br>
            <a:r>
              <a:rPr lang="en-US"/>
              <a:t>Anatomy of Neural Networks</a:t>
            </a:r>
          </a:p>
          <a:p>
            <a:pPr marL="139700" indent="0">
              <a:buNone/>
            </a:pPr>
            <a:r>
              <a:rPr lang="en-US"/>
              <a:t>Input layer – where data is entered</a:t>
            </a:r>
          </a:p>
          <a:p>
            <a:pPr marL="139700" indent="0">
              <a:buNone/>
            </a:pPr>
            <a:r>
              <a:rPr lang="en-US"/>
              <a:t>Hidden layer – where  the pattern is identified</a:t>
            </a:r>
          </a:p>
          <a:p>
            <a:pPr marL="139700" indent="0">
              <a:buNone/>
            </a:pPr>
            <a:r>
              <a:rPr lang="en-US"/>
              <a:t>Output layer – perditions and </a:t>
            </a:r>
            <a:r>
              <a:rPr lang="en-US" err="1"/>
              <a:t>probablilities</a:t>
            </a:r>
            <a:r>
              <a:rPr lang="en-US"/>
              <a:t> </a:t>
            </a:r>
          </a:p>
          <a:p>
            <a:pPr marL="139700" indent="0">
              <a:buNone/>
            </a:pPr>
            <a:endParaRPr lang="en-US"/>
          </a:p>
        </p:txBody>
      </p:sp>
    </p:spTree>
    <p:extLst>
      <p:ext uri="{BB962C8B-B14F-4D97-AF65-F5344CB8AC3E}">
        <p14:creationId xmlns:p14="http://schemas.microsoft.com/office/powerpoint/2010/main" val="4267065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a:p>
          <a:p>
            <a:pPr marL="311150" indent="-171450"/>
            <a:endParaRPr lang="en-US"/>
          </a:p>
        </p:txBody>
      </p:sp>
    </p:spTree>
    <p:extLst>
      <p:ext uri="{BB962C8B-B14F-4D97-AF65-F5344CB8AC3E}">
        <p14:creationId xmlns:p14="http://schemas.microsoft.com/office/powerpoint/2010/main" val="78524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a:t>Resources: </a:t>
            </a:r>
            <a:r>
              <a:rPr lang="en-US">
                <a:hlinkClick r:id="rId3"/>
              </a:rPr>
              <a:t>https://www.nvidia.com/en-us/glossary/pytorch/</a:t>
            </a:r>
            <a:endParaRPr lang="en-US"/>
          </a:p>
          <a:p>
            <a:pPr marL="139700" indent="0">
              <a:buNone/>
            </a:pPr>
            <a:r>
              <a:rPr lang="en-US"/>
              <a:t>Citations: </a:t>
            </a:r>
            <a:r>
              <a:rPr lang="en-US" err="1"/>
              <a:t>PyTorch</a:t>
            </a:r>
            <a:r>
              <a:rPr lang="en-US"/>
              <a:t>. (2021, April 16). </a:t>
            </a:r>
            <a:r>
              <a:rPr lang="en-US" i="1"/>
              <a:t>Introduction to </a:t>
            </a:r>
            <a:r>
              <a:rPr lang="en-US" i="1" err="1"/>
              <a:t>PyTorch</a:t>
            </a:r>
            <a:r>
              <a:rPr lang="en-US"/>
              <a:t> [Video]. YouTube. </a:t>
            </a:r>
            <a:r>
              <a:rPr lang="en-US">
                <a:hlinkClick r:id="rId4"/>
              </a:rPr>
              <a:t>https://www.youtube.com/watch?v=IC0_FRiX-sw</a:t>
            </a:r>
            <a:endParaRPr lang="en-US"/>
          </a:p>
          <a:p>
            <a:pPr>
              <a:buNone/>
            </a:pPr>
            <a:r>
              <a:rPr lang="en-US"/>
              <a:t>Daniel Bourke. (2022b, July 24). </a:t>
            </a:r>
            <a:r>
              <a:rPr lang="en-US" i="1"/>
              <a:t>Learn </a:t>
            </a:r>
            <a:r>
              <a:rPr lang="en-US" i="1" err="1"/>
              <a:t>PyTorch</a:t>
            </a:r>
            <a:r>
              <a:rPr lang="en-US" i="1"/>
              <a:t> for deep learning in a day. Literally.</a:t>
            </a:r>
            <a:r>
              <a:rPr lang="en-US"/>
              <a:t> [Video]. YouTube. </a:t>
            </a:r>
            <a:r>
              <a:rPr lang="en-US">
                <a:solidFill>
                  <a:srgbClr val="444444"/>
                </a:solidFill>
                <a:hlinkClick r:id="rId5"/>
              </a:rPr>
              <a:t>https://www.youtube.com/watch?v=Z_ikDlimN6A</a:t>
            </a:r>
            <a:endParaRPr lang="en-US">
              <a:solidFill>
                <a:srgbClr val="444444"/>
              </a:solidFill>
            </a:endParaRPr>
          </a:p>
          <a:p>
            <a:pPr marL="139700" indent="0">
              <a:buNone/>
            </a:pPr>
            <a:endParaRPr lang="en-US">
              <a:solidFill>
                <a:srgbClr val="444444"/>
              </a:solidFill>
            </a:endParaRPr>
          </a:p>
          <a:p>
            <a:pPr marL="139700" indent="0">
              <a:buNone/>
            </a:pPr>
            <a:endParaRPr lang="en-US">
              <a:solidFill>
                <a:srgbClr val="444444"/>
              </a:solidFill>
            </a:endParaRPr>
          </a:p>
          <a:p>
            <a:pPr marL="139700" indent="0">
              <a:buNone/>
            </a:pPr>
            <a:r>
              <a:rPr lang="en-US" err="1"/>
              <a:t>PyTorch</a:t>
            </a:r>
            <a:r>
              <a:rPr lang="en-US"/>
              <a:t> is a free, open-source Python framework for machine learning. It offers a wide range of tools for building and training models</a:t>
            </a:r>
            <a:endParaRPr lang="en-US">
              <a:solidFill>
                <a:srgbClr val="444444"/>
              </a:solidFill>
            </a:endParaRPr>
          </a:p>
          <a:p>
            <a:pPr marL="171450" indent="-171450"/>
            <a:r>
              <a:rPr lang="en-US"/>
              <a:t>Fast and flexible deep learning code</a:t>
            </a:r>
            <a:endParaRPr lang="en-US">
              <a:solidFill>
                <a:srgbClr val="444444"/>
              </a:solidFill>
            </a:endParaRPr>
          </a:p>
          <a:p>
            <a:pPr marL="171450" indent="-171450"/>
            <a:r>
              <a:rPr lang="en-US"/>
              <a:t>Multi-GPU acceleration</a:t>
            </a:r>
            <a:endParaRPr lang="en-US">
              <a:solidFill>
                <a:srgbClr val="444444"/>
              </a:solidFill>
            </a:endParaRPr>
          </a:p>
          <a:p>
            <a:pPr marL="1085850" lvl="1" indent="-171450"/>
            <a:r>
              <a:rPr lang="en-US" err="1"/>
              <a:t>PyTorch</a:t>
            </a:r>
            <a:r>
              <a:rPr lang="en-US"/>
              <a:t> leverages accelerators like CUDA that allows the use of </a:t>
            </a:r>
            <a:r>
              <a:rPr lang="en-US" err="1"/>
              <a:t>Nvida</a:t>
            </a:r>
            <a:r>
              <a:rPr lang="en-US"/>
              <a:t> GPUs to run machine learning code</a:t>
            </a:r>
            <a:endParaRPr lang="en-US">
              <a:solidFill>
                <a:srgbClr val="444444"/>
              </a:solidFill>
            </a:endParaRPr>
          </a:p>
          <a:p>
            <a:pPr marL="1543050" lvl="2" indent="-171450">
              <a:buFont typeface="Wingdings,Sans-Serif"/>
              <a:buChar char="§"/>
            </a:pPr>
            <a:r>
              <a:rPr lang="en-US"/>
              <a:t>This allowed ML to become more accessibility in terms of speed, affordability.</a:t>
            </a:r>
            <a:endParaRPr lang="en-US">
              <a:solidFill>
                <a:srgbClr val="444444"/>
              </a:solidFill>
            </a:endParaRPr>
          </a:p>
          <a:p>
            <a:pPr marL="171450" indent="-171450">
              <a:buFont typeface="Wingdings,Sans-Serif"/>
              <a:buChar char="§"/>
            </a:pPr>
            <a:r>
              <a:rPr lang="en-US"/>
              <a:t>\Prebuilt deep learning models</a:t>
            </a:r>
            <a:endParaRPr lang="en-US">
              <a:solidFill>
                <a:srgbClr val="444444"/>
              </a:solidFill>
            </a:endParaRPr>
          </a:p>
          <a:p>
            <a:pPr marL="171450" indent="-171450">
              <a:buFont typeface="Wingdings,Sans-Serif"/>
              <a:buChar char="§"/>
            </a:pPr>
            <a:r>
              <a:rPr lang="en-US"/>
              <a:t>Full support for end-to-end ML applications</a:t>
            </a:r>
            <a:endParaRPr lang="en-US">
              <a:solidFill>
                <a:srgbClr val="444444"/>
              </a:solidFill>
            </a:endParaRPr>
          </a:p>
          <a:p>
            <a:pPr marL="1085850" lvl="1" indent="-171450"/>
            <a:r>
              <a:rPr lang="en-US"/>
              <a:t>Preprocess data</a:t>
            </a:r>
            <a:endParaRPr lang="en-US">
              <a:solidFill>
                <a:srgbClr val="444444"/>
              </a:solidFill>
            </a:endParaRPr>
          </a:p>
          <a:p>
            <a:pPr marL="1085850" lvl="1" indent="-171450"/>
            <a:r>
              <a:rPr lang="en-US"/>
              <a:t>Build and train Models </a:t>
            </a:r>
          </a:p>
          <a:p>
            <a:pPr marL="1085850" lvl="1" indent="-171450"/>
            <a:r>
              <a:rPr lang="en-US"/>
              <a:t>Deployment </a:t>
            </a:r>
            <a:endParaRPr lang="en-US">
              <a:solidFill>
                <a:srgbClr val="444444"/>
              </a:solidFill>
            </a:endParaRPr>
          </a:p>
          <a:p>
            <a:pPr marL="171450" indent="-171450"/>
            <a:r>
              <a:rPr lang="en-US"/>
              <a:t>Originally developed by Meta, </a:t>
            </a:r>
            <a:r>
              <a:rPr lang="en-US" err="1"/>
              <a:t>PyTorch</a:t>
            </a:r>
            <a:r>
              <a:rPr lang="en-US"/>
              <a:t> is now open source and widely adopted by companies like OpenAI, Microsoft, and many others.</a:t>
            </a:r>
          </a:p>
          <a:p>
            <a:pPr>
              <a:buNone/>
            </a:pPr>
            <a:endParaRPr lang="en-US">
              <a:solidFill>
                <a:srgbClr val="444444"/>
              </a:solidFill>
            </a:endParaRPr>
          </a:p>
          <a:p>
            <a:pPr marL="139700" indent="0">
              <a:buNone/>
            </a:pPr>
            <a:endParaRPr lang="en-US"/>
          </a:p>
          <a:p>
            <a:r>
              <a:rPr lang="en-US">
                <a:latin typeface="Eras Medium ITC"/>
              </a:rPr>
              <a:t>Tensor Computations</a:t>
            </a:r>
          </a:p>
          <a:p>
            <a:r>
              <a:rPr lang="en-US">
                <a:latin typeface="Eras Medium ITC"/>
              </a:rPr>
              <a:t>Dynamic Computation Graphs</a:t>
            </a:r>
          </a:p>
          <a:p>
            <a:r>
              <a:rPr lang="en-US">
                <a:latin typeface="Eras Medium ITC"/>
              </a:rPr>
              <a:t>GPU Acceleration</a:t>
            </a:r>
            <a:endParaRPr lang="en-US"/>
          </a:p>
          <a:p>
            <a:r>
              <a:rPr lang="en-US">
                <a:latin typeface="Eras Medium ITC"/>
              </a:rPr>
              <a:t>Flexible Neural Networks </a:t>
            </a:r>
            <a:endParaRPr lang="en-US"/>
          </a:p>
          <a:p>
            <a:r>
              <a:rPr lang="en-US">
                <a:latin typeface="Eras Medium ITC"/>
              </a:rPr>
              <a:t>Torch Script for Production </a:t>
            </a:r>
            <a:endParaRPr lang="en-US"/>
          </a:p>
          <a:p>
            <a:r>
              <a:rPr lang="en-US">
                <a:latin typeface="Eras Medium ITC"/>
              </a:rPr>
              <a:t>Large Community and Documentation</a:t>
            </a:r>
            <a:endParaRPr lang="en-US"/>
          </a:p>
          <a:p>
            <a:pPr marL="139700" indent="0">
              <a:buNone/>
            </a:pPr>
            <a:endParaRPr lang="en-US"/>
          </a:p>
          <a:p>
            <a:pPr marL="139700" indent="0">
              <a:buNone/>
            </a:pPr>
            <a:endParaRPr lang="en-US"/>
          </a:p>
        </p:txBody>
      </p:sp>
    </p:spTree>
    <p:extLst>
      <p:ext uri="{BB962C8B-B14F-4D97-AF65-F5344CB8AC3E}">
        <p14:creationId xmlns:p14="http://schemas.microsoft.com/office/powerpoint/2010/main" val="3341084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endParaRPr lang="en-US"/>
          </a:p>
          <a:p>
            <a:pPr>
              <a:buNone/>
            </a:pPr>
            <a:r>
              <a:rPr lang="en-US"/>
              <a:t>Daniel Bourke. (2022b, July 24). </a:t>
            </a:r>
            <a:r>
              <a:rPr lang="en-US" i="1"/>
              <a:t>Learn </a:t>
            </a:r>
            <a:r>
              <a:rPr lang="en-US" i="1" err="1"/>
              <a:t>PyTorch</a:t>
            </a:r>
            <a:r>
              <a:rPr lang="en-US" i="1"/>
              <a:t> for deep learning in a day. Literally.</a:t>
            </a:r>
            <a:r>
              <a:rPr lang="en-US"/>
              <a:t> [Video]. YouTube. </a:t>
            </a:r>
            <a:r>
              <a:rPr lang="en-US">
                <a:hlinkClick r:id="rId3"/>
              </a:rPr>
              <a:t>https://www.youtube.com/watch?v=Z_ikDlimN6A</a:t>
            </a:r>
            <a:endParaRPr lang="en-US"/>
          </a:p>
          <a:p>
            <a:pPr marL="139700" indent="0">
              <a:buNone/>
            </a:pPr>
            <a:endParaRPr lang="en-US"/>
          </a:p>
          <a:p>
            <a:pPr marL="139700" indent="0">
              <a:buNone/>
            </a:pPr>
            <a:r>
              <a:rPr lang="en-US"/>
              <a:t>Tensors are the core data structure in </a:t>
            </a:r>
            <a:r>
              <a:rPr lang="en-US" err="1"/>
              <a:t>PyTorch</a:t>
            </a:r>
            <a:r>
              <a:rPr lang="en-US"/>
              <a:t> — a type of multi-dimensional array used to represent numerical data.</a:t>
            </a:r>
          </a:p>
          <a:p>
            <a:pPr marL="139700" indent="0">
              <a:buNone/>
            </a:pPr>
            <a:r>
              <a:rPr lang="en-US"/>
              <a:t>They're used to input data into models and to hold representational outputs like predictions or embeddings.</a:t>
            </a:r>
          </a:p>
          <a:p>
            <a:pPr marL="139700" indent="0">
              <a:buNone/>
            </a:pPr>
            <a:r>
              <a:rPr lang="en-US" err="1"/>
              <a:t>PyTorch</a:t>
            </a:r>
            <a:r>
              <a:rPr lang="en-US"/>
              <a:t> tensors come with 100+ built-in methods for:</a:t>
            </a:r>
          </a:p>
          <a:p>
            <a:pPr marL="139700" indent="0">
              <a:buNone/>
            </a:pPr>
            <a:r>
              <a:rPr lang="en-US"/>
              <a:t>Math operations</a:t>
            </a:r>
          </a:p>
          <a:p>
            <a:pPr marL="139700" indent="0">
              <a:buNone/>
            </a:pPr>
            <a:r>
              <a:rPr lang="en-US"/>
              <a:t>Reshaping and slicing</a:t>
            </a:r>
          </a:p>
          <a:p>
            <a:pPr marL="139700" indent="0">
              <a:buNone/>
            </a:pPr>
            <a:r>
              <a:rPr lang="en-US"/>
              <a:t>Gradient tracking</a:t>
            </a:r>
          </a:p>
          <a:p>
            <a:pPr marL="139700" indent="0">
              <a:buNone/>
            </a:pPr>
            <a:r>
              <a:rPr lang="en-US"/>
              <a:t>GPU acceleration</a:t>
            </a:r>
          </a:p>
          <a:p>
            <a:pPr marL="139700" indent="0">
              <a:buNone/>
            </a:pPr>
            <a:r>
              <a:rPr lang="en-US"/>
              <a:t>Data manipulation and transformation</a:t>
            </a:r>
          </a:p>
          <a:p>
            <a:pPr marL="139700" indent="0">
              <a:buNone/>
            </a:pPr>
            <a:r>
              <a:rPr lang="en-US"/>
              <a:t>Analysis and more!</a:t>
            </a:r>
          </a:p>
          <a:p>
            <a:pPr marL="139700" indent="0">
              <a:buNone/>
            </a:pPr>
            <a:endParaRPr lang="en-US"/>
          </a:p>
        </p:txBody>
      </p:sp>
    </p:spTree>
    <p:extLst>
      <p:ext uri="{BB962C8B-B14F-4D97-AF65-F5344CB8AC3E}">
        <p14:creationId xmlns:p14="http://schemas.microsoft.com/office/powerpoint/2010/main" val="1881299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F74E1-F637-6D06-A86F-706FCE31E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89274-95D6-D4ED-094A-9956C19068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F4F76A-0D24-27FC-458B-52C95EB35569}"/>
              </a:ext>
            </a:extLst>
          </p:cNvPr>
          <p:cNvSpPr>
            <a:spLocks noGrp="1"/>
          </p:cNvSpPr>
          <p:nvPr>
            <p:ph type="body" idx="1"/>
          </p:nvPr>
        </p:nvSpPr>
        <p:spPr/>
        <p:txBody>
          <a:bodyPr/>
          <a:lstStyle/>
          <a:p>
            <a:pPr>
              <a:buNone/>
            </a:pPr>
            <a:r>
              <a:rPr lang="en-US"/>
              <a:t>Here's how tensors are used in </a:t>
            </a:r>
            <a:r>
              <a:rPr lang="en-US" err="1"/>
              <a:t>PyTorch</a:t>
            </a:r>
            <a:r>
              <a:rPr lang="en-US"/>
              <a:t>:</a:t>
            </a:r>
            <a:br>
              <a:rPr lang="en-US"/>
            </a:br>
            <a:r>
              <a:rPr lang="en-US"/>
              <a:t> We take our input data, convert it into a numerical format (a tensor), pass it through a neural network, and get an output tensor that holds the results often something like class scores or predictions.</a:t>
            </a:r>
          </a:p>
        </p:txBody>
      </p:sp>
    </p:spTree>
    <p:extLst>
      <p:ext uri="{BB962C8B-B14F-4D97-AF65-F5344CB8AC3E}">
        <p14:creationId xmlns:p14="http://schemas.microsoft.com/office/powerpoint/2010/main" val="3646124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182385" y="0"/>
            <a:ext cx="8661398" cy="5150588"/>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7502" cy="2961975"/>
            <a:chOff x="-8178042" y="-4493254"/>
            <a:chExt cx="19483598" cy="6522736"/>
          </a:xfrm>
        </p:grpSpPr>
        <p:sp>
          <p:nvSpPr>
            <p:cNvPr id="15" name="Google Shape;15;p2"/>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82955" y="-4493254"/>
              <a:ext cx="6522600" cy="65226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5367900" cy="29619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atin typeface="Eras Bold ITC" panose="020B0907030504020204" pitchFamily="34" charset="0"/>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3" name="Picture 2">
            <a:extLst>
              <a:ext uri="{FF2B5EF4-FFF2-40B4-BE49-F238E27FC236}">
                <a16:creationId xmlns:a16="http://schemas.microsoft.com/office/drawing/2014/main" id="{134F7D0F-FE46-C945-87EB-0FD3D356521A}"/>
              </a:ext>
            </a:extLst>
          </p:cNvPr>
          <p:cNvPicPr>
            <a:picLocks noChangeAspect="1"/>
          </p:cNvPicPr>
          <p:nvPr userDrawn="1"/>
        </p:nvPicPr>
        <p:blipFill>
          <a:blip r:embed="rId2"/>
          <a:stretch>
            <a:fillRect/>
          </a:stretch>
        </p:blipFill>
        <p:spPr>
          <a:xfrm>
            <a:off x="0" y="4243277"/>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Eras Bold ITC" panose="020B0907030504020204" pitchFamily="34" charset="0"/>
              </a:defRPr>
            </a:lvl1pPr>
          </a:lstStyle>
          <a:p>
            <a:r>
              <a:rPr lang="en-US"/>
              <a:t>Click to edit Master title style</a:t>
            </a:r>
          </a:p>
        </p:txBody>
      </p:sp>
      <p:sp>
        <p:nvSpPr>
          <p:cNvPr id="3" name="Slide Number Placeholder 2"/>
          <p:cNvSpPr>
            <a:spLocks noGrp="1"/>
          </p:cNvSpPr>
          <p:nvPr>
            <p:ph type="sldNum" idx="10"/>
          </p:nvPr>
        </p:nvSpPr>
        <p:spPr/>
        <p:txBody>
          <a:bodyPr/>
          <a:lstStyle>
            <a:lvl1pPr>
              <a:defRPr>
                <a:latin typeface="Eras Medium ITC" panose="020B0602030504020804" pitchFamily="34" charset="0"/>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988954610"/>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4" y="40"/>
            <a:ext cx="7072430" cy="1327315"/>
            <a:chOff x="-4" y="40"/>
            <a:chExt cx="7072430" cy="1327315"/>
          </a:xfrm>
        </p:grpSpPr>
        <p:sp>
          <p:nvSpPr>
            <p:cNvPr id="63" name="Google Shape;63;p5"/>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64" name="Google Shape;64;p5"/>
            <p:cNvGrpSpPr/>
            <p:nvPr/>
          </p:nvGrpSpPr>
          <p:grpSpPr>
            <a:xfrm rot="10800000" flipH="1">
              <a:off x="3" y="40"/>
              <a:ext cx="6756168" cy="1327315"/>
              <a:chOff x="-2168138" y="330075"/>
              <a:chExt cx="8650663" cy="1699506"/>
            </a:xfrm>
          </p:grpSpPr>
          <p:sp>
            <p:nvSpPr>
              <p:cNvPr id="65" name="Google Shape;65;p5"/>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66" name="Google Shape;66;p5"/>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67" name="Google Shape;67;p5"/>
            <p:cNvGrpSpPr/>
            <p:nvPr/>
          </p:nvGrpSpPr>
          <p:grpSpPr>
            <a:xfrm rot="10800000" flipH="1">
              <a:off x="-4" y="381007"/>
              <a:ext cx="7072430" cy="771744"/>
              <a:chOff x="-9092084" y="330075"/>
              <a:chExt cx="15574609" cy="1699501"/>
            </a:xfrm>
          </p:grpSpPr>
          <p:sp>
            <p:nvSpPr>
              <p:cNvPr id="68" name="Google Shape;68;p5"/>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69" name="Google Shape;69;p5"/>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70" name="Google Shape;70;p5"/>
          <p:cNvGrpSpPr/>
          <p:nvPr/>
        </p:nvGrpSpPr>
        <p:grpSpPr>
          <a:xfrm>
            <a:off x="6946842" y="4472723"/>
            <a:ext cx="2202830" cy="670795"/>
            <a:chOff x="5575242" y="4472723"/>
            <a:chExt cx="2202830" cy="670795"/>
          </a:xfrm>
        </p:grpSpPr>
        <p:sp>
          <p:nvSpPr>
            <p:cNvPr id="71" name="Google Shape;71;p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5"/>
            <p:cNvGrpSpPr/>
            <p:nvPr/>
          </p:nvGrpSpPr>
          <p:grpSpPr>
            <a:xfrm flipH="1">
              <a:off x="5734850" y="4472723"/>
              <a:ext cx="2040837" cy="670795"/>
              <a:chOff x="1297954" y="330075"/>
              <a:chExt cx="5169293" cy="1699506"/>
            </a:xfrm>
          </p:grpSpPr>
          <p:sp>
            <p:nvSpPr>
              <p:cNvPr id="73" name="Google Shape;73;p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5"/>
            <p:cNvGrpSpPr/>
            <p:nvPr/>
          </p:nvGrpSpPr>
          <p:grpSpPr>
            <a:xfrm flipH="1">
              <a:off x="5578209" y="4646738"/>
              <a:ext cx="2199863" cy="304563"/>
              <a:chOff x="-5827153" y="330075"/>
              <a:chExt cx="12276019" cy="1699569"/>
            </a:xfrm>
          </p:grpSpPr>
          <p:sp>
            <p:nvSpPr>
              <p:cNvPr id="76" name="Google Shape;76;p5"/>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 name="Google Shape;78;p5"/>
          <p:cNvSpPr txBox="1">
            <a:spLocks noGrp="1"/>
          </p:cNvSpPr>
          <p:nvPr>
            <p:ph type="title"/>
          </p:nvPr>
        </p:nvSpPr>
        <p:spPr>
          <a:xfrm>
            <a:off x="814275" y="392575"/>
            <a:ext cx="7407576" cy="766200"/>
          </a:xfrm>
          <a:prstGeom prst="rect">
            <a:avLst/>
          </a:prstGeom>
          <a:effectLst>
            <a:outerShdw blurRad="38100" dist="25400" dir="5400000" algn="t" rotWithShape="0">
              <a:prstClr val="black">
                <a:alpha val="40000"/>
              </a:prstClr>
            </a:outerShdw>
          </a:effectLst>
        </p:spPr>
        <p:txBody>
          <a:bodyPr spcFirstLastPara="1" wrap="square" lIns="91425" tIns="91425" rIns="91425" bIns="91425" anchor="ctr" anchorCtr="0"/>
          <a:lstStyle>
            <a:lvl1pPr lvl="0">
              <a:spcBef>
                <a:spcPts val="0"/>
              </a:spcBef>
              <a:spcAft>
                <a:spcPts val="0"/>
              </a:spcAft>
              <a:buSzPts val="2000"/>
              <a:buNone/>
              <a:defRPr sz="3600">
                <a:latin typeface="Eras Bold ITC" panose="020B0907030504020204" pitchFamily="34" charset="0"/>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lstStyle>
            <a:lvl1pPr marL="457200" lvl="0" indent="-381000">
              <a:spcBef>
                <a:spcPts val="600"/>
              </a:spcBef>
              <a:spcAft>
                <a:spcPts val="0"/>
              </a:spcAft>
              <a:buSzPts val="2400"/>
              <a:buChar char="▰"/>
              <a:defRPr sz="2800">
                <a:latin typeface="Eras Medium ITC" panose="020B0602030504020804" pitchFamily="34" charset="0"/>
              </a:defRPr>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atin typeface="Eras Medium ITC" panose="020B06020305040208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22" name="Picture 21">
            <a:extLst>
              <a:ext uri="{FF2B5EF4-FFF2-40B4-BE49-F238E27FC236}">
                <a16:creationId xmlns:a16="http://schemas.microsoft.com/office/drawing/2014/main" id="{C8F7DB91-7595-E64B-B07D-A30575B2CB4C}"/>
              </a:ext>
            </a:extLst>
          </p:cNvPr>
          <p:cNvPicPr>
            <a:picLocks noChangeAspect="1"/>
          </p:cNvPicPr>
          <p:nvPr userDrawn="1"/>
        </p:nvPicPr>
        <p:blipFill>
          <a:blip r:embed="rId2"/>
          <a:stretch>
            <a:fillRect/>
          </a:stretch>
        </p:blipFill>
        <p:spPr>
          <a:xfrm>
            <a:off x="0" y="4253392"/>
            <a:ext cx="914400" cy="914400"/>
          </a:xfrm>
          <a:prstGeom prst="rect">
            <a:avLst/>
          </a:prstGeom>
        </p:spPr>
      </p:pic>
    </p:spTree>
    <p:extLst>
      <p:ext uri="{BB962C8B-B14F-4D97-AF65-F5344CB8AC3E}">
        <p14:creationId xmlns:p14="http://schemas.microsoft.com/office/powerpoint/2010/main" val="308664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tif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rgbClr val="FFFFFF"/>
                </a:solidFill>
                <a:latin typeface="Roboto Condensed"/>
                <a:ea typeface="Roboto Condensed"/>
                <a:cs typeface="Roboto Condensed"/>
                <a:sym typeface="Roboto Condensed"/>
              </a:defRPr>
            </a:lvl1pPr>
            <a:lvl2pPr lvl="1" algn="r">
              <a:buNone/>
              <a:defRPr sz="1200" b="1">
                <a:solidFill>
                  <a:srgbClr val="FFFFFF"/>
                </a:solidFill>
                <a:latin typeface="Roboto Condensed"/>
                <a:ea typeface="Roboto Condensed"/>
                <a:cs typeface="Roboto Condensed"/>
                <a:sym typeface="Roboto Condensed"/>
              </a:defRPr>
            </a:lvl2pPr>
            <a:lvl3pPr lvl="2" algn="r">
              <a:buNone/>
              <a:defRPr sz="1200" b="1">
                <a:solidFill>
                  <a:srgbClr val="FFFFFF"/>
                </a:solidFill>
                <a:latin typeface="Roboto Condensed"/>
                <a:ea typeface="Roboto Condensed"/>
                <a:cs typeface="Roboto Condensed"/>
                <a:sym typeface="Roboto Condensed"/>
              </a:defRPr>
            </a:lvl3pPr>
            <a:lvl4pPr lvl="3" algn="r">
              <a:buNone/>
              <a:defRPr sz="1200" b="1">
                <a:solidFill>
                  <a:srgbClr val="FFFFFF"/>
                </a:solidFill>
                <a:latin typeface="Roboto Condensed"/>
                <a:ea typeface="Roboto Condensed"/>
                <a:cs typeface="Roboto Condensed"/>
                <a:sym typeface="Roboto Condensed"/>
              </a:defRPr>
            </a:lvl4pPr>
            <a:lvl5pPr lvl="4" algn="r">
              <a:buNone/>
              <a:defRPr sz="1200" b="1">
                <a:solidFill>
                  <a:srgbClr val="FFFFFF"/>
                </a:solidFill>
                <a:latin typeface="Roboto Condensed"/>
                <a:ea typeface="Roboto Condensed"/>
                <a:cs typeface="Roboto Condensed"/>
                <a:sym typeface="Roboto Condensed"/>
              </a:defRPr>
            </a:lvl5pPr>
            <a:lvl6pPr lvl="5" algn="r">
              <a:buNone/>
              <a:defRPr sz="1200" b="1">
                <a:solidFill>
                  <a:srgbClr val="FFFFFF"/>
                </a:solidFill>
                <a:latin typeface="Roboto Condensed"/>
                <a:ea typeface="Roboto Condensed"/>
                <a:cs typeface="Roboto Condensed"/>
                <a:sym typeface="Roboto Condensed"/>
              </a:defRPr>
            </a:lvl6pPr>
            <a:lvl7pPr lvl="6" algn="r">
              <a:buNone/>
              <a:defRPr sz="1200" b="1">
                <a:solidFill>
                  <a:srgbClr val="FFFFFF"/>
                </a:solidFill>
                <a:latin typeface="Roboto Condensed"/>
                <a:ea typeface="Roboto Condensed"/>
                <a:cs typeface="Roboto Condensed"/>
                <a:sym typeface="Roboto Condensed"/>
              </a:defRPr>
            </a:lvl7pPr>
            <a:lvl8pPr lvl="7" algn="r">
              <a:buNone/>
              <a:defRPr sz="1200" b="1">
                <a:solidFill>
                  <a:srgbClr val="FFFFFF"/>
                </a:solidFill>
                <a:latin typeface="Roboto Condensed"/>
                <a:ea typeface="Roboto Condensed"/>
                <a:cs typeface="Roboto Condensed"/>
                <a:sym typeface="Roboto Condensed"/>
              </a:defRPr>
            </a:lvl8pPr>
            <a:lvl9pPr lvl="8" algn="r">
              <a:buNone/>
              <a:defRPr sz="1200" b="1">
                <a:solidFill>
                  <a:srgbClr val="FFFFFF"/>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B9B48145-9848-2F4E-A51E-1AF5F3EC5EAD}"/>
              </a:ext>
            </a:extLst>
          </p:cNvPr>
          <p:cNvPicPr>
            <a:picLocks noChangeAspect="1"/>
          </p:cNvPicPr>
          <p:nvPr userDrawn="1"/>
        </p:nvPicPr>
        <p:blipFill>
          <a:blip r:embed="rId5"/>
          <a:stretch>
            <a:fillRect/>
          </a:stretch>
        </p:blipFill>
        <p:spPr>
          <a:xfrm>
            <a:off x="0" y="4243277"/>
            <a:ext cx="914400" cy="9144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Lst>
  <p:transition>
    <p:fade thruBlk="1"/>
  </p:transition>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Eras Bold ITC" panose="020B0907030504020204" pitchFamily="34" charset="0"/>
          <a:ea typeface="Eras Bold ITC" panose="020B0907030504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Eras Medium ITC" panose="020B0602030504020804" pitchFamily="34" charset="0"/>
          <a:ea typeface="Eras Medium ITC" panose="020B06020305040208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image" Target="../media/image3.svg"/><Relationship Id="rId12" Type="http://schemas.microsoft.com/office/2007/relationships/hdphoto" Target="../media/hdphoto1.wdp"/><Relationship Id="rId2" Type="http://schemas.microsoft.com/office/2007/relationships/media" Target="../media/media1.m4a"/><Relationship Id="rId16" Type="http://schemas.openxmlformats.org/officeDocument/2006/relationships/image" Target="../media/image10.png"/><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 Id="rId1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1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png"/><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notesSlide" Target="../notesSlides/notesSlide17.xml"/><Relationship Id="rId5" Type="http://schemas.openxmlformats.org/officeDocument/2006/relationships/slideLayout" Target="../slideLayouts/slideLayout3.xml"/><Relationship Id="rId4" Type="http://schemas.openxmlformats.org/officeDocument/2006/relationships/audio" Target="../media/media19.m4a"/></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21.m4a"/><Relationship Id="rId7" Type="http://schemas.openxmlformats.org/officeDocument/2006/relationships/image" Target="../media/image2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notesSlide" Target="../notesSlides/notesSlide18.xml"/><Relationship Id="rId5" Type="http://schemas.openxmlformats.org/officeDocument/2006/relationships/slideLayout" Target="../slideLayouts/slideLayout3.xml"/><Relationship Id="rId10" Type="http://schemas.openxmlformats.org/officeDocument/2006/relationships/image" Target="../media/image10.png"/><Relationship Id="rId4" Type="http://schemas.openxmlformats.org/officeDocument/2006/relationships/audio" Target="../media/media21.m4a"/><Relationship Id="rId9"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png"/><Relationship Id="rId5" Type="http://schemas.openxmlformats.org/officeDocument/2006/relationships/hyperlink" Target="https://github.com/HiromiCota/CS506_TeamProject/tree/vero" TargetMode="Externa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4.mp4"/><Relationship Id="rId1" Type="http://schemas.microsoft.com/office/2007/relationships/media" Target="../media/media24.mp4"/><Relationship Id="rId6" Type="http://schemas.openxmlformats.org/officeDocument/2006/relationships/hyperlink" Target="https://github.com/HiromiCota/CS506_TeamProject/tree/vero" TargetMode="External"/><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30.png"/><Relationship Id="rId2" Type="http://schemas.openxmlformats.org/officeDocument/2006/relationships/audio" Target="../media/media25.m4a"/><Relationship Id="rId1" Type="http://schemas.microsoft.com/office/2007/relationships/media" Target="../media/media25.m4a"/><Relationship Id="rId6" Type="http://schemas.microsoft.com/office/2007/relationships/hdphoto" Target="../media/hdphoto5.wdp"/><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2.jpeg"/><Relationship Id="rId11" Type="http://schemas.microsoft.com/office/2007/relationships/hdphoto" Target="../media/hdphoto6.wdp"/><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hyperlink" Target="https://docs.pytorch.org/tutorials/beginner/basics/tensorqs_tutorial.html" TargetMode="External"/><Relationship Id="rId13" Type="http://schemas.openxmlformats.org/officeDocument/2006/relationships/hyperlink" Target="https://docs.pytorch.org/tutorials/beginner/basics/optimization_tutorial.html" TargetMode="External"/><Relationship Id="rId3" Type="http://schemas.openxmlformats.org/officeDocument/2006/relationships/hyperlink" Target="https://openai.com/chatgpt" TargetMode="External"/><Relationship Id="rId7" Type="http://schemas.openxmlformats.org/officeDocument/2006/relationships/hyperlink" Target="https://www.youtube.com/watch?v=Z_ikDlimN6A" TargetMode="External"/><Relationship Id="rId12" Type="http://schemas.openxmlformats.org/officeDocument/2006/relationships/hyperlink" Target="https://docs.pytorch.org/tutorials/beginner/basics/autogradqs_tutorial.html"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www.qtravel.ai/blog/what-are-neural-networks-and-what-are-their-applications/" TargetMode="External"/><Relationship Id="rId11" Type="http://schemas.openxmlformats.org/officeDocument/2006/relationships/hyperlink" Target="https://docs.pytorch.org/tutorials/beginner/basics/buildmodel_tutorial.html" TargetMode="External"/><Relationship Id="rId5" Type="http://schemas.openxmlformats.org/officeDocument/2006/relationships/hyperlink" Target="https://scikit-learn.org/stable/modules/classes.html" TargetMode="External"/><Relationship Id="rId10" Type="http://schemas.openxmlformats.org/officeDocument/2006/relationships/hyperlink" Target="https://docs.pytorch.org/tutorials/beginner/basics/transforms_tutorial.html" TargetMode="External"/><Relationship Id="rId4" Type="http://schemas.openxmlformats.org/officeDocument/2006/relationships/hyperlink" Target="https://pytorch.org/docs/stable/index.html" TargetMode="External"/><Relationship Id="rId9" Type="http://schemas.openxmlformats.org/officeDocument/2006/relationships/hyperlink" Target="https://docs.pytorch.org/tutorials/beginner/basics/data_tutorial.html" TargetMode="External"/><Relationship Id="rId14" Type="http://schemas.openxmlformats.org/officeDocument/2006/relationships/hyperlink" Target="https://docs.pytorch.org/tutorials/beginner/basics/saveloadrun_tutorial.htm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slideLayout" Target="../slideLayouts/slideLayout3.xml"/><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10.pn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notesSlide" Target="../notesSlides/notesSlide7.xml"/><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4.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Shape 183"/>
        <p:cNvGrpSpPr/>
        <p:nvPr/>
      </p:nvGrpSpPr>
      <p:grpSpPr>
        <a:xfrm>
          <a:off x="0" y="0"/>
          <a:ext cx="0" cy="0"/>
          <a:chOff x="0" y="0"/>
          <a:chExt cx="0" cy="0"/>
        </a:xfrm>
      </p:grpSpPr>
      <p:pic>
        <p:nvPicPr>
          <p:cNvPr id="28" name="Picture 27" descr="User with solid fill">
            <a:extLst>
              <a:ext uri="{FF2B5EF4-FFF2-40B4-BE49-F238E27FC236}">
                <a16:creationId xmlns:a16="http://schemas.microsoft.com/office/drawing/2014/main" id="{DAAD20EC-262B-B09C-D4A9-5E38FF4DECF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363170" y="4624114"/>
            <a:ext cx="483465" cy="483465"/>
          </a:xfrm>
          <a:prstGeom prst="rect">
            <a:avLst/>
          </a:prstGeom>
        </p:spPr>
      </p:pic>
      <p:sp>
        <p:nvSpPr>
          <p:cNvPr id="4" name="AutoShape 8" descr="Image result for city university of seattle logo we are all about the finis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Eras Bold ITC" panose="020B0907030504020204" pitchFamily="34" charset="0"/>
            </a:endParaRPr>
          </a:p>
        </p:txBody>
      </p:sp>
      <p:pic>
        <p:nvPicPr>
          <p:cNvPr id="1040" name="Picture 16" descr="Image result for city university of seattle logo"/>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a:ext>
            </a:extLst>
          </a:blip>
          <a:srcRect/>
          <a:stretch>
            <a:fillRect/>
          </a:stretch>
        </p:blipFill>
        <p:spPr bwMode="auto">
          <a:xfrm>
            <a:off x="-635" y="4251960"/>
            <a:ext cx="901700" cy="901700"/>
          </a:xfrm>
          <a:prstGeom prst="rect">
            <a:avLst/>
          </a:prstGeom>
          <a:noFill/>
          <a:extLst>
            <a:ext uri="{909E8E84-426E-40DD-AFC4-6F175D3DCCD1}">
              <a14:hiddenFill xmlns:a14="http://schemas.microsoft.com/office/drawing/2010/main">
                <a:solidFill>
                  <a:srgbClr val="FFFFFF"/>
                </a:solidFill>
              </a14:hiddenFill>
            </a:ext>
          </a:extLst>
        </p:spPr>
      </p:pic>
      <p:sp>
        <p:nvSpPr>
          <p:cNvPr id="184" name="Google Shape;184;p11"/>
          <p:cNvSpPr txBox="1">
            <a:spLocks noGrp="1"/>
          </p:cNvSpPr>
          <p:nvPr>
            <p:ph type="ctrTitle"/>
          </p:nvPr>
        </p:nvSpPr>
        <p:spPr>
          <a:xfrm>
            <a:off x="275021" y="16476"/>
            <a:ext cx="8713404" cy="1051277"/>
          </a:xfrm>
          <a:prstGeom prst="rect">
            <a:avLst/>
          </a:prstGeom>
        </p:spPr>
        <p:txBody>
          <a:bodyPr spcFirstLastPara="1" wrap="square" lIns="91425" tIns="91425" rIns="91425" bIns="91425" anchor="ctr" anchorCtr="0">
            <a:noAutofit/>
          </a:bodyPr>
          <a:lstStyle/>
          <a:p>
            <a:r>
              <a:rPr lang="en-US">
                <a:solidFill>
                  <a:srgbClr val="3F5378"/>
                </a:solidFill>
                <a:effectLst>
                  <a:outerShdw blurRad="50800" dist="38100" dir="5400000" algn="t" rotWithShape="0">
                    <a:prstClr val="black">
                      <a:alpha val="40000"/>
                    </a:prstClr>
                  </a:outerShdw>
                </a:effectLst>
                <a:latin typeface="Eras Bold ITC" panose="020B0907030504020204" pitchFamily="34" charset="0"/>
              </a:rPr>
              <a:t>Dance Moves Detector</a:t>
            </a:r>
          </a:p>
        </p:txBody>
      </p:sp>
      <p:sp>
        <p:nvSpPr>
          <p:cNvPr id="23" name="TextBox 22">
            <a:extLst>
              <a:ext uri="{FF2B5EF4-FFF2-40B4-BE49-F238E27FC236}">
                <a16:creationId xmlns:a16="http://schemas.microsoft.com/office/drawing/2014/main" id="{85758F7B-73D2-DC74-B1E1-501D5CD69C72}"/>
              </a:ext>
            </a:extLst>
          </p:cNvPr>
          <p:cNvSpPr txBox="1"/>
          <p:nvPr/>
        </p:nvSpPr>
        <p:spPr>
          <a:xfrm>
            <a:off x="5978813" y="4252053"/>
            <a:ext cx="1188720" cy="365760"/>
          </a:xfrm>
          <a:prstGeom prst="rect">
            <a:avLst/>
          </a:prstGeom>
          <a:noFill/>
        </p:spPr>
        <p:txBody>
          <a:bodyPr wrap="square" lIns="91440" tIns="45720" rIns="91440" bIns="45720" anchor="t">
            <a:spAutoFit/>
          </a:bodyPr>
          <a:lstStyle/>
          <a:p>
            <a:pPr marL="76200" algn="ctr">
              <a:lnSpc>
                <a:spcPts val="1200"/>
              </a:lnSpc>
            </a:pPr>
            <a:r>
              <a:rPr lang="en-US">
                <a:solidFill>
                  <a:schemeClr val="bg1"/>
                </a:solidFill>
                <a:latin typeface="Eras Medium ITC"/>
              </a:rPr>
              <a:t>Hiromi</a:t>
            </a:r>
            <a:br>
              <a:rPr lang="en-US">
                <a:solidFill>
                  <a:schemeClr val="bg1"/>
                </a:solidFill>
                <a:latin typeface="Eras Medium ITC"/>
              </a:rPr>
            </a:br>
            <a:r>
              <a:rPr lang="en-US">
                <a:solidFill>
                  <a:schemeClr val="bg1"/>
                </a:solidFill>
                <a:latin typeface="Eras Medium ITC"/>
              </a:rPr>
              <a:t>Cota</a:t>
            </a:r>
            <a:endParaRPr lang="en-US" sz="1400">
              <a:solidFill>
                <a:schemeClr val="bg1"/>
              </a:solidFill>
              <a:latin typeface="Eras Medium ITC" panose="020B0602030504020804" pitchFamily="34" charset="0"/>
            </a:endParaRPr>
          </a:p>
        </p:txBody>
      </p:sp>
      <p:sp>
        <p:nvSpPr>
          <p:cNvPr id="27" name="TextBox 26">
            <a:extLst>
              <a:ext uri="{FF2B5EF4-FFF2-40B4-BE49-F238E27FC236}">
                <a16:creationId xmlns:a16="http://schemas.microsoft.com/office/drawing/2014/main" id="{21164436-498A-3A73-257E-5E7EC1D0C8E5}"/>
              </a:ext>
            </a:extLst>
          </p:cNvPr>
          <p:cNvSpPr txBox="1"/>
          <p:nvPr/>
        </p:nvSpPr>
        <p:spPr>
          <a:xfrm rot="18889957">
            <a:off x="5606646" y="2480116"/>
            <a:ext cx="3757825" cy="338554"/>
          </a:xfrm>
          <a:prstGeom prst="rect">
            <a:avLst/>
          </a:prstGeom>
          <a:noFill/>
        </p:spPr>
        <p:txBody>
          <a:bodyPr wrap="square">
            <a:spAutoFit/>
          </a:bodyPr>
          <a:lstStyle>
            <a:defPPr marR="0" lvl="0" algn="l" rtl="0">
              <a:lnSpc>
                <a:spcPct val="100000"/>
              </a:lnSpc>
              <a:spcBef>
                <a:spcPts val="0"/>
              </a:spcBef>
              <a:spcAft>
                <a:spcPts val="0"/>
              </a:spcAft>
            </a:defPPr>
            <a:lvl1pPr marL="76200" indent="0" algn="ctr">
              <a:buNone/>
              <a:defRPr>
                <a:solidFill>
                  <a:schemeClr val="bg1"/>
                </a:solidFill>
                <a:latin typeface="Eras Medium ITC" panose="020B0602030504020804" pitchFamily="34" charset="0"/>
              </a:defRPr>
            </a:lvl1pPr>
          </a:lstStyle>
          <a:p>
            <a:r>
              <a:rPr lang="en-US" sz="1600">
                <a:solidFill>
                  <a:schemeClr val="accent6"/>
                </a:solidFill>
              </a:rPr>
              <a:t>School of Technology &amp; Computing</a:t>
            </a:r>
          </a:p>
        </p:txBody>
      </p:sp>
      <p:sp>
        <p:nvSpPr>
          <p:cNvPr id="6" name="AutoShape 4" descr="pic">
            <a:extLst>
              <a:ext uri="{FF2B5EF4-FFF2-40B4-BE49-F238E27FC236}">
                <a16:creationId xmlns:a16="http://schemas.microsoft.com/office/drawing/2014/main" id="{B47E222D-04EA-0231-C5F3-BEF4ACA12BD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a:extLst>
              <a:ext uri="{FF2B5EF4-FFF2-40B4-BE49-F238E27FC236}">
                <a16:creationId xmlns:a16="http://schemas.microsoft.com/office/drawing/2014/main" id="{A7D5C464-BE94-7B9A-5A38-14D1F899F050}"/>
              </a:ext>
            </a:extLst>
          </p:cNvPr>
          <p:cNvSpPr txBox="1"/>
          <p:nvPr/>
        </p:nvSpPr>
        <p:spPr>
          <a:xfrm>
            <a:off x="4661652" y="4254294"/>
            <a:ext cx="1188720" cy="365760"/>
          </a:xfrm>
          <a:prstGeom prst="rect">
            <a:avLst/>
          </a:prstGeom>
          <a:noFill/>
        </p:spPr>
        <p:txBody>
          <a:bodyPr wrap="square">
            <a:spAutoFit/>
          </a:bodyPr>
          <a:lstStyle/>
          <a:p>
            <a:pPr marL="76200" indent="0" algn="ctr">
              <a:lnSpc>
                <a:spcPts val="1200"/>
              </a:lnSpc>
              <a:buNone/>
            </a:pPr>
            <a:r>
              <a:rPr lang="en-US" sz="1400">
                <a:solidFill>
                  <a:schemeClr val="bg1"/>
                </a:solidFill>
                <a:latin typeface="Eras Medium ITC" panose="020B0602030504020804" pitchFamily="34" charset="0"/>
              </a:rPr>
              <a:t>Verónica Elze</a:t>
            </a:r>
          </a:p>
        </p:txBody>
      </p:sp>
      <p:sp>
        <p:nvSpPr>
          <p:cNvPr id="33" name="TextBox 32">
            <a:extLst>
              <a:ext uri="{FF2B5EF4-FFF2-40B4-BE49-F238E27FC236}">
                <a16:creationId xmlns:a16="http://schemas.microsoft.com/office/drawing/2014/main" id="{15418DC7-96F9-7FA7-EF5A-BFBB29A92336}"/>
              </a:ext>
            </a:extLst>
          </p:cNvPr>
          <p:cNvSpPr txBox="1"/>
          <p:nvPr/>
        </p:nvSpPr>
        <p:spPr>
          <a:xfrm>
            <a:off x="6976024" y="4056500"/>
            <a:ext cx="2167976" cy="261610"/>
          </a:xfrm>
          <a:prstGeom prst="rect">
            <a:avLst/>
          </a:prstGeom>
          <a:noFill/>
          <a:effectLst>
            <a:outerShdw blurRad="25400" dist="25400" dir="2700000" algn="tl" rotWithShape="0">
              <a:schemeClr val="bg1">
                <a:alpha val="10000"/>
              </a:schemeClr>
            </a:outerShdw>
          </a:effectLst>
        </p:spPr>
        <p:txBody>
          <a:bodyPr wrap="square" rtlCol="0">
            <a:spAutoFit/>
          </a:bodyPr>
          <a:lstStyle>
            <a:defPPr marR="0" lvl="0" algn="l" rtl="0">
              <a:lnSpc>
                <a:spcPct val="100000"/>
              </a:lnSpc>
              <a:spcBef>
                <a:spcPts val="0"/>
              </a:spcBef>
              <a:spcAft>
                <a:spcPts val="0"/>
              </a:spcAft>
            </a:defPPr>
            <a:lvl1pPr>
              <a:defRPr sz="3200">
                <a:solidFill>
                  <a:srgbClr val="B4C4DE"/>
                </a:solidFill>
                <a:latin typeface="Eras Bold ITC" panose="020B0907030504020204" pitchFamily="34" charset="0"/>
              </a:defRPr>
            </a:lvl1pPr>
          </a:lstStyle>
          <a:p>
            <a:pPr algn="ctr"/>
            <a:r>
              <a:rPr lang="en-US" sz="1100"/>
              <a:t>Master of Computer Science</a:t>
            </a:r>
          </a:p>
        </p:txBody>
      </p:sp>
      <p:pic>
        <p:nvPicPr>
          <p:cNvPr id="2" name="Picture 27" descr="User with solid fill">
            <a:extLst>
              <a:ext uri="{FF2B5EF4-FFF2-40B4-BE49-F238E27FC236}">
                <a16:creationId xmlns:a16="http://schemas.microsoft.com/office/drawing/2014/main" id="{58D84EC4-07FD-F2E2-C71A-0D107633FB0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52104" y="4625581"/>
            <a:ext cx="483465" cy="483465"/>
          </a:xfrm>
          <a:prstGeom prst="rect">
            <a:avLst/>
          </a:prstGeom>
        </p:spPr>
      </p:pic>
      <p:sp>
        <p:nvSpPr>
          <p:cNvPr id="3" name="TextBox 2">
            <a:extLst>
              <a:ext uri="{FF2B5EF4-FFF2-40B4-BE49-F238E27FC236}">
                <a16:creationId xmlns:a16="http://schemas.microsoft.com/office/drawing/2014/main" id="{2EBC4A97-DA63-428C-2C9F-58B77348F9FA}"/>
              </a:ext>
            </a:extLst>
          </p:cNvPr>
          <p:cNvSpPr txBox="1"/>
          <p:nvPr/>
        </p:nvSpPr>
        <p:spPr>
          <a:xfrm>
            <a:off x="7295973" y="4267823"/>
            <a:ext cx="1188720" cy="362535"/>
          </a:xfrm>
          <a:prstGeom prst="rect">
            <a:avLst/>
          </a:prstGeom>
          <a:noFill/>
        </p:spPr>
        <p:txBody>
          <a:bodyPr wrap="square">
            <a:spAutoFit/>
          </a:bodyPr>
          <a:lstStyle/>
          <a:p>
            <a:pPr marL="76200" indent="0" algn="ctr">
              <a:lnSpc>
                <a:spcPts val="1000"/>
              </a:lnSpc>
              <a:buNone/>
            </a:pPr>
            <a:r>
              <a:rPr lang="en-US" sz="1400" err="1">
                <a:solidFill>
                  <a:schemeClr val="bg1"/>
                </a:solidFill>
                <a:latin typeface="Eras Medium ITC" panose="020B0602030504020804" pitchFamily="34" charset="0"/>
              </a:rPr>
              <a:t>Ixius</a:t>
            </a:r>
            <a:endParaRPr lang="en-US">
              <a:solidFill>
                <a:schemeClr val="bg1"/>
              </a:solidFill>
              <a:latin typeface="Eras Medium ITC" panose="020B0602030504020804" pitchFamily="34" charset="0"/>
            </a:endParaRPr>
          </a:p>
          <a:p>
            <a:pPr marL="76200" indent="0" algn="ctr">
              <a:lnSpc>
                <a:spcPts val="1000"/>
              </a:lnSpc>
              <a:buNone/>
            </a:pPr>
            <a:r>
              <a:rPr lang="en-US" sz="1400">
                <a:solidFill>
                  <a:schemeClr val="bg1"/>
                </a:solidFill>
                <a:latin typeface="Eras Medium ITC" panose="020B0602030504020804" pitchFamily="34" charset="0"/>
              </a:rPr>
              <a:t>Procopios</a:t>
            </a:r>
          </a:p>
        </p:txBody>
      </p:sp>
      <p:pic>
        <p:nvPicPr>
          <p:cNvPr id="9" name="Picture 8">
            <a:extLst>
              <a:ext uri="{FF2B5EF4-FFF2-40B4-BE49-F238E27FC236}">
                <a16:creationId xmlns:a16="http://schemas.microsoft.com/office/drawing/2014/main" id="{9DCC2CD2-8AC8-16B7-A086-6C824AC8080B}"/>
              </a:ext>
            </a:extLst>
          </p:cNvPr>
          <p:cNvPicPr>
            <a:picLocks/>
          </p:cNvPicPr>
          <p:nvPr/>
        </p:nvPicPr>
        <p:blipFill>
          <a:blip r:embed="rId9" cstate="print">
            <a:extLst>
              <a:ext uri="{28A0092B-C50C-407E-A947-70E740481C1C}">
                <a14:useLocalDpi xmlns:a14="http://schemas.microsoft.com/office/drawing/2010/main"/>
              </a:ext>
            </a:extLst>
          </a:blip>
          <a:stretch>
            <a:fillRect/>
          </a:stretch>
        </p:blipFill>
        <p:spPr>
          <a:xfrm>
            <a:off x="181887" y="1092363"/>
            <a:ext cx="4608576" cy="2959763"/>
          </a:xfrm>
          <a:prstGeom prst="rect">
            <a:avLst/>
          </a:prstGeom>
        </p:spPr>
      </p:pic>
      <p:sp>
        <p:nvSpPr>
          <p:cNvPr id="11" name="TextBox 10">
            <a:extLst>
              <a:ext uri="{FF2B5EF4-FFF2-40B4-BE49-F238E27FC236}">
                <a16:creationId xmlns:a16="http://schemas.microsoft.com/office/drawing/2014/main" id="{F8AEC4D7-4E6D-45DB-D138-081A20D88D4A}"/>
              </a:ext>
            </a:extLst>
          </p:cNvPr>
          <p:cNvSpPr txBox="1"/>
          <p:nvPr/>
        </p:nvSpPr>
        <p:spPr>
          <a:xfrm>
            <a:off x="4887617" y="1114517"/>
            <a:ext cx="2889503" cy="1200329"/>
          </a:xfrm>
          <a:prstGeom prst="rect">
            <a:avLst/>
          </a:prstGeom>
          <a:noFill/>
        </p:spPr>
        <p:txBody>
          <a:bodyPr wrap="square" lIns="91440" tIns="45720" rIns="91440" bIns="45720" anchor="t">
            <a:spAutoFit/>
          </a:bodyPr>
          <a:lstStyle/>
          <a:p>
            <a:r>
              <a:rPr lang="en-US" sz="3600" b="1">
                <a:solidFill>
                  <a:srgbClr val="C7D3E6"/>
                </a:solidFill>
                <a:effectLst>
                  <a:outerShdw blurRad="50800" dist="38100" dir="5400000" algn="t" rotWithShape="0">
                    <a:prstClr val="black">
                      <a:alpha val="40000"/>
                    </a:prstClr>
                  </a:outerShdw>
                </a:effectLst>
                <a:latin typeface="Eras Bold ITC"/>
                <a:ea typeface="Roboto Condensed"/>
                <a:cs typeface="Roboto Condensed"/>
              </a:rPr>
              <a:t>with </a:t>
            </a:r>
          </a:p>
          <a:p>
            <a:r>
              <a:rPr lang="en-US" sz="3600" b="1" err="1">
                <a:solidFill>
                  <a:srgbClr val="C7D3E6"/>
                </a:solidFill>
                <a:effectLst>
                  <a:outerShdw blurRad="50800" dist="38100" dir="5400000" algn="t" rotWithShape="0">
                    <a:prstClr val="black">
                      <a:alpha val="40000"/>
                    </a:prstClr>
                  </a:outerShdw>
                </a:effectLst>
                <a:latin typeface="Eras Bold ITC"/>
                <a:ea typeface="Roboto Condensed"/>
                <a:cs typeface="Roboto Condensed"/>
              </a:rPr>
              <a:t>PyTorch</a:t>
            </a:r>
            <a:endParaRPr lang="en-US" sz="3600" b="1">
              <a:effectLst>
                <a:outerShdw blurRad="50800" dist="38100" dir="5400000" algn="t" rotWithShape="0">
                  <a:prstClr val="black">
                    <a:alpha val="40000"/>
                  </a:prstClr>
                </a:outerShdw>
              </a:effectLst>
              <a:latin typeface="Eras Bold ITC" panose="020B0907030504020204" pitchFamily="34" charset="0"/>
              <a:ea typeface="Roboto Condensed"/>
              <a:cs typeface="Roboto Condensed"/>
            </a:endParaRPr>
          </a:p>
        </p:txBody>
      </p:sp>
      <p:pic>
        <p:nvPicPr>
          <p:cNvPr id="5" name="Picture 4">
            <a:extLst>
              <a:ext uri="{FF2B5EF4-FFF2-40B4-BE49-F238E27FC236}">
                <a16:creationId xmlns:a16="http://schemas.microsoft.com/office/drawing/2014/main" id="{7C76319B-7C40-F727-89F4-5172E3FF0416}"/>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6327327" y="4581750"/>
            <a:ext cx="561357" cy="566928"/>
          </a:xfrm>
          <a:prstGeom prst="rect">
            <a:avLst/>
          </a:prstGeom>
        </p:spPr>
      </p:pic>
      <p:sp>
        <p:nvSpPr>
          <p:cNvPr id="7" name="TextBox 6">
            <a:extLst>
              <a:ext uri="{FF2B5EF4-FFF2-40B4-BE49-F238E27FC236}">
                <a16:creationId xmlns:a16="http://schemas.microsoft.com/office/drawing/2014/main" id="{7FEC4D4F-CE32-8D80-2329-6D560B59B88B}"/>
              </a:ext>
            </a:extLst>
          </p:cNvPr>
          <p:cNvSpPr txBox="1"/>
          <p:nvPr/>
        </p:nvSpPr>
        <p:spPr>
          <a:xfrm>
            <a:off x="4636622" y="4054307"/>
            <a:ext cx="2457724" cy="261610"/>
          </a:xfrm>
          <a:prstGeom prst="rect">
            <a:avLst/>
          </a:prstGeom>
          <a:noFill/>
          <a:effectLst>
            <a:outerShdw blurRad="25400" dist="25400" dir="2700000" algn="tl" rotWithShape="0">
              <a:schemeClr val="bg1">
                <a:alpha val="10000"/>
              </a:schemeClr>
            </a:outerShdw>
          </a:effectLst>
        </p:spPr>
        <p:txBody>
          <a:bodyPr wrap="none" rtlCol="0">
            <a:spAutoFit/>
          </a:bodyPr>
          <a:lstStyle>
            <a:defPPr marR="0" lvl="0" algn="l" rtl="0">
              <a:lnSpc>
                <a:spcPct val="100000"/>
              </a:lnSpc>
              <a:spcBef>
                <a:spcPts val="0"/>
              </a:spcBef>
              <a:spcAft>
                <a:spcPts val="0"/>
              </a:spcAft>
            </a:defPPr>
            <a:lvl1pPr>
              <a:defRPr sz="3200">
                <a:solidFill>
                  <a:srgbClr val="B4C4DE"/>
                </a:solidFill>
                <a:latin typeface="Eras Bold ITC" panose="020B0907030504020204" pitchFamily="34" charset="0"/>
              </a:defRPr>
            </a:lvl1pPr>
          </a:lstStyle>
          <a:p>
            <a:r>
              <a:rPr lang="en-US" sz="1100"/>
              <a:t>Masters of Artificial Intelligence</a:t>
            </a:r>
          </a:p>
        </p:txBody>
      </p:sp>
      <p:pic>
        <p:nvPicPr>
          <p:cNvPr id="10" name="Picture 9" descr="A person with short hair wearing glasses and a blue jacket&#10;&#10;AI-generated content may be incorrect.">
            <a:extLst>
              <a:ext uri="{FF2B5EF4-FFF2-40B4-BE49-F238E27FC236}">
                <a16:creationId xmlns:a16="http://schemas.microsoft.com/office/drawing/2014/main" id="{461B9BBB-22C2-901F-1369-79627D71EA4A}"/>
              </a:ext>
            </a:extLst>
          </p:cNvPr>
          <p:cNvPicPr>
            <a:picLocks noChangeAspect="1"/>
          </p:cNvPicPr>
          <p:nvPr/>
        </p:nvPicPr>
        <p:blipFill>
          <a:blip r:embed="rId11" cstate="print">
            <a:extLst>
              <a:ext uri="{BEBA8EAE-BF5A-486C-A8C5-ECC9F3942E4B}">
                <a14:imgProps xmlns:a14="http://schemas.microsoft.com/office/drawing/2010/main">
                  <a14:imgLayer r:embed="rId12">
                    <a14:imgEffect>
                      <a14:colorTemperature colorTemp="8800"/>
                    </a14:imgEffect>
                  </a14:imgLayer>
                </a14:imgProps>
              </a:ext>
              <a:ext uri="{28A0092B-C50C-407E-A947-70E740481C1C}">
                <a14:useLocalDpi xmlns:a14="http://schemas.microsoft.com/office/drawing/2010/main"/>
              </a:ext>
            </a:extLst>
          </a:blip>
          <a:stretch>
            <a:fillRect/>
          </a:stretch>
        </p:blipFill>
        <p:spPr>
          <a:xfrm>
            <a:off x="7617940" y="4585130"/>
            <a:ext cx="553245" cy="566928"/>
          </a:xfrm>
          <a:prstGeom prst="rect">
            <a:avLst/>
          </a:prstGeom>
        </p:spPr>
      </p:pic>
      <p:pic>
        <p:nvPicPr>
          <p:cNvPr id="14" name="Picture 13" descr="Reflective sequins">
            <a:extLst>
              <a:ext uri="{FF2B5EF4-FFF2-40B4-BE49-F238E27FC236}">
                <a16:creationId xmlns:a16="http://schemas.microsoft.com/office/drawing/2014/main" id="{3305CB36-0D88-7F8E-F574-51FF857F594C}"/>
              </a:ext>
            </a:extLst>
          </p:cNvPr>
          <p:cNvPicPr>
            <a:picLocks noChangeAspect="1"/>
          </p:cNvPicPr>
          <p:nvPr/>
        </p:nvPicPr>
        <p:blipFill>
          <a:blip r:embed="rId13" cstate="print">
            <a:extLst>
              <a:ext uri="{BEBA8EAE-BF5A-486C-A8C5-ECC9F3942E4B}">
                <a14:imgProps xmlns:a14="http://schemas.microsoft.com/office/drawing/2010/main">
                  <a14:imgLayer r:embed="rId14">
                    <a14:imgEffect>
                      <a14:artisticPlasticWrap/>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954138" y="4583407"/>
            <a:ext cx="621138" cy="564880"/>
          </a:xfrm>
          <a:prstGeom prst="rect">
            <a:avLst/>
          </a:prstGeom>
        </p:spPr>
      </p:pic>
      <p:pic>
        <p:nvPicPr>
          <p:cNvPr id="32" name="Picture 31" descr="A person with glasses smiling&#10;&#10;Description automatically generated">
            <a:extLst>
              <a:ext uri="{FF2B5EF4-FFF2-40B4-BE49-F238E27FC236}">
                <a16:creationId xmlns:a16="http://schemas.microsoft.com/office/drawing/2014/main" id="{E186896A-68CC-0F9E-CD57-63E43573508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961795" y="4570100"/>
            <a:ext cx="591485" cy="578644"/>
          </a:xfrm>
          <a:prstGeom prst="rect">
            <a:avLst/>
          </a:prstGeom>
        </p:spPr>
      </p:pic>
      <p:pic>
        <p:nvPicPr>
          <p:cNvPr id="8" name="Recording (227)">
            <a:hlinkClick r:id="" action="ppaction://media"/>
            <a:extLst>
              <a:ext uri="{FF2B5EF4-FFF2-40B4-BE49-F238E27FC236}">
                <a16:creationId xmlns:a16="http://schemas.microsoft.com/office/drawing/2014/main" id="{D74E8CBE-E5D1-3577-7E31-209141F225FB}"/>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557025" y="25755"/>
            <a:ext cx="556013" cy="535104"/>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advClick="0" advTm="0">
        <p15:prstTrans prst="peelOff"/>
      </p:transition>
    </mc:Choice>
    <mc:Fallback xmlns="">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wipe(left)">
                                      <p:cBhvr>
                                        <p:cTn id="7" dur="2000"/>
                                        <p:tgtEl>
                                          <p:spTgt spid="184"/>
                                        </p:tgtEl>
                                      </p:cBhvr>
                                    </p:animEffect>
                                  </p:childTnLst>
                                </p:cTn>
                              </p:par>
                              <p:par>
                                <p:cTn id="8" presetID="1" presetClass="mediacall" presetSubtype="0" fill="hold" nodeType="withEffect">
                                  <p:stCondLst>
                                    <p:cond delay="0"/>
                                  </p:stCondLst>
                                  <p:childTnLst>
                                    <p:cmd type="call" cmd="playFrom(0.0)">
                                      <p:cBhvr>
                                        <p:cTn id="9" dur="6570" fill="hold"/>
                                        <p:tgtEl>
                                          <p:spTgt spid="8"/>
                                        </p:tgtEl>
                                      </p:cBhvr>
                                    </p:cmd>
                                  </p:childTnLst>
                                </p:cTn>
                              </p:par>
                              <p:par>
                                <p:cTn id="10" presetID="26" presetClass="emph" presetSubtype="0" fill="hold" grpId="0" nodeType="withEffect">
                                  <p:stCondLst>
                                    <p:cond delay="2000"/>
                                  </p:stCondLst>
                                  <p:childTnLst>
                                    <p:animEffect transition="out" filter="fade">
                                      <p:cBhvr>
                                        <p:cTn id="11" dur="3000" tmFilter="0, 0; .2, .5; .8, .5; 1, 0"/>
                                        <p:tgtEl>
                                          <p:spTgt spid="11"/>
                                        </p:tgtEl>
                                      </p:cBhvr>
                                    </p:animEffect>
                                    <p:animScale>
                                      <p:cBhvr>
                                        <p:cTn id="12" dur="1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8"/>
                </p:tgtEl>
              </p:cMediaNode>
            </p:audio>
          </p:childTnLst>
        </p:cTn>
      </p:par>
    </p:tnLst>
    <p:bldLst>
      <p:bldP spid="184"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EC6CB-D8DA-ED5A-EC16-FC2D788887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9B1E0-0986-8585-62B7-F2798F7DB8CF}"/>
              </a:ext>
            </a:extLst>
          </p:cNvPr>
          <p:cNvSpPr>
            <a:spLocks noGrp="1"/>
          </p:cNvSpPr>
          <p:nvPr>
            <p:ph type="title"/>
          </p:nvPr>
        </p:nvSpPr>
        <p:spPr/>
        <p:txBody>
          <a:bodyPr/>
          <a:lstStyle/>
          <a:p>
            <a:r>
              <a:rPr lang="en-US">
                <a:latin typeface="Eras Bold ITC"/>
              </a:rPr>
              <a:t>Tensor Example</a:t>
            </a:r>
            <a:endParaRPr lang="en-US"/>
          </a:p>
        </p:txBody>
      </p:sp>
      <p:sp>
        <p:nvSpPr>
          <p:cNvPr id="4" name="Slide Number Placeholder 3">
            <a:extLst>
              <a:ext uri="{FF2B5EF4-FFF2-40B4-BE49-F238E27FC236}">
                <a16:creationId xmlns:a16="http://schemas.microsoft.com/office/drawing/2014/main" id="{94D738E7-3BA5-229D-B1A9-6D273DAA66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5" name="Picture 4" descr="A screenshot of a computer program&#10;&#10;AI-generated content may be incorrect.">
            <a:extLst>
              <a:ext uri="{FF2B5EF4-FFF2-40B4-BE49-F238E27FC236}">
                <a16:creationId xmlns:a16="http://schemas.microsoft.com/office/drawing/2014/main" id="{D7ABAA5C-EB86-F5F7-4A1F-EDD0FFAA3F85}"/>
              </a:ext>
            </a:extLst>
          </p:cNvPr>
          <p:cNvPicPr>
            <a:picLocks noChangeAspect="1"/>
          </p:cNvPicPr>
          <p:nvPr/>
        </p:nvPicPr>
        <p:blipFill>
          <a:blip r:embed="rId5"/>
          <a:srcRect b="1805"/>
          <a:stretch>
            <a:fillRect/>
          </a:stretch>
        </p:blipFill>
        <p:spPr>
          <a:xfrm>
            <a:off x="285014" y="1337268"/>
            <a:ext cx="3685173" cy="2862199"/>
          </a:xfrm>
          <a:prstGeom prst="rect">
            <a:avLst/>
          </a:prstGeom>
        </p:spPr>
      </p:pic>
      <p:pic>
        <p:nvPicPr>
          <p:cNvPr id="6" name="Picture 5" descr="A screenshot of a computer program&#10;&#10;AI-generated content may be incorrect.">
            <a:extLst>
              <a:ext uri="{FF2B5EF4-FFF2-40B4-BE49-F238E27FC236}">
                <a16:creationId xmlns:a16="http://schemas.microsoft.com/office/drawing/2014/main" id="{FFAACFFF-C060-82C2-3A7A-A11882A520E1}"/>
              </a:ext>
            </a:extLst>
          </p:cNvPr>
          <p:cNvPicPr>
            <a:picLocks noChangeAspect="1"/>
          </p:cNvPicPr>
          <p:nvPr/>
        </p:nvPicPr>
        <p:blipFill>
          <a:blip r:embed="rId6"/>
          <a:srcRect b="1369"/>
          <a:stretch>
            <a:fillRect/>
          </a:stretch>
        </p:blipFill>
        <p:spPr>
          <a:xfrm>
            <a:off x="4267954" y="1337268"/>
            <a:ext cx="4183434" cy="3806232"/>
          </a:xfrm>
          <a:prstGeom prst="rect">
            <a:avLst/>
          </a:prstGeom>
        </p:spPr>
      </p:pic>
      <p:pic>
        <p:nvPicPr>
          <p:cNvPr id="3" name="Recording (138)">
            <a:hlinkClick r:id="" action="ppaction://media"/>
            <a:extLst>
              <a:ext uri="{FF2B5EF4-FFF2-40B4-BE49-F238E27FC236}">
                <a16:creationId xmlns:a16="http://schemas.microsoft.com/office/drawing/2014/main" id="{78E21B73-38F6-589E-5CE6-B4BAB72C61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5289" y="40941"/>
            <a:ext cx="730250" cy="730250"/>
          </a:xfrm>
          <a:prstGeom prst="rect">
            <a:avLst/>
          </a:prstGeom>
        </p:spPr>
      </p:pic>
    </p:spTree>
    <p:extLst>
      <p:ext uri="{BB962C8B-B14F-4D97-AF65-F5344CB8AC3E}">
        <p14:creationId xmlns:p14="http://schemas.microsoft.com/office/powerpoint/2010/main" val="9686129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417" fill="hold"/>
                                        <p:tgtEl>
                                          <p:spTgt spid="3"/>
                                        </p:tgtEl>
                                      </p:cBhvr>
                                    </p:cmd>
                                  </p:childTnLst>
                                </p:cTn>
                              </p:par>
                              <p:par>
                                <p:cTn id="7" presetID="22" presetClass="entr" presetSubtype="1" fill="hold" nodeType="withEffect">
                                  <p:stCondLst>
                                    <p:cond delay="300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3000"/>
                                        <p:tgtEl>
                                          <p:spTgt spid="5"/>
                                        </p:tgtEl>
                                      </p:cBhvr>
                                    </p:animEffect>
                                  </p:childTnLst>
                                </p:cTn>
                              </p:par>
                              <p:par>
                                <p:cTn id="10" presetID="22" presetClass="entr" presetSubtype="1" fill="hold" nodeType="withEffect">
                                  <p:stCondLst>
                                    <p:cond delay="1500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1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2FD3C-238C-D83F-9329-4F323CB805BD}"/>
            </a:ext>
          </a:extLst>
        </p:cNvPr>
        <p:cNvGrpSpPr/>
        <p:nvPr/>
      </p:nvGrpSpPr>
      <p:grpSpPr>
        <a:xfrm>
          <a:off x="0" y="0"/>
          <a:ext cx="0" cy="0"/>
          <a:chOff x="0" y="0"/>
          <a:chExt cx="0" cy="0"/>
        </a:xfrm>
      </p:grpSpPr>
      <p:pic>
        <p:nvPicPr>
          <p:cNvPr id="8" name="Graphic 7" descr="Database with solid fill">
            <a:extLst>
              <a:ext uri="{FF2B5EF4-FFF2-40B4-BE49-F238E27FC236}">
                <a16:creationId xmlns:a16="http://schemas.microsoft.com/office/drawing/2014/main" id="{961FD3B9-AADE-1D80-432F-9A9E975B08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7978" y="2076998"/>
            <a:ext cx="1800044" cy="1800044"/>
          </a:xfrm>
          <a:prstGeom prst="rect">
            <a:avLst/>
          </a:prstGeom>
        </p:spPr>
      </p:pic>
      <p:sp>
        <p:nvSpPr>
          <p:cNvPr id="2" name="Title 1">
            <a:extLst>
              <a:ext uri="{FF2B5EF4-FFF2-40B4-BE49-F238E27FC236}">
                <a16:creationId xmlns:a16="http://schemas.microsoft.com/office/drawing/2014/main" id="{24828A9D-ED18-CE27-00B4-C380957F2D9B}"/>
              </a:ext>
            </a:extLst>
          </p:cNvPr>
          <p:cNvSpPr>
            <a:spLocks noGrp="1"/>
          </p:cNvSpPr>
          <p:nvPr>
            <p:ph type="title"/>
          </p:nvPr>
        </p:nvSpPr>
        <p:spPr>
          <a:noFill/>
          <a:ln>
            <a:noFill/>
          </a:ln>
          <a:effectLst>
            <a:outerShdw blurRad="50800" dist="38100" dir="5400000" algn="t" rotWithShape="0">
              <a:prstClr val="black">
                <a:alpha val="40000"/>
              </a:prstClr>
            </a:outerShdw>
          </a:effectLst>
        </p:spPr>
        <p:txBody>
          <a:bodyPr spcFirstLastPara="1" wrap="square" lIns="91425" tIns="91425" rIns="91425" bIns="91425" anchor="ctr" anchorCtr="0"/>
          <a:lstStyle/>
          <a:p>
            <a:r>
              <a:rPr lang="en-US">
                <a:latin typeface="Eras Bold ITC"/>
              </a:rPr>
              <a:t>Datasets &amp; Data Loaders</a:t>
            </a:r>
            <a:endParaRPr lang="en-US"/>
          </a:p>
        </p:txBody>
      </p:sp>
      <p:sp>
        <p:nvSpPr>
          <p:cNvPr id="3" name="Text Placeholder 2">
            <a:extLst>
              <a:ext uri="{FF2B5EF4-FFF2-40B4-BE49-F238E27FC236}">
                <a16:creationId xmlns:a16="http://schemas.microsoft.com/office/drawing/2014/main" id="{1602BDE2-F316-A1A3-2B74-92F048ACB791}"/>
              </a:ext>
            </a:extLst>
          </p:cNvPr>
          <p:cNvSpPr>
            <a:spLocks noGrp="1"/>
          </p:cNvSpPr>
          <p:nvPr>
            <p:ph type="body" idx="1"/>
          </p:nvPr>
        </p:nvSpPr>
        <p:spPr>
          <a:xfrm>
            <a:off x="399235" y="1342025"/>
            <a:ext cx="6472545" cy="2699397"/>
          </a:xfrm>
        </p:spPr>
        <p:txBody>
          <a:bodyPr/>
          <a:lstStyle/>
          <a:p>
            <a:r>
              <a:rPr lang="en-US" err="1">
                <a:latin typeface="Eras Medium ITC"/>
              </a:rPr>
              <a:t>torch.utils.data.Dataset</a:t>
            </a:r>
            <a:endParaRPr lang="en-US">
              <a:latin typeface="Eras Medium ITC"/>
            </a:endParaRPr>
          </a:p>
          <a:p>
            <a:pPr lvl="1">
              <a:buFont typeface="Courier New"/>
              <a:buChar char="o"/>
            </a:pPr>
            <a:r>
              <a:rPr lang="en-US">
                <a:latin typeface="Eras Medium ITC"/>
              </a:rPr>
              <a:t>Store and access samples and labels</a:t>
            </a:r>
          </a:p>
          <a:p>
            <a:r>
              <a:rPr lang="en-US" err="1">
                <a:latin typeface="Eras Medium ITC"/>
              </a:rPr>
              <a:t>torch.utils.data.DataLoader</a:t>
            </a:r>
            <a:endParaRPr lang="en-US"/>
          </a:p>
          <a:p>
            <a:pPr lvl="1">
              <a:buFont typeface="Courier New"/>
              <a:buChar char="o"/>
            </a:pPr>
            <a:r>
              <a:rPr lang="en-US">
                <a:latin typeface="Eras Medium ITC"/>
              </a:rPr>
              <a:t>Wraps an </a:t>
            </a:r>
            <a:r>
              <a:rPr lang="en-US" err="1">
                <a:latin typeface="Eras Medium ITC"/>
              </a:rPr>
              <a:t>iterable</a:t>
            </a:r>
            <a:r>
              <a:rPr lang="en-US">
                <a:latin typeface="Eras Medium ITC"/>
              </a:rPr>
              <a:t> around Dataset</a:t>
            </a:r>
          </a:p>
        </p:txBody>
      </p:sp>
      <p:sp>
        <p:nvSpPr>
          <p:cNvPr id="4" name="Slide Number Placeholder 3">
            <a:extLst>
              <a:ext uri="{FF2B5EF4-FFF2-40B4-BE49-F238E27FC236}">
                <a16:creationId xmlns:a16="http://schemas.microsoft.com/office/drawing/2014/main" id="{C96E3AB0-D5C2-A83E-CFC3-7702AF737F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5" name="Recording (139)">
            <a:hlinkClick r:id="" action="ppaction://media"/>
            <a:extLst>
              <a:ext uri="{FF2B5EF4-FFF2-40B4-BE49-F238E27FC236}">
                <a16:creationId xmlns:a16="http://schemas.microsoft.com/office/drawing/2014/main" id="{6CBA5638-65F9-9EBA-757D-E942D06BA39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1700" y="45425"/>
            <a:ext cx="730250" cy="730250"/>
          </a:xfrm>
          <a:prstGeom prst="rect">
            <a:avLst/>
          </a:prstGeom>
        </p:spPr>
      </p:pic>
      <p:grpSp>
        <p:nvGrpSpPr>
          <p:cNvPr id="12" name="Group 11">
            <a:extLst>
              <a:ext uri="{FF2B5EF4-FFF2-40B4-BE49-F238E27FC236}">
                <a16:creationId xmlns:a16="http://schemas.microsoft.com/office/drawing/2014/main" id="{1FFD97FD-4C26-C46E-DA98-301CC37465A5}"/>
              </a:ext>
            </a:extLst>
          </p:cNvPr>
          <p:cNvGrpSpPr/>
          <p:nvPr/>
        </p:nvGrpSpPr>
        <p:grpSpPr>
          <a:xfrm>
            <a:off x="7078504" y="1916326"/>
            <a:ext cx="1078992" cy="654756"/>
            <a:chOff x="6332284" y="1856292"/>
            <a:chExt cx="1078992" cy="654756"/>
          </a:xfrm>
        </p:grpSpPr>
        <p:sp>
          <p:nvSpPr>
            <p:cNvPr id="6" name="Cylinder 5">
              <a:extLst>
                <a:ext uri="{FF2B5EF4-FFF2-40B4-BE49-F238E27FC236}">
                  <a16:creationId xmlns:a16="http://schemas.microsoft.com/office/drawing/2014/main" id="{96317D50-25D5-F2E2-79B5-E378FC77D87D}"/>
                </a:ext>
              </a:extLst>
            </p:cNvPr>
            <p:cNvSpPr/>
            <p:nvPr/>
          </p:nvSpPr>
          <p:spPr>
            <a:xfrm>
              <a:off x="6332284" y="1856292"/>
              <a:ext cx="1078992" cy="654756"/>
            </a:xfrm>
            <a:prstGeom prst="can">
              <a:avLst>
                <a:gd name="adj" fmla="val 46552"/>
              </a:avLst>
            </a:prstGeom>
            <a:solidFill>
              <a:schemeClr val="accent2"/>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C86E833-1E75-437B-C69B-1AF432C8DAC6}"/>
                </a:ext>
              </a:extLst>
            </p:cNvPr>
            <p:cNvSpPr/>
            <p:nvPr/>
          </p:nvSpPr>
          <p:spPr>
            <a:xfrm>
              <a:off x="7190628" y="2248693"/>
              <a:ext cx="80924" cy="82296"/>
            </a:xfrm>
            <a:prstGeom prst="ellipse">
              <a:avLst/>
            </a:prstGeom>
            <a:solidFill>
              <a:srgbClr val="C7D3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388453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018" fill="hold"/>
                                        <p:tgtEl>
                                          <p:spTgt spid="5"/>
                                        </p:tgtEl>
                                      </p:cBhvr>
                                    </p:cmd>
                                  </p:childTnLst>
                                </p:cTn>
                              </p:par>
                              <p:par>
                                <p:cTn id="7" presetID="22" presetClass="entr" presetSubtype="4" fill="hold" nodeType="withEffect">
                                  <p:stCondLst>
                                    <p:cond delay="2000"/>
                                  </p:stCondLst>
                                  <p:childTnLst>
                                    <p:set>
                                      <p:cBhvr>
                                        <p:cTn id="8" dur="1" fill="hold">
                                          <p:stCondLst>
                                            <p:cond delay="0"/>
                                          </p:stCondLst>
                                        </p:cTn>
                                        <p:tgtEl>
                                          <p:spTgt spid="8"/>
                                        </p:tgtEl>
                                        <p:attrNameLst>
                                          <p:attrName>style.visibility</p:attrName>
                                        </p:attrNameLst>
                                      </p:cBhvr>
                                      <p:to>
                                        <p:strVal val="visible"/>
                                      </p:to>
                                    </p:set>
                                    <p:animEffect transition="in" filter="wipe(down)">
                                      <p:cBhvr>
                                        <p:cTn id="9" dur="2000"/>
                                        <p:tgtEl>
                                          <p:spTgt spid="8"/>
                                        </p:tgtEl>
                                      </p:cBhvr>
                                    </p:animEffect>
                                  </p:childTnLst>
                                </p:cTn>
                              </p:par>
                              <p:par>
                                <p:cTn id="10" presetID="26" presetClass="entr" presetSubtype="0" fill="hold" nodeType="withEffect">
                                  <p:stCondLst>
                                    <p:cond delay="450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1160">
                                          <p:stCondLst>
                                            <p:cond delay="0"/>
                                          </p:stCondLst>
                                        </p:cTn>
                                        <p:tgtEl>
                                          <p:spTgt spid="12"/>
                                        </p:tgtEl>
                                      </p:cBhvr>
                                    </p:animEffect>
                                    <p:anim calcmode="lin" valueType="num">
                                      <p:cBhvr>
                                        <p:cTn id="13" dur="3644"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4" dur="132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 dur="1328" tmFilter="0, 0; 0.125,0.2665; 0.25,0.4; 0.375,0.465; 0.5,0.5;  0.625,0.535; 0.75,0.6; 0.875,0.7335; 1,1">
                                          <p:stCondLst>
                                            <p:cond delay="1328"/>
                                          </p:stCondLst>
                                        </p:cTn>
                                        <p:tgtEl>
                                          <p:spTgt spid="12"/>
                                        </p:tgtEl>
                                        <p:attrNameLst>
                                          <p:attrName>ppt_y</p:attrName>
                                        </p:attrNameLst>
                                      </p:cBhvr>
                                      <p:tavLst>
                                        <p:tav tm="0" fmla="#ppt_y-sin(pi*$)/9">
                                          <p:val>
                                            <p:fltVal val="0"/>
                                          </p:val>
                                        </p:tav>
                                        <p:tav tm="100000">
                                          <p:val>
                                            <p:fltVal val="1"/>
                                          </p:val>
                                        </p:tav>
                                      </p:tavLst>
                                    </p:anim>
                                    <p:anim calcmode="lin" valueType="num">
                                      <p:cBhvr>
                                        <p:cTn id="16" dur="664" tmFilter="0, 0; 0.125,0.2665; 0.25,0.4; 0.375,0.465; 0.5,0.5;  0.625,0.535; 0.75,0.6; 0.875,0.7335; 1,1">
                                          <p:stCondLst>
                                            <p:cond delay="2648"/>
                                          </p:stCondLst>
                                        </p:cTn>
                                        <p:tgtEl>
                                          <p:spTgt spid="12"/>
                                        </p:tgtEl>
                                        <p:attrNameLst>
                                          <p:attrName>ppt_y</p:attrName>
                                        </p:attrNameLst>
                                      </p:cBhvr>
                                      <p:tavLst>
                                        <p:tav tm="0" fmla="#ppt_y-sin(pi*$)/27">
                                          <p:val>
                                            <p:fltVal val="0"/>
                                          </p:val>
                                        </p:tav>
                                        <p:tav tm="100000">
                                          <p:val>
                                            <p:fltVal val="1"/>
                                          </p:val>
                                        </p:tav>
                                      </p:tavLst>
                                    </p:anim>
                                    <p:anim calcmode="lin" valueType="num">
                                      <p:cBhvr>
                                        <p:cTn id="17" dur="328" tmFilter="0, 0; 0.125,0.2665; 0.25,0.4; 0.375,0.465; 0.5,0.5;  0.625,0.535; 0.75,0.6; 0.875,0.7335; 1,1">
                                          <p:stCondLst>
                                            <p:cond delay="3312"/>
                                          </p:stCondLst>
                                        </p:cTn>
                                        <p:tgtEl>
                                          <p:spTgt spid="12"/>
                                        </p:tgtEl>
                                        <p:attrNameLst>
                                          <p:attrName>ppt_y</p:attrName>
                                        </p:attrNameLst>
                                      </p:cBhvr>
                                      <p:tavLst>
                                        <p:tav tm="0" fmla="#ppt_y-sin(pi*$)/81">
                                          <p:val>
                                            <p:fltVal val="0"/>
                                          </p:val>
                                        </p:tav>
                                        <p:tav tm="100000">
                                          <p:val>
                                            <p:fltVal val="1"/>
                                          </p:val>
                                        </p:tav>
                                      </p:tavLst>
                                    </p:anim>
                                    <p:animScale>
                                      <p:cBhvr>
                                        <p:cTn id="18" dur="52">
                                          <p:stCondLst>
                                            <p:cond delay="1300"/>
                                          </p:stCondLst>
                                        </p:cTn>
                                        <p:tgtEl>
                                          <p:spTgt spid="12"/>
                                        </p:tgtEl>
                                      </p:cBhvr>
                                      <p:to x="100000" y="60000"/>
                                    </p:animScale>
                                    <p:animScale>
                                      <p:cBhvr>
                                        <p:cTn id="19" dur="332" decel="50000">
                                          <p:stCondLst>
                                            <p:cond delay="1352"/>
                                          </p:stCondLst>
                                        </p:cTn>
                                        <p:tgtEl>
                                          <p:spTgt spid="12"/>
                                        </p:tgtEl>
                                      </p:cBhvr>
                                      <p:to x="100000" y="100000"/>
                                    </p:animScale>
                                    <p:animScale>
                                      <p:cBhvr>
                                        <p:cTn id="20" dur="52">
                                          <p:stCondLst>
                                            <p:cond delay="2624"/>
                                          </p:stCondLst>
                                        </p:cTn>
                                        <p:tgtEl>
                                          <p:spTgt spid="12"/>
                                        </p:tgtEl>
                                      </p:cBhvr>
                                      <p:to x="100000" y="80000"/>
                                    </p:animScale>
                                    <p:animScale>
                                      <p:cBhvr>
                                        <p:cTn id="21" dur="332" decel="50000">
                                          <p:stCondLst>
                                            <p:cond delay="2676"/>
                                          </p:stCondLst>
                                        </p:cTn>
                                        <p:tgtEl>
                                          <p:spTgt spid="12"/>
                                        </p:tgtEl>
                                      </p:cBhvr>
                                      <p:to x="100000" y="100000"/>
                                    </p:animScale>
                                    <p:animScale>
                                      <p:cBhvr>
                                        <p:cTn id="22" dur="52">
                                          <p:stCondLst>
                                            <p:cond delay="3284"/>
                                          </p:stCondLst>
                                        </p:cTn>
                                        <p:tgtEl>
                                          <p:spTgt spid="12"/>
                                        </p:tgtEl>
                                      </p:cBhvr>
                                      <p:to x="100000" y="90000"/>
                                    </p:animScale>
                                    <p:animScale>
                                      <p:cBhvr>
                                        <p:cTn id="23" dur="332" decel="50000">
                                          <p:stCondLst>
                                            <p:cond delay="3336"/>
                                          </p:stCondLst>
                                        </p:cTn>
                                        <p:tgtEl>
                                          <p:spTgt spid="12"/>
                                        </p:tgtEl>
                                      </p:cBhvr>
                                      <p:to x="100000" y="100000"/>
                                    </p:animScale>
                                    <p:animScale>
                                      <p:cBhvr>
                                        <p:cTn id="24" dur="52">
                                          <p:stCondLst>
                                            <p:cond delay="3616"/>
                                          </p:stCondLst>
                                        </p:cTn>
                                        <p:tgtEl>
                                          <p:spTgt spid="12"/>
                                        </p:tgtEl>
                                      </p:cBhvr>
                                      <p:to x="100000" y="95000"/>
                                    </p:animScale>
                                    <p:animScale>
                                      <p:cBhvr>
                                        <p:cTn id="25" dur="332" decel="50000">
                                          <p:stCondLst>
                                            <p:cond delay="3668"/>
                                          </p:stCondLst>
                                        </p:cTn>
                                        <p:tgtEl>
                                          <p:spTgt spid="12"/>
                                        </p:tgtEl>
                                      </p:cBhvr>
                                      <p:to x="100000" y="100000"/>
                                    </p:animScale>
                                  </p:childTnLst>
                                </p:cTn>
                              </p:par>
                              <p:par>
                                <p:cTn id="26" presetID="22" presetClass="entr" presetSubtype="1" fill="hold" grpId="0" nodeType="withEffect">
                                  <p:stCondLst>
                                    <p:cond delay="1060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wipe(up)">
                                      <p:cBhvr>
                                        <p:cTn id="28" dur="5000"/>
                                        <p:tgtEl>
                                          <p:spTgt spid="3">
                                            <p:txEl>
                                              <p:pRg st="0" end="0"/>
                                            </p:txEl>
                                          </p:spTgt>
                                        </p:tgtEl>
                                      </p:cBhvr>
                                    </p:animEffect>
                                  </p:childTnLst>
                                </p:cTn>
                              </p:par>
                              <p:par>
                                <p:cTn id="29" presetID="22" presetClass="entr" presetSubtype="1" fill="hold" grpId="0" nodeType="withEffect">
                                  <p:stCondLst>
                                    <p:cond delay="1410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up)">
                                      <p:cBhvr>
                                        <p:cTn id="31" dur="5000"/>
                                        <p:tgtEl>
                                          <p:spTgt spid="3">
                                            <p:txEl>
                                              <p:pRg st="1" end="1"/>
                                            </p:txEl>
                                          </p:spTgt>
                                        </p:tgtEl>
                                      </p:cBhvr>
                                    </p:animEffect>
                                  </p:childTnLst>
                                </p:cTn>
                              </p:par>
                              <p:par>
                                <p:cTn id="32" presetID="22" presetClass="entr" presetSubtype="1" fill="hold" grpId="0" nodeType="withEffect">
                                  <p:stCondLst>
                                    <p:cond delay="1960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wipe(up)">
                                      <p:cBhvr>
                                        <p:cTn id="34" dur="5000"/>
                                        <p:tgtEl>
                                          <p:spTgt spid="3">
                                            <p:txEl>
                                              <p:pRg st="2" end="2"/>
                                            </p:txEl>
                                          </p:spTgt>
                                        </p:tgtEl>
                                      </p:cBhvr>
                                    </p:animEffect>
                                  </p:childTnLst>
                                </p:cTn>
                              </p:par>
                              <p:par>
                                <p:cTn id="35" presetID="22" presetClass="entr" presetSubtype="1" fill="hold" grpId="0" nodeType="withEffect">
                                  <p:stCondLst>
                                    <p:cond delay="2350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up)">
                                      <p:cBhvr>
                                        <p:cTn id="37" dur="5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8"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46C99-2DCC-A481-858A-033605834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7F2C1-1032-FE39-5455-9FDB4BA5D48C}"/>
              </a:ext>
            </a:extLst>
          </p:cNvPr>
          <p:cNvSpPr>
            <a:spLocks noGrp="1"/>
          </p:cNvSpPr>
          <p:nvPr>
            <p:ph type="title"/>
          </p:nvPr>
        </p:nvSpPr>
        <p:spPr>
          <a:xfrm>
            <a:off x="145018" y="354976"/>
            <a:ext cx="7407576" cy="766200"/>
          </a:xfrm>
          <a:noFill/>
          <a:ln>
            <a:noFill/>
          </a:ln>
          <a:effectLst>
            <a:outerShdw blurRad="50800" dist="38100" dir="5400000" algn="t" rotWithShape="0">
              <a:prstClr val="black">
                <a:alpha val="40000"/>
              </a:prstClr>
            </a:outerShdw>
          </a:effectLst>
        </p:spPr>
        <p:txBody>
          <a:bodyPr spcFirstLastPara="1" wrap="square" lIns="91425" tIns="91425" rIns="91425" bIns="91425" anchor="ctr" anchorCtr="0"/>
          <a:lstStyle/>
          <a:p>
            <a:r>
              <a:rPr lang="en-US">
                <a:latin typeface="Eras Bold ITC"/>
              </a:rPr>
              <a:t>Datasets &amp; Data Loaders</a:t>
            </a:r>
            <a:endParaRPr lang="en-US"/>
          </a:p>
        </p:txBody>
      </p:sp>
      <p:sp>
        <p:nvSpPr>
          <p:cNvPr id="4" name="Slide Number Placeholder 3">
            <a:extLst>
              <a:ext uri="{FF2B5EF4-FFF2-40B4-BE49-F238E27FC236}">
                <a16:creationId xmlns:a16="http://schemas.microsoft.com/office/drawing/2014/main" id="{5A882F64-3E67-FD1A-AACD-4007AC36998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pic>
        <p:nvPicPr>
          <p:cNvPr id="7" name="Picture 6" descr="A screenshot of a computer code&#10;&#10;AI-generated content may be incorrect.">
            <a:extLst>
              <a:ext uri="{FF2B5EF4-FFF2-40B4-BE49-F238E27FC236}">
                <a16:creationId xmlns:a16="http://schemas.microsoft.com/office/drawing/2014/main" id="{AD4795D2-BB3E-E717-4ADE-DDA7430366FB}"/>
              </a:ext>
            </a:extLst>
          </p:cNvPr>
          <p:cNvPicPr>
            <a:picLocks noChangeAspect="1"/>
          </p:cNvPicPr>
          <p:nvPr/>
        </p:nvPicPr>
        <p:blipFill>
          <a:blip r:embed="rId5"/>
          <a:stretch>
            <a:fillRect/>
          </a:stretch>
        </p:blipFill>
        <p:spPr>
          <a:xfrm>
            <a:off x="94165" y="1352356"/>
            <a:ext cx="3608014" cy="2798275"/>
          </a:xfrm>
          <a:prstGeom prst="rect">
            <a:avLst/>
          </a:prstGeom>
        </p:spPr>
      </p:pic>
      <p:pic>
        <p:nvPicPr>
          <p:cNvPr id="8" name="Picture 7" descr="A screenshot of a computer code&#10;&#10;AI-generated content may be incorrect.">
            <a:extLst>
              <a:ext uri="{FF2B5EF4-FFF2-40B4-BE49-F238E27FC236}">
                <a16:creationId xmlns:a16="http://schemas.microsoft.com/office/drawing/2014/main" id="{2CFE0B7B-07AB-7FA9-DD9F-7F0AE9502296}"/>
              </a:ext>
            </a:extLst>
          </p:cNvPr>
          <p:cNvPicPr>
            <a:picLocks noChangeAspect="1"/>
          </p:cNvPicPr>
          <p:nvPr/>
        </p:nvPicPr>
        <p:blipFill>
          <a:blip r:embed="rId6"/>
          <a:stretch>
            <a:fillRect/>
          </a:stretch>
        </p:blipFill>
        <p:spPr>
          <a:xfrm>
            <a:off x="3199195" y="2233533"/>
            <a:ext cx="5505199" cy="2909967"/>
          </a:xfrm>
          <a:prstGeom prst="rect">
            <a:avLst/>
          </a:prstGeom>
        </p:spPr>
      </p:pic>
      <p:pic>
        <p:nvPicPr>
          <p:cNvPr id="9" name="Picture 8" descr="A screenshot of a computer screen&#10;&#10;AI-generated content may be incorrect.">
            <a:extLst>
              <a:ext uri="{FF2B5EF4-FFF2-40B4-BE49-F238E27FC236}">
                <a16:creationId xmlns:a16="http://schemas.microsoft.com/office/drawing/2014/main" id="{8A25CEFE-964A-3815-D0DE-F0F110DDBDF6}"/>
              </a:ext>
            </a:extLst>
          </p:cNvPr>
          <p:cNvPicPr>
            <a:picLocks noChangeAspect="1"/>
          </p:cNvPicPr>
          <p:nvPr/>
        </p:nvPicPr>
        <p:blipFill>
          <a:blip r:embed="rId7"/>
          <a:stretch>
            <a:fillRect/>
          </a:stretch>
        </p:blipFill>
        <p:spPr>
          <a:xfrm>
            <a:off x="6084219" y="535905"/>
            <a:ext cx="2931194" cy="1349543"/>
          </a:xfrm>
          <a:prstGeom prst="rect">
            <a:avLst/>
          </a:prstGeom>
        </p:spPr>
      </p:pic>
      <p:pic>
        <p:nvPicPr>
          <p:cNvPr id="3" name="Recording (146)">
            <a:hlinkClick r:id="" action="ppaction://media"/>
            <a:extLst>
              <a:ext uri="{FF2B5EF4-FFF2-40B4-BE49-F238E27FC236}">
                <a16:creationId xmlns:a16="http://schemas.microsoft.com/office/drawing/2014/main" id="{6984CFC3-EFFE-D9E7-620D-3DC3D3425D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76578" y="25920"/>
            <a:ext cx="730250" cy="730250"/>
          </a:xfrm>
          <a:prstGeom prst="rect">
            <a:avLst/>
          </a:prstGeom>
        </p:spPr>
      </p:pic>
      <p:sp>
        <p:nvSpPr>
          <p:cNvPr id="5" name="Arrow: Right 4">
            <a:extLst>
              <a:ext uri="{FF2B5EF4-FFF2-40B4-BE49-F238E27FC236}">
                <a16:creationId xmlns:a16="http://schemas.microsoft.com/office/drawing/2014/main" id="{3775F4B9-BD75-9A2A-059A-3AEB65C1659B}"/>
              </a:ext>
            </a:extLst>
          </p:cNvPr>
          <p:cNvSpPr/>
          <p:nvPr/>
        </p:nvSpPr>
        <p:spPr>
          <a:xfrm rot="20069800">
            <a:off x="5503507" y="1760453"/>
            <a:ext cx="587601" cy="481854"/>
          </a:xfrm>
          <a:prstGeom prst="rightArrow">
            <a:avLst/>
          </a:prstGeom>
          <a:solidFill>
            <a:schemeClr val="accent2"/>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515660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604" fill="hold"/>
                                        <p:tgtEl>
                                          <p:spTgt spid="3"/>
                                        </p:tgtEl>
                                      </p:cBhvr>
                                    </p:cmd>
                                  </p:childTnLst>
                                </p:cTn>
                              </p:par>
                              <p:par>
                                <p:cTn id="7" presetID="22" presetClass="entr" presetSubtype="1" fill="hold" nodeType="withEffect">
                                  <p:stCondLst>
                                    <p:cond delay="200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10000"/>
                                        <p:tgtEl>
                                          <p:spTgt spid="7"/>
                                        </p:tgtEl>
                                      </p:cBhvr>
                                    </p:animEffect>
                                  </p:childTnLst>
                                </p:cTn>
                              </p:par>
                              <p:par>
                                <p:cTn id="10" presetID="22" presetClass="entr" presetSubtype="1" fill="hold" nodeType="withEffect">
                                  <p:stCondLst>
                                    <p:cond delay="2400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18000"/>
                                        <p:tgtEl>
                                          <p:spTgt spid="8"/>
                                        </p:tgtEl>
                                      </p:cBhvr>
                                    </p:animEffect>
                                  </p:childTnLst>
                                </p:cTn>
                              </p:par>
                              <p:par>
                                <p:cTn id="13" presetID="10" presetClass="entr" presetSubtype="0" fill="hold" grpId="0" nodeType="withEffect">
                                  <p:stCondLst>
                                    <p:cond delay="50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22" presetClass="entr" presetSubtype="8" fill="hold" nodeType="withEffect">
                                  <p:stCondLst>
                                    <p:cond delay="520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54F7E-20CD-B3AA-575E-47138BEF83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631B4-0B88-D4E5-9603-4EDC08B52C35}"/>
              </a:ext>
            </a:extLst>
          </p:cNvPr>
          <p:cNvSpPr>
            <a:spLocks noGrp="1"/>
          </p:cNvSpPr>
          <p:nvPr>
            <p:ph type="title"/>
          </p:nvPr>
        </p:nvSpPr>
        <p:spPr>
          <a:noFill/>
          <a:ln>
            <a:noFill/>
          </a:ln>
          <a:effectLst>
            <a:outerShdw blurRad="50800" dist="38100" dir="5400000" algn="t" rotWithShape="0">
              <a:prstClr val="black">
                <a:alpha val="40000"/>
              </a:prstClr>
            </a:outerShdw>
          </a:effectLst>
        </p:spPr>
        <p:txBody>
          <a:bodyPr spcFirstLastPara="1" wrap="square" lIns="91425" tIns="91425" rIns="91425" bIns="91425" anchor="ctr" anchorCtr="0"/>
          <a:lstStyle/>
          <a:p>
            <a:r>
              <a:rPr lang="en-US">
                <a:latin typeface="Eras Bold ITC"/>
              </a:rPr>
              <a:t>Transform Introduction</a:t>
            </a:r>
            <a:endParaRPr lang="en-US"/>
          </a:p>
        </p:txBody>
      </p:sp>
      <p:sp>
        <p:nvSpPr>
          <p:cNvPr id="3" name="Text Placeholder 2">
            <a:extLst>
              <a:ext uri="{FF2B5EF4-FFF2-40B4-BE49-F238E27FC236}">
                <a16:creationId xmlns:a16="http://schemas.microsoft.com/office/drawing/2014/main" id="{86235840-FF46-EE60-9209-8FE40418DFDE}"/>
              </a:ext>
            </a:extLst>
          </p:cNvPr>
          <p:cNvSpPr>
            <a:spLocks noGrp="1"/>
          </p:cNvSpPr>
          <p:nvPr>
            <p:ph type="body" idx="1"/>
          </p:nvPr>
        </p:nvSpPr>
        <p:spPr>
          <a:xfrm>
            <a:off x="354098" y="1890929"/>
            <a:ext cx="8329725" cy="2144138"/>
          </a:xfrm>
        </p:spPr>
        <p:txBody>
          <a:bodyPr/>
          <a:lstStyle/>
          <a:p>
            <a:r>
              <a:rPr lang="en-US">
                <a:latin typeface="Consolas"/>
              </a:rPr>
              <a:t>transform</a:t>
            </a:r>
            <a:r>
              <a:rPr lang="en-US">
                <a:latin typeface="Eras Medium ITC"/>
              </a:rPr>
              <a:t> applies changes to </a:t>
            </a:r>
            <a:r>
              <a:rPr lang="en-US" b="1">
                <a:latin typeface="Eras Medium ITC"/>
              </a:rPr>
              <a:t>input data</a:t>
            </a:r>
            <a:r>
              <a:rPr lang="en-US">
                <a:latin typeface="Eras Medium ITC"/>
              </a:rPr>
              <a:t> </a:t>
            </a:r>
          </a:p>
          <a:p>
            <a:r>
              <a:rPr lang="en-US" err="1">
                <a:latin typeface="Consolas"/>
              </a:rPr>
              <a:t>target_transform</a:t>
            </a:r>
            <a:r>
              <a:rPr lang="en-US">
                <a:latin typeface="Eras Medium ITC"/>
              </a:rPr>
              <a:t> applies changes to </a:t>
            </a:r>
            <a:r>
              <a:rPr lang="en-US" b="1">
                <a:latin typeface="Eras Medium ITC"/>
              </a:rPr>
              <a:t>labels</a:t>
            </a:r>
            <a:endParaRPr lang="en-US">
              <a:latin typeface="Eras Medium ITC"/>
            </a:endParaRPr>
          </a:p>
          <a:p>
            <a:r>
              <a:rPr lang="en-US">
                <a:latin typeface="Eras Medium ITC"/>
              </a:rPr>
              <a:t>Common tools include:</a:t>
            </a:r>
          </a:p>
          <a:p>
            <a:pPr lvl="1">
              <a:buFont typeface="Courier New"/>
              <a:buChar char="o"/>
            </a:pPr>
            <a:r>
              <a:rPr lang="en-US" err="1">
                <a:latin typeface="Consolas"/>
              </a:rPr>
              <a:t>ToTensor</a:t>
            </a:r>
            <a:r>
              <a:rPr lang="en-US">
                <a:latin typeface="Consolas"/>
              </a:rPr>
              <a:t>()</a:t>
            </a:r>
            <a:r>
              <a:rPr lang="en-US">
                <a:latin typeface="Eras Medium ITC"/>
              </a:rPr>
              <a:t> – converts images to tensors</a:t>
            </a:r>
          </a:p>
          <a:p>
            <a:pPr lvl="1">
              <a:buFont typeface="Courier New"/>
              <a:buChar char="o"/>
            </a:pPr>
            <a:r>
              <a:rPr lang="en-US">
                <a:latin typeface="Consolas"/>
              </a:rPr>
              <a:t>Lambda</a:t>
            </a:r>
            <a:r>
              <a:rPr lang="en-US">
                <a:latin typeface="Eras Medium ITC"/>
              </a:rPr>
              <a:t> – defines custom, inline transformations</a:t>
            </a:r>
          </a:p>
          <a:p>
            <a:endParaRPr lang="en-US"/>
          </a:p>
        </p:txBody>
      </p:sp>
      <p:sp>
        <p:nvSpPr>
          <p:cNvPr id="4" name="Slide Number Placeholder 3">
            <a:extLst>
              <a:ext uri="{FF2B5EF4-FFF2-40B4-BE49-F238E27FC236}">
                <a16:creationId xmlns:a16="http://schemas.microsoft.com/office/drawing/2014/main" id="{FE53AD6E-EE95-E56A-3503-B0FC340C50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5" name="Recording (148)">
            <a:hlinkClick r:id="" action="ppaction://media"/>
            <a:extLst>
              <a:ext uri="{FF2B5EF4-FFF2-40B4-BE49-F238E27FC236}">
                <a16:creationId xmlns:a16="http://schemas.microsoft.com/office/drawing/2014/main" id="{FE13D679-2454-BFA8-B7DA-211CF72B4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6578" y="25901"/>
            <a:ext cx="730250" cy="730250"/>
          </a:xfrm>
          <a:prstGeom prst="rect">
            <a:avLst/>
          </a:prstGeom>
        </p:spPr>
      </p:pic>
    </p:spTree>
    <p:extLst>
      <p:ext uri="{BB962C8B-B14F-4D97-AF65-F5344CB8AC3E}">
        <p14:creationId xmlns:p14="http://schemas.microsoft.com/office/powerpoint/2010/main" val="99212901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616" fill="hold"/>
                                        <p:tgtEl>
                                          <p:spTgt spid="5"/>
                                        </p:tgtEl>
                                      </p:cBhvr>
                                    </p:cmd>
                                  </p:childTnLst>
                                </p:cTn>
                              </p:par>
                              <p:par>
                                <p:cTn id="7" presetID="22" presetClass="entr" presetSubtype="1" fill="hold" grpId="0" nodeType="withEffect">
                                  <p:stCondLst>
                                    <p:cond delay="3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5000"/>
                                        <p:tgtEl>
                                          <p:spTgt spid="3">
                                            <p:txEl>
                                              <p:pRg st="0" end="0"/>
                                            </p:txEl>
                                          </p:spTgt>
                                        </p:tgtEl>
                                      </p:cBhvr>
                                    </p:animEffect>
                                  </p:childTnLst>
                                </p:cTn>
                              </p:par>
                              <p:par>
                                <p:cTn id="10" presetID="22" presetClass="entr" presetSubtype="1" fill="hold" grpId="0" nodeType="withEffect">
                                  <p:stCondLst>
                                    <p:cond delay="10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0"/>
                                        <p:tgtEl>
                                          <p:spTgt spid="3">
                                            <p:txEl>
                                              <p:pRg st="1" end="1"/>
                                            </p:txEl>
                                          </p:spTgt>
                                        </p:tgtEl>
                                      </p:cBhvr>
                                    </p:animEffect>
                                  </p:childTnLst>
                                </p:cTn>
                              </p:par>
                              <p:par>
                                <p:cTn id="13" presetID="22" presetClass="entr" presetSubtype="1" fill="hold" grpId="0" nodeType="withEffect">
                                  <p:stCondLst>
                                    <p:cond delay="19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0"/>
                                        <p:tgtEl>
                                          <p:spTgt spid="3">
                                            <p:txEl>
                                              <p:pRg st="2" end="2"/>
                                            </p:txEl>
                                          </p:spTgt>
                                        </p:tgtEl>
                                      </p:cBhvr>
                                    </p:animEffect>
                                  </p:childTnLst>
                                </p:cTn>
                              </p:par>
                              <p:par>
                                <p:cTn id="16" presetID="22" presetClass="entr" presetSubtype="1" fill="hold" grpId="0" nodeType="withEffect">
                                  <p:stCondLst>
                                    <p:cond delay="21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5000"/>
                                        <p:tgtEl>
                                          <p:spTgt spid="3">
                                            <p:txEl>
                                              <p:pRg st="3" end="3"/>
                                            </p:txEl>
                                          </p:spTgt>
                                        </p:tgtEl>
                                      </p:cBhvr>
                                    </p:animEffect>
                                  </p:childTnLst>
                                </p:cTn>
                              </p:par>
                              <p:par>
                                <p:cTn id="19" presetID="22" presetClass="entr" presetSubtype="1" fill="hold" grpId="0" nodeType="withEffect">
                                  <p:stCondLst>
                                    <p:cond delay="23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5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4D6F5-2EF1-9B7B-11C6-8488068289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5012F-D733-5F92-662A-BDA6B699DF9A}"/>
              </a:ext>
            </a:extLst>
          </p:cNvPr>
          <p:cNvSpPr>
            <a:spLocks noGrp="1"/>
          </p:cNvSpPr>
          <p:nvPr>
            <p:ph type="title"/>
          </p:nvPr>
        </p:nvSpPr>
        <p:spPr>
          <a:noFill/>
          <a:ln>
            <a:noFill/>
          </a:ln>
          <a:effectLst>
            <a:outerShdw blurRad="50800" dist="38100" dir="5400000" algn="t" rotWithShape="0">
              <a:prstClr val="black">
                <a:alpha val="40000"/>
              </a:prstClr>
            </a:outerShdw>
          </a:effectLst>
        </p:spPr>
        <p:txBody>
          <a:bodyPr spcFirstLastPara="1" wrap="square" lIns="91425" tIns="91425" rIns="91425" bIns="91425" anchor="ctr" anchorCtr="0"/>
          <a:lstStyle/>
          <a:p>
            <a:r>
              <a:rPr lang="en-US">
                <a:latin typeface="Eras Bold ITC"/>
              </a:rPr>
              <a:t>Transform Example</a:t>
            </a:r>
            <a:endParaRPr lang="en-US"/>
          </a:p>
        </p:txBody>
      </p:sp>
      <p:sp>
        <p:nvSpPr>
          <p:cNvPr id="4" name="Slide Number Placeholder 3">
            <a:extLst>
              <a:ext uri="{FF2B5EF4-FFF2-40B4-BE49-F238E27FC236}">
                <a16:creationId xmlns:a16="http://schemas.microsoft.com/office/drawing/2014/main" id="{9DFADC8B-D32A-4F48-FB78-9258209ABC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5" name="Picture 4" descr="A screenshot of a computer code&#10;&#10;AI-generated content may be incorrect.">
            <a:extLst>
              <a:ext uri="{FF2B5EF4-FFF2-40B4-BE49-F238E27FC236}">
                <a16:creationId xmlns:a16="http://schemas.microsoft.com/office/drawing/2014/main" id="{64C74124-BAEB-65F2-4254-4F6D7C34AE76}"/>
              </a:ext>
            </a:extLst>
          </p:cNvPr>
          <p:cNvPicPr>
            <a:picLocks noChangeAspect="1"/>
          </p:cNvPicPr>
          <p:nvPr/>
        </p:nvPicPr>
        <p:blipFill>
          <a:blip r:embed="rId5"/>
          <a:srcRect b="1078"/>
          <a:stretch>
            <a:fillRect/>
          </a:stretch>
        </p:blipFill>
        <p:spPr>
          <a:xfrm>
            <a:off x="845" y="1353600"/>
            <a:ext cx="5082397" cy="3789900"/>
          </a:xfrm>
          <a:prstGeom prst="rect">
            <a:avLst/>
          </a:prstGeom>
        </p:spPr>
      </p:pic>
      <p:pic>
        <p:nvPicPr>
          <p:cNvPr id="6" name="Picture 5" descr="A number in a square&#10;&#10;AI-generated content may be incorrect.">
            <a:extLst>
              <a:ext uri="{FF2B5EF4-FFF2-40B4-BE49-F238E27FC236}">
                <a16:creationId xmlns:a16="http://schemas.microsoft.com/office/drawing/2014/main" id="{8DEBC4FF-405C-701B-4CA8-51850BB57F02}"/>
              </a:ext>
            </a:extLst>
          </p:cNvPr>
          <p:cNvPicPr>
            <a:picLocks noChangeAspect="1"/>
          </p:cNvPicPr>
          <p:nvPr/>
        </p:nvPicPr>
        <p:blipFill>
          <a:blip r:embed="rId6"/>
          <a:srcRect l="39304" r="3508"/>
          <a:stretch>
            <a:fillRect/>
          </a:stretch>
        </p:blipFill>
        <p:spPr>
          <a:xfrm>
            <a:off x="5655733" y="2955781"/>
            <a:ext cx="3251961" cy="1266825"/>
          </a:xfrm>
          <a:prstGeom prst="rect">
            <a:avLst/>
          </a:prstGeom>
        </p:spPr>
      </p:pic>
      <p:pic>
        <p:nvPicPr>
          <p:cNvPr id="3" name="Recording (152)">
            <a:hlinkClick r:id="" action="ppaction://media"/>
            <a:extLst>
              <a:ext uri="{FF2B5EF4-FFF2-40B4-BE49-F238E27FC236}">
                <a16:creationId xmlns:a16="http://schemas.microsoft.com/office/drawing/2014/main" id="{65344811-7163-1E7C-7281-8AD946A9D7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7867" y="14631"/>
            <a:ext cx="730250" cy="730250"/>
          </a:xfrm>
          <a:prstGeom prst="rect">
            <a:avLst/>
          </a:prstGeom>
        </p:spPr>
      </p:pic>
      <p:pic>
        <p:nvPicPr>
          <p:cNvPr id="7" name="Picture 6" descr="A number in a square&#10;&#10;AI-generated content may be incorrect.">
            <a:extLst>
              <a:ext uri="{FF2B5EF4-FFF2-40B4-BE49-F238E27FC236}">
                <a16:creationId xmlns:a16="http://schemas.microsoft.com/office/drawing/2014/main" id="{ECDADF77-6185-2C23-72F6-E9AC65D13226}"/>
              </a:ext>
            </a:extLst>
          </p:cNvPr>
          <p:cNvPicPr>
            <a:picLocks noChangeAspect="1"/>
          </p:cNvPicPr>
          <p:nvPr/>
        </p:nvPicPr>
        <p:blipFill>
          <a:blip r:embed="rId6"/>
          <a:srcRect t="1" r="80796" b="6166"/>
          <a:stretch>
            <a:fillRect/>
          </a:stretch>
        </p:blipFill>
        <p:spPr>
          <a:xfrm>
            <a:off x="7299974" y="1585511"/>
            <a:ext cx="1091988" cy="1188720"/>
          </a:xfrm>
          <a:prstGeom prst="rect">
            <a:avLst/>
          </a:prstGeom>
        </p:spPr>
      </p:pic>
      <p:pic>
        <p:nvPicPr>
          <p:cNvPr id="8" name="Picture 7" descr="A number in a square&#10;&#10;AI-generated content may be incorrect.">
            <a:extLst>
              <a:ext uri="{FF2B5EF4-FFF2-40B4-BE49-F238E27FC236}">
                <a16:creationId xmlns:a16="http://schemas.microsoft.com/office/drawing/2014/main" id="{77AD36BF-226F-2732-6E31-40333B68D217}"/>
              </a:ext>
            </a:extLst>
          </p:cNvPr>
          <p:cNvPicPr>
            <a:picLocks noChangeAspect="1"/>
          </p:cNvPicPr>
          <p:nvPr/>
        </p:nvPicPr>
        <p:blipFill>
          <a:blip r:embed="rId6"/>
          <a:srcRect l="19756" t="1" r="61040" b="6166"/>
          <a:stretch>
            <a:fillRect/>
          </a:stretch>
        </p:blipFill>
        <p:spPr>
          <a:xfrm>
            <a:off x="6085666" y="1585511"/>
            <a:ext cx="1091988" cy="1188720"/>
          </a:xfrm>
          <a:prstGeom prst="rect">
            <a:avLst/>
          </a:prstGeom>
        </p:spPr>
      </p:pic>
    </p:spTree>
    <p:extLst>
      <p:ext uri="{BB962C8B-B14F-4D97-AF65-F5344CB8AC3E}">
        <p14:creationId xmlns:p14="http://schemas.microsoft.com/office/powerpoint/2010/main" val="185533533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105" fill="hold"/>
                                        <p:tgtEl>
                                          <p:spTgt spid="3"/>
                                        </p:tgtEl>
                                      </p:cBhvr>
                                    </p:cmd>
                                  </p:childTnLst>
                                </p:cTn>
                              </p:par>
                              <p:par>
                                <p:cTn id="7" presetID="22" presetClass="entr" presetSubtype="1" fill="hold" nodeType="withEffect">
                                  <p:stCondLst>
                                    <p:cond delay="1200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25000"/>
                                        <p:tgtEl>
                                          <p:spTgt spid="5"/>
                                        </p:tgtEl>
                                      </p:cBhvr>
                                    </p:animEffect>
                                  </p:childTnLst>
                                </p:cTn>
                              </p:par>
                              <p:par>
                                <p:cTn id="10" presetID="22" presetClass="entr" presetSubtype="8" fill="hold" nodeType="withEffect">
                                  <p:stCondLst>
                                    <p:cond delay="475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750"/>
                                        <p:tgtEl>
                                          <p:spTgt spid="8"/>
                                        </p:tgtEl>
                                      </p:cBhvr>
                                    </p:animEffect>
                                  </p:childTnLst>
                                </p:cTn>
                              </p:par>
                              <p:par>
                                <p:cTn id="13" presetID="22" presetClass="entr" presetSubtype="8" fill="hold" nodeType="withEffect">
                                  <p:stCondLst>
                                    <p:cond delay="55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750"/>
                                        <p:tgtEl>
                                          <p:spTgt spid="7"/>
                                        </p:tgtEl>
                                      </p:cBhvr>
                                    </p:animEffect>
                                  </p:childTnLst>
                                </p:cTn>
                              </p:par>
                              <p:par>
                                <p:cTn id="16" presetID="22" presetClass="entr" presetSubtype="8" fill="hold" nodeType="withEffect">
                                  <p:stCondLst>
                                    <p:cond delay="410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9CCB4-6B32-6F47-FD76-4843618C9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7CDB0C-1628-510E-D72A-572CCA89667D}"/>
              </a:ext>
            </a:extLst>
          </p:cNvPr>
          <p:cNvSpPr>
            <a:spLocks noGrp="1"/>
          </p:cNvSpPr>
          <p:nvPr>
            <p:ph type="title"/>
          </p:nvPr>
        </p:nvSpPr>
        <p:spPr>
          <a:xfrm>
            <a:off x="814275" y="392575"/>
            <a:ext cx="7596300" cy="766200"/>
          </a:xfrm>
        </p:spPr>
        <p:txBody>
          <a:bodyPr/>
          <a:lstStyle/>
          <a:p>
            <a:r>
              <a:rPr lang="en-US">
                <a:latin typeface="Eras Bold ITC"/>
              </a:rPr>
              <a:t>Building Neural Networks</a:t>
            </a:r>
            <a:endParaRPr lang="en-US"/>
          </a:p>
        </p:txBody>
      </p:sp>
      <p:sp>
        <p:nvSpPr>
          <p:cNvPr id="3" name="Text Placeholder 2">
            <a:extLst>
              <a:ext uri="{FF2B5EF4-FFF2-40B4-BE49-F238E27FC236}">
                <a16:creationId xmlns:a16="http://schemas.microsoft.com/office/drawing/2014/main" id="{E6608B91-93C2-46E7-2CDF-44A56AFED162}"/>
              </a:ext>
            </a:extLst>
          </p:cNvPr>
          <p:cNvSpPr>
            <a:spLocks noGrp="1"/>
          </p:cNvSpPr>
          <p:nvPr>
            <p:ph type="body" idx="1"/>
          </p:nvPr>
        </p:nvSpPr>
        <p:spPr>
          <a:xfrm>
            <a:off x="316978" y="1294858"/>
            <a:ext cx="5191200" cy="2910607"/>
          </a:xfrm>
          <a:noFill/>
          <a:ln>
            <a:noFill/>
          </a:ln>
        </p:spPr>
        <p:txBody>
          <a:bodyPr spcFirstLastPara="1" wrap="square" lIns="91425" tIns="91425" rIns="91425" bIns="91425" anchor="ctr" anchorCtr="0"/>
          <a:lstStyle/>
          <a:p>
            <a:r>
              <a:rPr lang="en-US" sz="1600" b="1">
                <a:latin typeface="Eras Medium ITC"/>
              </a:rPr>
              <a:t>Neural Networks in </a:t>
            </a:r>
            <a:r>
              <a:rPr lang="en-US" sz="1600" b="1" err="1">
                <a:latin typeface="Eras Medium ITC"/>
              </a:rPr>
              <a:t>PyTorch</a:t>
            </a:r>
            <a:r>
              <a:rPr lang="en-US" sz="1600" b="1">
                <a:latin typeface="Eras Medium ITC"/>
              </a:rPr>
              <a:t> (Quick Overview)</a:t>
            </a:r>
            <a:endParaRPr lang="en-US" sz="1600"/>
          </a:p>
          <a:p>
            <a:pPr lvl="1">
              <a:buFont typeface="Courier New"/>
              <a:buChar char="o"/>
            </a:pPr>
            <a:r>
              <a:rPr lang="en-US" sz="1600">
                <a:latin typeface="Eras Medium ITC"/>
              </a:rPr>
              <a:t>Neural networks = layers that transform data</a:t>
            </a:r>
          </a:p>
          <a:p>
            <a:pPr lvl="1">
              <a:buFont typeface="Courier New"/>
              <a:buChar char="o"/>
            </a:pPr>
            <a:r>
              <a:rPr lang="en-US" sz="1600">
                <a:latin typeface="Eras Medium ITC"/>
              </a:rPr>
              <a:t>Defined by subclassing </a:t>
            </a:r>
            <a:r>
              <a:rPr lang="en-US" sz="1600" err="1">
                <a:latin typeface="Consolas"/>
              </a:rPr>
              <a:t>nn.Module</a:t>
            </a:r>
            <a:endParaRPr lang="en-US" sz="1600">
              <a:latin typeface="Consolas"/>
            </a:endParaRPr>
          </a:p>
          <a:p>
            <a:r>
              <a:rPr lang="en-US" sz="1600" b="1">
                <a:latin typeface="Eras Medium ITC"/>
              </a:rPr>
              <a:t>Accelerators (</a:t>
            </a:r>
            <a:r>
              <a:rPr lang="en-US" sz="1600" b="1" err="1">
                <a:latin typeface="Consolas"/>
              </a:rPr>
              <a:t>torch.device</a:t>
            </a:r>
            <a:r>
              <a:rPr lang="en-US" sz="1600" b="1">
                <a:latin typeface="Eras Medium ITC"/>
              </a:rPr>
              <a:t>)</a:t>
            </a:r>
            <a:br>
              <a:rPr lang="en-US" sz="1600" b="1"/>
            </a:br>
            <a:r>
              <a:rPr lang="en-US" sz="1600" b="1">
                <a:latin typeface="Eras Medium ITC"/>
              </a:rPr>
              <a:t> Run models faster on:</a:t>
            </a:r>
            <a:endParaRPr lang="en-US" sz="1600">
              <a:latin typeface="Eras Medium ITC"/>
            </a:endParaRPr>
          </a:p>
          <a:p>
            <a:pPr lvl="1">
              <a:buFont typeface="Courier New"/>
              <a:buChar char="o"/>
            </a:pPr>
            <a:r>
              <a:rPr lang="en-US" sz="1600" b="1">
                <a:latin typeface="Eras Medium ITC"/>
              </a:rPr>
              <a:t>CUDA</a:t>
            </a:r>
            <a:r>
              <a:rPr lang="en-US" sz="1600">
                <a:latin typeface="Eras Medium ITC"/>
              </a:rPr>
              <a:t> – NVIDIA GPUs (best support)</a:t>
            </a:r>
          </a:p>
          <a:p>
            <a:pPr lvl="1">
              <a:buFont typeface="Courier New"/>
              <a:buChar char="o"/>
            </a:pPr>
            <a:r>
              <a:rPr lang="en-US" sz="1600" b="1">
                <a:latin typeface="Eras Medium ITC"/>
              </a:rPr>
              <a:t>MPS</a:t>
            </a:r>
            <a:r>
              <a:rPr lang="en-US" sz="1600">
                <a:latin typeface="Eras Medium ITC"/>
              </a:rPr>
              <a:t> – Apple Silicon (macOS, partial)</a:t>
            </a:r>
          </a:p>
          <a:p>
            <a:pPr lvl="1">
              <a:buFont typeface="Courier New"/>
              <a:buChar char="o"/>
            </a:pPr>
            <a:r>
              <a:rPr lang="en-US" sz="1600" b="1">
                <a:latin typeface="Eras Medium ITC"/>
              </a:rPr>
              <a:t>MTIA / XPU</a:t>
            </a:r>
            <a:r>
              <a:rPr lang="en-US" sz="1600">
                <a:latin typeface="Eras Medium ITC"/>
              </a:rPr>
              <a:t> – Meta/Intel (limited)</a:t>
            </a:r>
          </a:p>
        </p:txBody>
      </p:sp>
      <p:sp>
        <p:nvSpPr>
          <p:cNvPr id="4" name="Slide Number Placeholder 3">
            <a:extLst>
              <a:ext uri="{FF2B5EF4-FFF2-40B4-BE49-F238E27FC236}">
                <a16:creationId xmlns:a16="http://schemas.microsoft.com/office/drawing/2014/main" id="{D23C34F9-D754-7367-BE2B-2BD2B97BCA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6" name="Text Placeholder 2">
            <a:extLst>
              <a:ext uri="{FF2B5EF4-FFF2-40B4-BE49-F238E27FC236}">
                <a16:creationId xmlns:a16="http://schemas.microsoft.com/office/drawing/2014/main" id="{F433F944-BF89-A5EA-6CD7-0BF14F60B569}"/>
              </a:ext>
            </a:extLst>
          </p:cNvPr>
          <p:cNvSpPr txBox="1">
            <a:spLocks/>
          </p:cNvSpPr>
          <p:nvPr/>
        </p:nvSpPr>
        <p:spPr>
          <a:xfrm>
            <a:off x="5034844" y="2340000"/>
            <a:ext cx="4109156" cy="2116800"/>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800" b="0" i="0" u="none" strike="noStrike" cap="none">
                <a:solidFill>
                  <a:srgbClr val="263248"/>
                </a:solidFill>
                <a:latin typeface="Eras Medium ITC" panose="020B0602030504020804" pitchFamily="34" charset="0"/>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pPr marL="76200" indent="0">
              <a:buNone/>
            </a:pPr>
            <a:r>
              <a:rPr lang="en-US" sz="1800" b="1">
                <a:latin typeface="Eras Medium ITC"/>
              </a:rPr>
              <a:t>Basic Steps</a:t>
            </a:r>
            <a:endParaRPr lang="en-US" sz="1800">
              <a:latin typeface="Eras Medium ITC"/>
            </a:endParaRPr>
          </a:p>
          <a:p>
            <a:r>
              <a:rPr lang="en-US" sz="1600">
                <a:latin typeface="Eras Medium ITC"/>
              </a:rPr>
              <a:t>Define model (</a:t>
            </a:r>
            <a:r>
              <a:rPr lang="en-US" sz="1600" err="1">
                <a:latin typeface="Consolas"/>
              </a:rPr>
              <a:t>nn.Module</a:t>
            </a:r>
            <a:r>
              <a:rPr lang="en-US" sz="1600">
                <a:latin typeface="Eras Medium ITC"/>
              </a:rPr>
              <a:t>)</a:t>
            </a:r>
            <a:endParaRPr lang="en-US" sz="1600"/>
          </a:p>
          <a:p>
            <a:r>
              <a:rPr lang="en-US" sz="1600">
                <a:latin typeface="Eras Medium ITC"/>
              </a:rPr>
              <a:t>Move to device: </a:t>
            </a:r>
            <a:r>
              <a:rPr lang="en-US" sz="1600">
                <a:latin typeface="Consolas"/>
              </a:rPr>
              <a:t>model.to(</a:t>
            </a:r>
            <a:r>
              <a:rPr lang="en-US" sz="1600" err="1">
                <a:latin typeface="Consolas"/>
              </a:rPr>
              <a:t>torch.device</a:t>
            </a:r>
            <a:r>
              <a:rPr lang="en-US" sz="1600">
                <a:latin typeface="Consolas"/>
              </a:rPr>
              <a:t>("</a:t>
            </a:r>
            <a:r>
              <a:rPr lang="en-US" sz="1600" err="1">
                <a:latin typeface="Consolas"/>
              </a:rPr>
              <a:t>cuda</a:t>
            </a:r>
            <a:r>
              <a:rPr lang="en-US" sz="1600">
                <a:latin typeface="Consolas"/>
              </a:rPr>
              <a:t>"))</a:t>
            </a:r>
            <a:endParaRPr lang="en-US" sz="1600">
              <a:latin typeface="Eras Medium ITC"/>
            </a:endParaRPr>
          </a:p>
          <a:p>
            <a:r>
              <a:rPr lang="en-US" sz="1600">
                <a:latin typeface="Eras Medium ITC"/>
              </a:rPr>
              <a:t>Train with </a:t>
            </a:r>
            <a:r>
              <a:rPr lang="en-US" sz="1600" err="1">
                <a:latin typeface="Eras Medium ITC"/>
              </a:rPr>
              <a:t>DataLoader</a:t>
            </a:r>
            <a:r>
              <a:rPr lang="en-US" sz="1600">
                <a:latin typeface="Eras Medium ITC"/>
              </a:rPr>
              <a:t> + optimizer</a:t>
            </a:r>
            <a:endParaRPr lang="en-US" sz="1600"/>
          </a:p>
        </p:txBody>
      </p:sp>
      <p:pic>
        <p:nvPicPr>
          <p:cNvPr id="5" name="Recording (155)">
            <a:hlinkClick r:id="" action="ppaction://media"/>
            <a:extLst>
              <a:ext uri="{FF2B5EF4-FFF2-40B4-BE49-F238E27FC236}">
                <a16:creationId xmlns:a16="http://schemas.microsoft.com/office/drawing/2014/main" id="{90E9A742-8829-3637-3A52-524EFBC254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9118" y="18363"/>
            <a:ext cx="730250" cy="730250"/>
          </a:xfrm>
          <a:prstGeom prst="rect">
            <a:avLst/>
          </a:prstGeom>
        </p:spPr>
      </p:pic>
    </p:spTree>
    <p:extLst>
      <p:ext uri="{BB962C8B-B14F-4D97-AF65-F5344CB8AC3E}">
        <p14:creationId xmlns:p14="http://schemas.microsoft.com/office/powerpoint/2010/main" val="149753815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916" fill="hold"/>
                                        <p:tgtEl>
                                          <p:spTgt spid="5"/>
                                        </p:tgtEl>
                                      </p:cBhvr>
                                    </p:cmd>
                                  </p:childTnLst>
                                </p:cTn>
                              </p:par>
                              <p:par>
                                <p:cTn id="7" presetID="22" presetClass="entr" presetSubtype="1" fill="hold" grpId="0"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5000"/>
                                        <p:tgtEl>
                                          <p:spTgt spid="3">
                                            <p:txEl>
                                              <p:pRg st="0" end="0"/>
                                            </p:txEl>
                                          </p:spTgt>
                                        </p:tgtEl>
                                      </p:cBhvr>
                                    </p:animEffect>
                                  </p:childTnLst>
                                </p:cTn>
                              </p:par>
                              <p:par>
                                <p:cTn id="10" presetID="22" presetClass="entr" presetSubtype="1" fill="hold" grpId="0" nodeType="withEffect">
                                  <p:stCondLst>
                                    <p:cond delay="6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4000"/>
                                        <p:tgtEl>
                                          <p:spTgt spid="3">
                                            <p:txEl>
                                              <p:pRg st="1" end="1"/>
                                            </p:txEl>
                                          </p:spTgt>
                                        </p:tgtEl>
                                      </p:cBhvr>
                                    </p:animEffect>
                                  </p:childTnLst>
                                </p:cTn>
                              </p:par>
                              <p:par>
                                <p:cTn id="13" presetID="22" presetClass="entr" presetSubtype="1" fill="hold" grpId="0" nodeType="withEffect">
                                  <p:stCondLst>
                                    <p:cond delay="10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4000"/>
                                        <p:tgtEl>
                                          <p:spTgt spid="3">
                                            <p:txEl>
                                              <p:pRg st="2" end="2"/>
                                            </p:txEl>
                                          </p:spTgt>
                                        </p:tgtEl>
                                      </p:cBhvr>
                                    </p:animEffect>
                                  </p:childTnLst>
                                </p:cTn>
                              </p:par>
                              <p:par>
                                <p:cTn id="16" presetID="22" presetClass="entr" presetSubtype="1" fill="hold" grpId="0" nodeType="withEffect">
                                  <p:stCondLst>
                                    <p:cond delay="1625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5000"/>
                                        <p:tgtEl>
                                          <p:spTgt spid="3">
                                            <p:txEl>
                                              <p:pRg st="3" end="3"/>
                                            </p:txEl>
                                          </p:spTgt>
                                        </p:tgtEl>
                                      </p:cBhvr>
                                    </p:animEffect>
                                  </p:childTnLst>
                                </p:cTn>
                              </p:par>
                              <p:par>
                                <p:cTn id="19" presetID="22" presetClass="entr" presetSubtype="1" fill="hold" grpId="0" nodeType="withEffect">
                                  <p:stCondLst>
                                    <p:cond delay="255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5000"/>
                                        <p:tgtEl>
                                          <p:spTgt spid="3">
                                            <p:txEl>
                                              <p:pRg st="4" end="4"/>
                                            </p:txEl>
                                          </p:spTgt>
                                        </p:tgtEl>
                                      </p:cBhvr>
                                    </p:animEffect>
                                  </p:childTnLst>
                                </p:cTn>
                              </p:par>
                              <p:par>
                                <p:cTn id="22" presetID="22" presetClass="entr" presetSubtype="1" fill="hold" grpId="0" nodeType="withEffect">
                                  <p:stCondLst>
                                    <p:cond delay="3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up)">
                                      <p:cBhvr>
                                        <p:cTn id="24" dur="5000"/>
                                        <p:tgtEl>
                                          <p:spTgt spid="3">
                                            <p:txEl>
                                              <p:pRg st="5" end="5"/>
                                            </p:txEl>
                                          </p:spTgt>
                                        </p:tgtEl>
                                      </p:cBhvr>
                                    </p:animEffect>
                                  </p:childTnLst>
                                </p:cTn>
                              </p:par>
                              <p:par>
                                <p:cTn id="25" presetID="22" presetClass="entr" presetSubtype="1" fill="hold" grpId="0" nodeType="withEffect">
                                  <p:stCondLst>
                                    <p:cond delay="3725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up)">
                                      <p:cBhvr>
                                        <p:cTn id="27" dur="5000"/>
                                        <p:tgtEl>
                                          <p:spTgt spid="3">
                                            <p:txEl>
                                              <p:pRg st="6" end="6"/>
                                            </p:txEl>
                                          </p:spTgt>
                                        </p:tgtEl>
                                      </p:cBhvr>
                                    </p:animEffect>
                                  </p:childTnLst>
                                </p:cTn>
                              </p:par>
                              <p:par>
                                <p:cTn id="28" presetID="22" presetClass="entr" presetSubtype="1" fill="hold" grpId="0" nodeType="withEffect">
                                  <p:stCondLst>
                                    <p:cond delay="54000"/>
                                  </p:stCondLst>
                                  <p:childTnLst>
                                    <p:set>
                                      <p:cBhvr>
                                        <p:cTn id="29" dur="1" fill="hold">
                                          <p:stCondLst>
                                            <p:cond delay="0"/>
                                          </p:stCondLst>
                                        </p:cTn>
                                        <p:tgtEl>
                                          <p:spTgt spid="6"/>
                                        </p:tgtEl>
                                        <p:attrNameLst>
                                          <p:attrName>style.visibility</p:attrName>
                                        </p:attrNameLst>
                                      </p:cBhvr>
                                      <p:to>
                                        <p:strVal val="visible"/>
                                      </p:to>
                                    </p:set>
                                    <p:animEffect transition="in" filter="wipe(up)">
                                      <p:cBhvr>
                                        <p:cTn id="30" dur="1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1" fill="hold" display="0">
                  <p:stCondLst>
                    <p:cond delay="indefinite"/>
                  </p:stCondLst>
                  <p:endCondLst>
                    <p:cond evt="onStopAudio" delay="0">
                      <p:tgtEl>
                        <p:sldTgt/>
                      </p:tgtEl>
                    </p:cond>
                  </p:endCondLst>
                </p:cTn>
                <p:tgtEl>
                  <p:spTgt spid="5"/>
                </p:tgtEl>
              </p:cMediaNode>
            </p:audio>
          </p:childTnLst>
        </p:cTn>
      </p:par>
    </p:tnLst>
    <p:bldLst>
      <p:bldP spid="3" grpId="0" uiExpand="1" build="p"/>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4222-905E-89CF-8A87-5A5131A1F17D}"/>
              </a:ext>
            </a:extLst>
          </p:cNvPr>
          <p:cNvSpPr>
            <a:spLocks noGrp="1"/>
          </p:cNvSpPr>
          <p:nvPr>
            <p:ph type="title"/>
          </p:nvPr>
        </p:nvSpPr>
        <p:spPr/>
        <p:txBody>
          <a:bodyPr/>
          <a:lstStyle/>
          <a:p>
            <a:r>
              <a:rPr lang="en-US"/>
              <a:t>Building Neural Networks</a:t>
            </a:r>
          </a:p>
        </p:txBody>
      </p:sp>
      <p:sp>
        <p:nvSpPr>
          <p:cNvPr id="4" name="Slide Number Placeholder 3">
            <a:extLst>
              <a:ext uri="{FF2B5EF4-FFF2-40B4-BE49-F238E27FC236}">
                <a16:creationId xmlns:a16="http://schemas.microsoft.com/office/drawing/2014/main" id="{36F24079-99A8-3C0E-606A-89C32A848781}"/>
              </a:ext>
            </a:extLst>
          </p:cNvPr>
          <p:cNvSpPr>
            <a:spLocks noGrp="1"/>
          </p:cNvSpPr>
          <p:nvPr>
            <p:ph type="sldNum" idx="12"/>
          </p:nvPr>
        </p:nvSpPr>
        <p:spPr/>
        <p:txBody>
          <a:bodyPr/>
          <a:lstStyle/>
          <a:p>
            <a:fld id="{00000000-1234-1234-1234-123412341234}" type="slidenum">
              <a:rPr lang="en" smtClean="0"/>
              <a:pPr/>
              <a:t>16</a:t>
            </a:fld>
            <a:endParaRPr lang="en"/>
          </a:p>
        </p:txBody>
      </p:sp>
      <p:pic>
        <p:nvPicPr>
          <p:cNvPr id="5" name="Code Part 1" descr="A screenshot of a computer&#10;&#10;AI-generated content may be incorrect.">
            <a:extLst>
              <a:ext uri="{FF2B5EF4-FFF2-40B4-BE49-F238E27FC236}">
                <a16:creationId xmlns:a16="http://schemas.microsoft.com/office/drawing/2014/main" id="{30FD4910-00AC-9681-499C-5265AEE324AF}"/>
              </a:ext>
            </a:extLst>
          </p:cNvPr>
          <p:cNvPicPr>
            <a:picLocks noChangeAspect="1"/>
          </p:cNvPicPr>
          <p:nvPr/>
        </p:nvPicPr>
        <p:blipFill>
          <a:blip r:embed="rId4"/>
          <a:stretch>
            <a:fillRect/>
          </a:stretch>
        </p:blipFill>
        <p:spPr>
          <a:xfrm>
            <a:off x="0" y="1134259"/>
            <a:ext cx="6604426" cy="4009241"/>
          </a:xfrm>
          <a:prstGeom prst="rect">
            <a:avLst/>
          </a:prstGeom>
          <a:ln>
            <a:noFill/>
          </a:ln>
        </p:spPr>
      </p:pic>
      <p:sp>
        <p:nvSpPr>
          <p:cNvPr id="3" name="White box">
            <a:extLst>
              <a:ext uri="{FF2B5EF4-FFF2-40B4-BE49-F238E27FC236}">
                <a16:creationId xmlns:a16="http://schemas.microsoft.com/office/drawing/2014/main" id="{94B2133A-A8CA-54D2-417A-BB71692EF74A}"/>
              </a:ext>
            </a:extLst>
          </p:cNvPr>
          <p:cNvSpPr/>
          <p:nvPr/>
        </p:nvSpPr>
        <p:spPr>
          <a:xfrm>
            <a:off x="0" y="-10082"/>
            <a:ext cx="7834489" cy="5165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Recording (167)">
            <a:hlinkClick r:id="" action="ppaction://media"/>
            <a:extLst>
              <a:ext uri="{FF2B5EF4-FFF2-40B4-BE49-F238E27FC236}">
                <a16:creationId xmlns:a16="http://schemas.microsoft.com/office/drawing/2014/main" id="{50891682-C73C-B4B9-E391-2B230CE8B8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5003" y="21301"/>
            <a:ext cx="730250" cy="730250"/>
          </a:xfrm>
          <a:prstGeom prst="rect">
            <a:avLst/>
          </a:prstGeom>
        </p:spPr>
      </p:pic>
      <p:pic>
        <p:nvPicPr>
          <p:cNvPr id="9" name="Code Part 2" descr="A screenshot of a computer program&#10;&#10;AI-generated content may be incorrect.">
            <a:extLst>
              <a:ext uri="{FF2B5EF4-FFF2-40B4-BE49-F238E27FC236}">
                <a16:creationId xmlns:a16="http://schemas.microsoft.com/office/drawing/2014/main" id="{DAC95B62-D805-0E4B-B245-F6543FB56B3D}"/>
              </a:ext>
            </a:extLst>
          </p:cNvPr>
          <p:cNvPicPr>
            <a:picLocks noChangeAspect="1"/>
          </p:cNvPicPr>
          <p:nvPr/>
        </p:nvPicPr>
        <p:blipFill>
          <a:blip r:embed="rId6"/>
          <a:srcRect l="-1" r="6424"/>
          <a:stretch>
            <a:fillRect/>
          </a:stretch>
        </p:blipFill>
        <p:spPr>
          <a:xfrm>
            <a:off x="0" y="-10082"/>
            <a:ext cx="8812250" cy="5165305"/>
          </a:xfrm>
          <a:prstGeom prst="rect">
            <a:avLst/>
          </a:prstGeom>
          <a:ln w="12700">
            <a:noFill/>
          </a:ln>
        </p:spPr>
      </p:pic>
    </p:spTree>
    <p:extLst>
      <p:ext uri="{BB962C8B-B14F-4D97-AF65-F5344CB8AC3E}">
        <p14:creationId xmlns:p14="http://schemas.microsoft.com/office/powerpoint/2010/main" val="52987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119" fill="hold"/>
                                        <p:tgtEl>
                                          <p:spTgt spid="12"/>
                                        </p:tgtEl>
                                      </p:cBhvr>
                                    </p:cmd>
                                  </p:childTnLst>
                                </p:cTn>
                              </p:par>
                              <p:par>
                                <p:cTn id="7" presetID="22" presetClass="entr" presetSubtype="1" fill="hold"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14000"/>
                                        <p:tgtEl>
                                          <p:spTgt spid="5"/>
                                        </p:tgtEl>
                                      </p:cBhvr>
                                    </p:animEffect>
                                  </p:childTnLst>
                                </p:cTn>
                              </p:par>
                              <p:par>
                                <p:cTn id="10" presetID="22" presetClass="exit" presetSubtype="1" fill="hold" nodeType="withEffect">
                                  <p:stCondLst>
                                    <p:cond delay="21000"/>
                                  </p:stCondLst>
                                  <p:childTnLst>
                                    <p:animEffect transition="out" filter="wipe(up)">
                                      <p:cBhvr>
                                        <p:cTn id="11" dur="19000"/>
                                        <p:tgtEl>
                                          <p:spTgt spid="5"/>
                                        </p:tgtEl>
                                      </p:cBhvr>
                                    </p:animEffect>
                                    <p:set>
                                      <p:cBhvr>
                                        <p:cTn id="12" dur="1" fill="hold">
                                          <p:stCondLst>
                                            <p:cond delay="18999"/>
                                          </p:stCondLst>
                                        </p:cTn>
                                        <p:tgtEl>
                                          <p:spTgt spid="5"/>
                                        </p:tgtEl>
                                        <p:attrNameLst>
                                          <p:attrName>style.visibility</p:attrName>
                                        </p:attrNameLst>
                                      </p:cBhvr>
                                      <p:to>
                                        <p:strVal val="hidden"/>
                                      </p:to>
                                    </p:set>
                                  </p:childTnLst>
                                </p:cTn>
                              </p:par>
                              <p:par>
                                <p:cTn id="13" presetID="22" presetClass="entr" presetSubtype="1" fill="hold" grpId="0" nodeType="withEffect">
                                  <p:stCondLst>
                                    <p:cond delay="2000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40000"/>
                                        <p:tgtEl>
                                          <p:spTgt spid="3"/>
                                        </p:tgtEl>
                                      </p:cBhvr>
                                    </p:animEffect>
                                  </p:childTnLst>
                                </p:cTn>
                              </p:par>
                              <p:par>
                                <p:cTn id="16" presetID="22" presetClass="entr" presetSubtype="1" fill="hold" nodeType="withEffect">
                                  <p:stCondLst>
                                    <p:cond delay="2100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8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12"/>
                </p:tgtEl>
              </p:cMediaNode>
            </p:audio>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2992B-2862-A8B0-4477-B2B25032F7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2ED08-09F8-3DD0-BE8F-91BD47E1ADFC}"/>
              </a:ext>
            </a:extLst>
          </p:cNvPr>
          <p:cNvSpPr>
            <a:spLocks noGrp="1"/>
          </p:cNvSpPr>
          <p:nvPr>
            <p:ph type="title"/>
          </p:nvPr>
        </p:nvSpPr>
        <p:spPr>
          <a:xfrm>
            <a:off x="814275" y="392575"/>
            <a:ext cx="7596300" cy="766200"/>
          </a:xfrm>
        </p:spPr>
        <p:txBody>
          <a:bodyPr/>
          <a:lstStyle/>
          <a:p>
            <a:r>
              <a:rPr lang="en-US">
                <a:latin typeface="Eras Bold ITC"/>
              </a:rPr>
              <a:t>Training Neural Networks</a:t>
            </a:r>
            <a:endParaRPr lang="en-US"/>
          </a:p>
        </p:txBody>
      </p:sp>
      <p:sp>
        <p:nvSpPr>
          <p:cNvPr id="3" name="Text Placeholder 2">
            <a:extLst>
              <a:ext uri="{FF2B5EF4-FFF2-40B4-BE49-F238E27FC236}">
                <a16:creationId xmlns:a16="http://schemas.microsoft.com/office/drawing/2014/main" id="{7F445557-EA55-E203-3892-FD070E223F74}"/>
              </a:ext>
            </a:extLst>
          </p:cNvPr>
          <p:cNvSpPr>
            <a:spLocks noGrp="1"/>
          </p:cNvSpPr>
          <p:nvPr>
            <p:ph type="body" idx="1"/>
          </p:nvPr>
        </p:nvSpPr>
        <p:spPr>
          <a:xfrm>
            <a:off x="814275" y="1327350"/>
            <a:ext cx="8139226" cy="3624750"/>
          </a:xfrm>
          <a:noFill/>
          <a:ln>
            <a:noFill/>
          </a:ln>
        </p:spPr>
        <p:txBody>
          <a:bodyPr spcFirstLastPara="1" wrap="square" lIns="91425" tIns="91425" rIns="91425" bIns="91425" anchor="ctr" anchorCtr="0"/>
          <a:lstStyle/>
          <a:p>
            <a:pPr>
              <a:spcBef>
                <a:spcPts val="0"/>
              </a:spcBef>
            </a:pPr>
            <a:r>
              <a:rPr lang="en-US" sz="2400">
                <a:solidFill>
                  <a:srgbClr val="000000"/>
                </a:solidFill>
                <a:latin typeface="Arial"/>
                <a:cs typeface="Arial"/>
              </a:rPr>
              <a:t>Forward Pass</a:t>
            </a:r>
            <a:endParaRPr lang="en-US" sz="2400">
              <a:solidFill>
                <a:srgbClr val="444444"/>
              </a:solidFill>
              <a:latin typeface="Arial"/>
              <a:cs typeface="Arial"/>
            </a:endParaRPr>
          </a:p>
          <a:p>
            <a:pPr lvl="1">
              <a:spcBef>
                <a:spcPts val="0"/>
              </a:spcBef>
              <a:buFont typeface="Wingdings" panose="05000000000000000000" pitchFamily="2" charset="2"/>
              <a:buChar char="Ø"/>
            </a:pPr>
            <a:r>
              <a:rPr lang="en-US" sz="2000">
                <a:solidFill>
                  <a:srgbClr val="000000"/>
                </a:solidFill>
                <a:latin typeface="Arial"/>
                <a:cs typeface="Arial"/>
              </a:rPr>
              <a:t>Get predictions</a:t>
            </a:r>
            <a:endParaRPr lang="en-US" sz="2000">
              <a:solidFill>
                <a:srgbClr val="444444"/>
              </a:solidFill>
              <a:latin typeface="Arial"/>
              <a:cs typeface="Arial"/>
            </a:endParaRPr>
          </a:p>
          <a:p>
            <a:pPr>
              <a:spcBef>
                <a:spcPts val="0"/>
              </a:spcBef>
            </a:pPr>
            <a:r>
              <a:rPr lang="en-US" sz="2400">
                <a:solidFill>
                  <a:srgbClr val="000000"/>
                </a:solidFill>
                <a:latin typeface="Arial"/>
                <a:cs typeface="Arial"/>
              </a:rPr>
              <a:t>Compute Loss</a:t>
            </a:r>
            <a:endParaRPr lang="en-US" sz="2400">
              <a:solidFill>
                <a:srgbClr val="444444"/>
              </a:solidFill>
              <a:latin typeface="Arial"/>
              <a:cs typeface="Arial"/>
            </a:endParaRPr>
          </a:p>
          <a:p>
            <a:pPr lvl="1">
              <a:spcBef>
                <a:spcPts val="0"/>
              </a:spcBef>
              <a:buFont typeface="Wingdings" panose="05000000000000000000" pitchFamily="2" charset="2"/>
              <a:buChar char="Ø"/>
            </a:pPr>
            <a:r>
              <a:rPr lang="en-US" sz="2000">
                <a:solidFill>
                  <a:srgbClr val="000000"/>
                </a:solidFill>
                <a:latin typeface="Arial"/>
                <a:cs typeface="Arial"/>
              </a:rPr>
              <a:t>Measure the error</a:t>
            </a:r>
          </a:p>
          <a:p>
            <a:pPr>
              <a:spcBef>
                <a:spcPts val="0"/>
              </a:spcBef>
            </a:pPr>
            <a:r>
              <a:rPr lang="en-US" sz="2400">
                <a:solidFill>
                  <a:srgbClr val="000000"/>
                </a:solidFill>
                <a:latin typeface="Arial"/>
                <a:cs typeface="Arial"/>
              </a:rPr>
              <a:t>Backward Pass (</a:t>
            </a:r>
            <a:r>
              <a:rPr lang="en-US" sz="2400" err="1">
                <a:solidFill>
                  <a:srgbClr val="000000"/>
                </a:solidFill>
                <a:latin typeface="Arial"/>
                <a:cs typeface="Arial"/>
              </a:rPr>
              <a:t>Autograd</a:t>
            </a:r>
            <a:r>
              <a:rPr lang="en-US" sz="2400">
                <a:solidFill>
                  <a:srgbClr val="000000"/>
                </a:solidFill>
                <a:latin typeface="Arial"/>
                <a:cs typeface="Arial"/>
              </a:rPr>
              <a:t>)</a:t>
            </a:r>
            <a:endParaRPr lang="en-US" sz="2400">
              <a:solidFill>
                <a:srgbClr val="444444"/>
              </a:solidFill>
              <a:latin typeface="Arial"/>
              <a:cs typeface="Arial"/>
            </a:endParaRPr>
          </a:p>
          <a:p>
            <a:pPr lvl="1">
              <a:spcBef>
                <a:spcPts val="0"/>
              </a:spcBef>
              <a:buFont typeface="Wingdings" panose="05000000000000000000" pitchFamily="2" charset="2"/>
              <a:buChar char="Ø"/>
            </a:pPr>
            <a:r>
              <a:rPr lang="en-US" sz="2000">
                <a:solidFill>
                  <a:srgbClr val="000000"/>
                </a:solidFill>
                <a:latin typeface="Arial"/>
                <a:cs typeface="Arial"/>
              </a:rPr>
              <a:t>Compute gradients </a:t>
            </a:r>
          </a:p>
          <a:p>
            <a:pPr>
              <a:spcBef>
                <a:spcPts val="0"/>
              </a:spcBef>
            </a:pPr>
            <a:r>
              <a:rPr lang="en-US" sz="2400">
                <a:solidFill>
                  <a:srgbClr val="000000"/>
                </a:solidFill>
                <a:latin typeface="Arial"/>
                <a:cs typeface="Arial"/>
              </a:rPr>
              <a:t>Update Weights </a:t>
            </a:r>
            <a:endParaRPr lang="en-US" sz="2400">
              <a:solidFill>
                <a:srgbClr val="444444"/>
              </a:solidFill>
              <a:latin typeface="Arial"/>
              <a:cs typeface="Arial"/>
            </a:endParaRPr>
          </a:p>
          <a:p>
            <a:pPr lvl="1">
              <a:spcBef>
                <a:spcPts val="0"/>
              </a:spcBef>
              <a:buFont typeface="Wingdings" panose="05000000000000000000" pitchFamily="2" charset="2"/>
              <a:buChar char="Ø"/>
            </a:pPr>
            <a:r>
              <a:rPr lang="en-US" sz="2000">
                <a:solidFill>
                  <a:srgbClr val="000000"/>
                </a:solidFill>
                <a:latin typeface="Arial"/>
                <a:cs typeface="Arial"/>
              </a:rPr>
              <a:t>Typically done with an optimizer</a:t>
            </a:r>
            <a:endParaRPr lang="en-US" sz="2000">
              <a:solidFill>
                <a:srgbClr val="444444"/>
              </a:solidFill>
              <a:latin typeface="Arial"/>
              <a:cs typeface="Arial"/>
            </a:endParaRPr>
          </a:p>
          <a:p>
            <a:pPr>
              <a:spcBef>
                <a:spcPts val="0"/>
              </a:spcBef>
            </a:pPr>
            <a:r>
              <a:rPr lang="en-US" sz="2400">
                <a:solidFill>
                  <a:srgbClr val="000000"/>
                </a:solidFill>
                <a:latin typeface="Arial"/>
                <a:cs typeface="Arial"/>
              </a:rPr>
              <a:t>Reset Gradients</a:t>
            </a:r>
            <a:endParaRPr lang="en-US" sz="2400"/>
          </a:p>
          <a:p>
            <a:pPr lvl="1">
              <a:spcBef>
                <a:spcPts val="0"/>
              </a:spcBef>
              <a:buFont typeface="Wingdings" panose="05000000000000000000" pitchFamily="2" charset="2"/>
              <a:buChar char="Ø"/>
            </a:pPr>
            <a:r>
              <a:rPr lang="en-US" sz="2000">
                <a:solidFill>
                  <a:srgbClr val="000000"/>
                </a:solidFill>
                <a:latin typeface="Arial"/>
                <a:cs typeface="Arial"/>
              </a:rPr>
              <a:t>Ready for next batch</a:t>
            </a:r>
          </a:p>
        </p:txBody>
      </p:sp>
      <p:sp>
        <p:nvSpPr>
          <p:cNvPr id="4" name="Slide Number Placeholder 3">
            <a:extLst>
              <a:ext uri="{FF2B5EF4-FFF2-40B4-BE49-F238E27FC236}">
                <a16:creationId xmlns:a16="http://schemas.microsoft.com/office/drawing/2014/main" id="{5628C8D4-4054-E45D-FEBE-451F3C0B8D5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5" name="Recording (174)">
            <a:hlinkClick r:id="" action="ppaction://media"/>
            <a:extLst>
              <a:ext uri="{FF2B5EF4-FFF2-40B4-BE49-F238E27FC236}">
                <a16:creationId xmlns:a16="http://schemas.microsoft.com/office/drawing/2014/main" id="{2B71058C-E54B-0167-5953-34E465416C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74919" y="28747"/>
            <a:ext cx="730250" cy="730250"/>
          </a:xfrm>
          <a:prstGeom prst="rect">
            <a:avLst/>
          </a:prstGeom>
        </p:spPr>
      </p:pic>
    </p:spTree>
    <p:extLst>
      <p:ext uri="{BB962C8B-B14F-4D97-AF65-F5344CB8AC3E}">
        <p14:creationId xmlns:p14="http://schemas.microsoft.com/office/powerpoint/2010/main" val="3533259788"/>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819" fill="hold"/>
                                        <p:tgtEl>
                                          <p:spTgt spid="5"/>
                                        </p:tgtEl>
                                      </p:cBhvr>
                                    </p:cmd>
                                  </p:childTnLst>
                                </p:cTn>
                              </p:par>
                              <p:par>
                                <p:cTn id="7" presetID="22" presetClass="entr" presetSubtype="1" fill="hold" grpId="0" nodeType="withEffect">
                                  <p:stCondLst>
                                    <p:cond delay="24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4000"/>
                                        <p:tgtEl>
                                          <p:spTgt spid="3">
                                            <p:txEl>
                                              <p:pRg st="0" end="0"/>
                                            </p:txEl>
                                          </p:spTgt>
                                        </p:tgtEl>
                                      </p:cBhvr>
                                    </p:animEffect>
                                  </p:childTnLst>
                                </p:cTn>
                              </p:par>
                              <p:par>
                                <p:cTn id="10" presetID="22" presetClass="entr" presetSubtype="1" fill="hold" grpId="0" nodeType="withEffect">
                                  <p:stCondLst>
                                    <p:cond delay="26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4000"/>
                                        <p:tgtEl>
                                          <p:spTgt spid="3">
                                            <p:txEl>
                                              <p:pRg st="1" end="1"/>
                                            </p:txEl>
                                          </p:spTgt>
                                        </p:tgtEl>
                                      </p:cBhvr>
                                    </p:animEffect>
                                  </p:childTnLst>
                                </p:cTn>
                              </p:par>
                              <p:par>
                                <p:cTn id="13" presetID="22" presetClass="entr" presetSubtype="1" fill="hold" grpId="0" nodeType="withEffect">
                                  <p:stCondLst>
                                    <p:cond delay="29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4000"/>
                                        <p:tgtEl>
                                          <p:spTgt spid="3">
                                            <p:txEl>
                                              <p:pRg st="2" end="2"/>
                                            </p:txEl>
                                          </p:spTgt>
                                        </p:tgtEl>
                                      </p:cBhvr>
                                    </p:animEffect>
                                  </p:childTnLst>
                                </p:cTn>
                              </p:par>
                              <p:par>
                                <p:cTn id="16" presetID="22" presetClass="entr" presetSubtype="1" fill="hold" grpId="0" nodeType="withEffect">
                                  <p:stCondLst>
                                    <p:cond delay="31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4000"/>
                                        <p:tgtEl>
                                          <p:spTgt spid="3">
                                            <p:txEl>
                                              <p:pRg st="3" end="3"/>
                                            </p:txEl>
                                          </p:spTgt>
                                        </p:tgtEl>
                                      </p:cBhvr>
                                    </p:animEffect>
                                  </p:childTnLst>
                                </p:cTn>
                              </p:par>
                              <p:par>
                                <p:cTn id="19" presetID="22" presetClass="entr" presetSubtype="1" fill="hold" grpId="0" nodeType="withEffect">
                                  <p:stCondLst>
                                    <p:cond delay="35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4000"/>
                                        <p:tgtEl>
                                          <p:spTgt spid="3">
                                            <p:txEl>
                                              <p:pRg st="4" end="4"/>
                                            </p:txEl>
                                          </p:spTgt>
                                        </p:tgtEl>
                                      </p:cBhvr>
                                    </p:animEffect>
                                  </p:childTnLst>
                                </p:cTn>
                              </p:par>
                              <p:par>
                                <p:cTn id="22" presetID="22" presetClass="entr" presetSubtype="1" fill="hold" grpId="0" nodeType="withEffect">
                                  <p:stCondLst>
                                    <p:cond delay="37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up)">
                                      <p:cBhvr>
                                        <p:cTn id="24" dur="4000"/>
                                        <p:tgtEl>
                                          <p:spTgt spid="3">
                                            <p:txEl>
                                              <p:pRg st="5" end="5"/>
                                            </p:txEl>
                                          </p:spTgt>
                                        </p:tgtEl>
                                      </p:cBhvr>
                                    </p:animEffect>
                                  </p:childTnLst>
                                </p:cTn>
                              </p:par>
                              <p:par>
                                <p:cTn id="25" presetID="22" presetClass="entr" presetSubtype="1" fill="hold" grpId="0" nodeType="withEffect">
                                  <p:stCondLst>
                                    <p:cond delay="43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up)">
                                      <p:cBhvr>
                                        <p:cTn id="27" dur="4000"/>
                                        <p:tgtEl>
                                          <p:spTgt spid="3">
                                            <p:txEl>
                                              <p:pRg st="6" end="6"/>
                                            </p:txEl>
                                          </p:spTgt>
                                        </p:tgtEl>
                                      </p:cBhvr>
                                    </p:animEffect>
                                  </p:childTnLst>
                                </p:cTn>
                              </p:par>
                              <p:par>
                                <p:cTn id="28" presetID="22" presetClass="entr" presetSubtype="1" fill="hold" grpId="0" nodeType="withEffect">
                                  <p:stCondLst>
                                    <p:cond delay="440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up)">
                                      <p:cBhvr>
                                        <p:cTn id="30" dur="4000"/>
                                        <p:tgtEl>
                                          <p:spTgt spid="3">
                                            <p:txEl>
                                              <p:pRg st="7" end="7"/>
                                            </p:txEl>
                                          </p:spTgt>
                                        </p:tgtEl>
                                      </p:cBhvr>
                                    </p:animEffect>
                                  </p:childTnLst>
                                </p:cTn>
                              </p:par>
                              <p:par>
                                <p:cTn id="31" presetID="22" presetClass="entr" presetSubtype="1" fill="hold" grpId="0" nodeType="withEffect">
                                  <p:stCondLst>
                                    <p:cond delay="490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up)">
                                      <p:cBhvr>
                                        <p:cTn id="33" dur="4000"/>
                                        <p:tgtEl>
                                          <p:spTgt spid="3">
                                            <p:txEl>
                                              <p:pRg st="8" end="8"/>
                                            </p:txEl>
                                          </p:spTgt>
                                        </p:tgtEl>
                                      </p:cBhvr>
                                    </p:animEffect>
                                  </p:childTnLst>
                                </p:cTn>
                              </p:par>
                              <p:par>
                                <p:cTn id="34" presetID="22" presetClass="entr" presetSubtype="1" fill="hold" grpId="0" nodeType="withEffect">
                                  <p:stCondLst>
                                    <p:cond delay="5000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up)">
                                      <p:cBhvr>
                                        <p:cTn id="36" dur="4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7"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5559D-9F21-19E1-00AC-E14D81CF8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961E3-9EF5-63EB-AAA2-081DA0BF9F5D}"/>
              </a:ext>
            </a:extLst>
          </p:cNvPr>
          <p:cNvSpPr>
            <a:spLocks noGrp="1"/>
          </p:cNvSpPr>
          <p:nvPr>
            <p:ph type="title"/>
          </p:nvPr>
        </p:nvSpPr>
        <p:spPr>
          <a:xfrm>
            <a:off x="814275" y="392575"/>
            <a:ext cx="7596300" cy="766200"/>
          </a:xfrm>
        </p:spPr>
        <p:txBody>
          <a:bodyPr/>
          <a:lstStyle/>
          <a:p>
            <a:r>
              <a:rPr lang="en-US">
                <a:latin typeface="Eras Bold ITC"/>
              </a:rPr>
              <a:t>Optimization</a:t>
            </a:r>
            <a:endParaRPr lang="en-US" err="1"/>
          </a:p>
        </p:txBody>
      </p:sp>
      <p:sp>
        <p:nvSpPr>
          <p:cNvPr id="3" name="Text Placeholder 2">
            <a:extLst>
              <a:ext uri="{FF2B5EF4-FFF2-40B4-BE49-F238E27FC236}">
                <a16:creationId xmlns:a16="http://schemas.microsoft.com/office/drawing/2014/main" id="{98D5A762-F76E-C81A-1A68-BAA9F3359AAC}"/>
              </a:ext>
            </a:extLst>
          </p:cNvPr>
          <p:cNvSpPr>
            <a:spLocks noGrp="1"/>
          </p:cNvSpPr>
          <p:nvPr>
            <p:ph type="body" idx="1"/>
          </p:nvPr>
        </p:nvSpPr>
        <p:spPr>
          <a:xfrm>
            <a:off x="618763" y="1549667"/>
            <a:ext cx="3334114" cy="2877956"/>
          </a:xfrm>
          <a:noFill/>
          <a:ln>
            <a:noFill/>
          </a:ln>
        </p:spPr>
        <p:txBody>
          <a:bodyPr spcFirstLastPara="1" wrap="square" lIns="91425" tIns="91425" rIns="91425" bIns="91425" anchor="ctr" anchorCtr="0"/>
          <a:lstStyle/>
          <a:p>
            <a:r>
              <a:rPr lang="en-US" sz="2400" b="1">
                <a:latin typeface="Eras Medium ITC"/>
              </a:rPr>
              <a:t>Optimization loop</a:t>
            </a:r>
          </a:p>
          <a:p>
            <a:pPr lvl="1">
              <a:buFont typeface="Courier New"/>
              <a:buChar char="o"/>
            </a:pPr>
            <a:r>
              <a:rPr lang="en-US" sz="2000">
                <a:latin typeface="Eras Medium ITC"/>
              </a:rPr>
              <a:t>Training loop</a:t>
            </a:r>
          </a:p>
          <a:p>
            <a:pPr lvl="1">
              <a:buFont typeface="Courier New"/>
              <a:buChar char="o"/>
            </a:pPr>
            <a:r>
              <a:rPr lang="en-US" sz="2000">
                <a:latin typeface="Eras Medium ITC"/>
              </a:rPr>
              <a:t>Test loop</a:t>
            </a:r>
          </a:p>
          <a:p>
            <a:r>
              <a:rPr lang="en-US" sz="2400" b="1">
                <a:latin typeface="Eras Medium ITC"/>
              </a:rPr>
              <a:t>Hyperparameters </a:t>
            </a:r>
          </a:p>
          <a:p>
            <a:pPr lvl="1">
              <a:buFont typeface="Courier New"/>
              <a:buChar char="o"/>
            </a:pPr>
            <a:r>
              <a:rPr lang="en-US" sz="2000">
                <a:latin typeface="Eras Medium ITC"/>
              </a:rPr>
              <a:t>Epochs</a:t>
            </a:r>
          </a:p>
          <a:p>
            <a:pPr lvl="1">
              <a:buFont typeface="Courier New"/>
              <a:buChar char="o"/>
            </a:pPr>
            <a:r>
              <a:rPr lang="en-US" sz="2000">
                <a:latin typeface="Eras Medium ITC"/>
              </a:rPr>
              <a:t>Batch Size</a:t>
            </a:r>
          </a:p>
          <a:p>
            <a:pPr lvl="1">
              <a:buFont typeface="Courier New"/>
              <a:buChar char="o"/>
            </a:pPr>
            <a:r>
              <a:rPr lang="en-US" sz="2000">
                <a:latin typeface="Eras Medium ITC"/>
              </a:rPr>
              <a:t>Learning rate</a:t>
            </a:r>
          </a:p>
        </p:txBody>
      </p:sp>
      <p:sp>
        <p:nvSpPr>
          <p:cNvPr id="4" name="Slide Number Placeholder 3">
            <a:extLst>
              <a:ext uri="{FF2B5EF4-FFF2-40B4-BE49-F238E27FC236}">
                <a16:creationId xmlns:a16="http://schemas.microsoft.com/office/drawing/2014/main" id="{0A320A39-973E-9FEA-63F5-D5AD4A3B2CD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6" name="Text Placeholder 2">
            <a:extLst>
              <a:ext uri="{FF2B5EF4-FFF2-40B4-BE49-F238E27FC236}">
                <a16:creationId xmlns:a16="http://schemas.microsoft.com/office/drawing/2014/main" id="{19EF72D6-DF3C-851C-55F8-74CB8969F7D8}"/>
              </a:ext>
            </a:extLst>
          </p:cNvPr>
          <p:cNvSpPr txBox="1">
            <a:spLocks/>
          </p:cNvSpPr>
          <p:nvPr/>
        </p:nvSpPr>
        <p:spPr>
          <a:xfrm>
            <a:off x="4613748" y="1549667"/>
            <a:ext cx="3334114" cy="2877956"/>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C7D3E6"/>
              </a:buClr>
              <a:buSzPts val="2400"/>
              <a:buFont typeface="Roboto Condensed Light"/>
              <a:buChar char="▰"/>
              <a:defRPr sz="2800" b="0" i="0" u="none" strike="noStrike" cap="none">
                <a:solidFill>
                  <a:srgbClr val="263248"/>
                </a:solidFill>
                <a:latin typeface="Eras Medium ITC" panose="020B0602030504020804" pitchFamily="34" charset="0"/>
                <a:ea typeface="Roboto Condensed Light"/>
                <a:cs typeface="Roboto Condensed Light"/>
                <a:sym typeface="Roboto Condensed Light"/>
              </a:defRPr>
            </a:lvl1pPr>
            <a:lvl2pPr marL="914400" marR="0" lvl="1"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2pPr>
            <a:lvl3pPr marL="1371600" marR="0" lvl="2"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3pPr>
            <a:lvl4pPr marL="1828800" marR="0" lvl="3"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4pPr>
            <a:lvl5pPr marL="2286000" marR="0" lvl="4"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5pPr>
            <a:lvl6pPr marL="2743200" marR="0" lvl="5"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6pPr>
            <a:lvl7pPr marL="3200400" marR="0" lvl="6"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7pPr>
            <a:lvl8pPr marL="3657600" marR="0" lvl="7" indent="-381000" algn="l" rtl="0">
              <a:lnSpc>
                <a:spcPct val="100000"/>
              </a:lnSpc>
              <a:spcBef>
                <a:spcPts val="1000"/>
              </a:spcBef>
              <a:spcAft>
                <a:spcPts val="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8pPr>
            <a:lvl9pPr marL="4114800" marR="0" lvl="8" indent="-381000" algn="l" rtl="0">
              <a:lnSpc>
                <a:spcPct val="100000"/>
              </a:lnSpc>
              <a:spcBef>
                <a:spcPts val="1000"/>
              </a:spcBef>
              <a:spcAft>
                <a:spcPts val="1000"/>
              </a:spcAft>
              <a:buClr>
                <a:srgbClr val="C7D3E6"/>
              </a:buClr>
              <a:buSzPts val="2400"/>
              <a:buFont typeface="Roboto Condensed Light"/>
              <a:buChar char="▻"/>
              <a:defRPr sz="2400" b="0" i="0" u="none" strike="noStrike" cap="none">
                <a:solidFill>
                  <a:srgbClr val="263248"/>
                </a:solidFill>
                <a:latin typeface="Roboto Condensed Light"/>
                <a:ea typeface="Roboto Condensed Light"/>
                <a:cs typeface="Roboto Condensed Light"/>
                <a:sym typeface="Roboto Condensed Light"/>
              </a:defRPr>
            </a:lvl9pPr>
          </a:lstStyle>
          <a:p>
            <a:r>
              <a:rPr lang="en-US" sz="2400" b="1">
                <a:latin typeface="Eras Medium ITC"/>
              </a:rPr>
              <a:t>Optimizers </a:t>
            </a:r>
          </a:p>
          <a:p>
            <a:pPr lvl="1">
              <a:buFont typeface="Courier New"/>
              <a:buChar char="o"/>
            </a:pPr>
            <a:r>
              <a:rPr lang="en-US" sz="2000">
                <a:latin typeface="Eras Medium ITC"/>
              </a:rPr>
              <a:t>SGD </a:t>
            </a:r>
          </a:p>
          <a:p>
            <a:pPr lvl="1">
              <a:buFont typeface="Courier New"/>
              <a:buChar char="o"/>
            </a:pPr>
            <a:r>
              <a:rPr lang="en-US" sz="2000">
                <a:latin typeface="Eras Medium ITC"/>
              </a:rPr>
              <a:t>Adam</a:t>
            </a:r>
          </a:p>
          <a:p>
            <a:pPr lvl="1">
              <a:buFont typeface="Courier New"/>
              <a:buChar char="o"/>
            </a:pPr>
            <a:r>
              <a:rPr lang="en-US" sz="2000">
                <a:latin typeface="Eras Medium ITC"/>
              </a:rPr>
              <a:t>RMSprop</a:t>
            </a:r>
          </a:p>
          <a:p>
            <a:pPr lvl="1">
              <a:buFont typeface="Courier New"/>
              <a:buChar char="o"/>
            </a:pPr>
            <a:r>
              <a:rPr lang="en-US" sz="2000" err="1">
                <a:latin typeface="Eras Medium ITC"/>
              </a:rPr>
              <a:t>Adagarad</a:t>
            </a:r>
            <a:endParaRPr lang="en-US" sz="2000">
              <a:latin typeface="Eras Medium ITC"/>
            </a:endParaRPr>
          </a:p>
          <a:p>
            <a:pPr lvl="1">
              <a:buFont typeface="Courier New"/>
              <a:buChar char="o"/>
            </a:pPr>
            <a:r>
              <a:rPr lang="en-US" sz="2000" err="1">
                <a:latin typeface="Eras Medium ITC"/>
              </a:rPr>
              <a:t>Rprop</a:t>
            </a:r>
            <a:endParaRPr lang="en-US" sz="2000">
              <a:latin typeface="Eras Medium ITC"/>
            </a:endParaRPr>
          </a:p>
          <a:p>
            <a:pPr lvl="1">
              <a:buFont typeface="Courier New"/>
              <a:buChar char="o"/>
            </a:pPr>
            <a:r>
              <a:rPr lang="en-US" sz="2000">
                <a:latin typeface="Eras Medium ITC"/>
              </a:rPr>
              <a:t>LBFGS ...etc.</a:t>
            </a:r>
          </a:p>
        </p:txBody>
      </p:sp>
      <p:pic>
        <p:nvPicPr>
          <p:cNvPr id="5" name="Recording (184)">
            <a:hlinkClick r:id="" action="ppaction://media"/>
            <a:extLst>
              <a:ext uri="{FF2B5EF4-FFF2-40B4-BE49-F238E27FC236}">
                <a16:creationId xmlns:a16="http://schemas.microsoft.com/office/drawing/2014/main" id="{1341F8EC-4BB0-BFBD-8C58-4DDB50CDE41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74914" y="40941"/>
            <a:ext cx="730250" cy="730250"/>
          </a:xfrm>
          <a:prstGeom prst="rect">
            <a:avLst/>
          </a:prstGeom>
        </p:spPr>
      </p:pic>
      <p:pic>
        <p:nvPicPr>
          <p:cNvPr id="7" name="Recording (184)">
            <a:hlinkClick r:id="" action="ppaction://media"/>
            <a:extLst>
              <a:ext uri="{FF2B5EF4-FFF2-40B4-BE49-F238E27FC236}">
                <a16:creationId xmlns:a16="http://schemas.microsoft.com/office/drawing/2014/main" id="{ACF917F0-8C71-C6E5-0946-6189C55181A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74914" y="793650"/>
            <a:ext cx="730250" cy="730250"/>
          </a:xfrm>
          <a:prstGeom prst="rect">
            <a:avLst/>
          </a:prstGeom>
        </p:spPr>
      </p:pic>
    </p:spTree>
    <p:extLst>
      <p:ext uri="{BB962C8B-B14F-4D97-AF65-F5344CB8AC3E}">
        <p14:creationId xmlns:p14="http://schemas.microsoft.com/office/powerpoint/2010/main" val="42324892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912" fill="hold"/>
                                        <p:tgtEl>
                                          <p:spTgt spid="5"/>
                                        </p:tgtEl>
                                      </p:cBhvr>
                                    </p:cmd>
                                  </p:childTnLst>
                                </p:cTn>
                              </p:par>
                              <p:par>
                                <p:cTn id="7" presetID="22" presetClass="entr" presetSubtype="1" fill="hold" grpId="0" nodeType="withEffect">
                                  <p:stCondLst>
                                    <p:cond delay="5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4000"/>
                                        <p:tgtEl>
                                          <p:spTgt spid="3">
                                            <p:txEl>
                                              <p:pRg st="0" end="0"/>
                                            </p:txEl>
                                          </p:spTgt>
                                        </p:tgtEl>
                                      </p:cBhvr>
                                    </p:animEffect>
                                  </p:childTnLst>
                                </p:cTn>
                              </p:par>
                              <p:par>
                                <p:cTn id="10" presetID="22" presetClass="entr" presetSubtype="1" fill="hold" grpId="0" nodeType="withEffect">
                                  <p:stCondLst>
                                    <p:cond delay="367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3500"/>
                                        <p:tgtEl>
                                          <p:spTgt spid="3">
                                            <p:txEl>
                                              <p:pRg st="1" end="1"/>
                                            </p:txEl>
                                          </p:spTgt>
                                        </p:tgtEl>
                                      </p:cBhvr>
                                    </p:animEffect>
                                  </p:childTnLst>
                                </p:cTn>
                              </p:par>
                              <p:par>
                                <p:cTn id="13" presetID="22" presetClass="entr" presetSubtype="1" fill="hold" grpId="0" nodeType="withEffect">
                                  <p:stCondLst>
                                    <p:cond delay="40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3500"/>
                                        <p:tgtEl>
                                          <p:spTgt spid="3">
                                            <p:txEl>
                                              <p:pRg st="2" end="2"/>
                                            </p:txEl>
                                          </p:spTgt>
                                        </p:tgtEl>
                                      </p:cBhvr>
                                    </p:animEffect>
                                  </p:childTnLst>
                                </p:cTn>
                              </p:par>
                              <p:par>
                                <p:cTn id="16" presetID="22" presetClass="entr" presetSubtype="1" fill="hold" grpId="0" nodeType="withEffect">
                                  <p:stCondLst>
                                    <p:cond delay="1125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4000"/>
                                        <p:tgtEl>
                                          <p:spTgt spid="3">
                                            <p:txEl>
                                              <p:pRg st="3" end="3"/>
                                            </p:txEl>
                                          </p:spTgt>
                                        </p:tgtEl>
                                      </p:cBhvr>
                                    </p:animEffect>
                                  </p:childTnLst>
                                </p:cTn>
                              </p:par>
                              <p:par>
                                <p:cTn id="19" presetID="22" presetClass="entr" presetSubtype="1" fill="hold" grpId="0" nodeType="withEffect">
                                  <p:stCondLst>
                                    <p:cond delay="155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3500"/>
                                        <p:tgtEl>
                                          <p:spTgt spid="3">
                                            <p:txEl>
                                              <p:pRg st="4" end="4"/>
                                            </p:txEl>
                                          </p:spTgt>
                                        </p:tgtEl>
                                      </p:cBhvr>
                                    </p:animEffect>
                                  </p:childTnLst>
                                </p:cTn>
                              </p:par>
                              <p:par>
                                <p:cTn id="22" presetID="22" presetClass="entr" presetSubtype="1" fill="hold" grpId="0" nodeType="withEffect">
                                  <p:stCondLst>
                                    <p:cond delay="2025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up)">
                                      <p:cBhvr>
                                        <p:cTn id="24" dur="3500"/>
                                        <p:tgtEl>
                                          <p:spTgt spid="3">
                                            <p:txEl>
                                              <p:pRg st="5" end="5"/>
                                            </p:txEl>
                                          </p:spTgt>
                                        </p:tgtEl>
                                      </p:cBhvr>
                                    </p:animEffect>
                                  </p:childTnLst>
                                </p:cTn>
                              </p:par>
                              <p:par>
                                <p:cTn id="25" presetID="22" presetClass="entr" presetSubtype="1" fill="hold" grpId="0" nodeType="withEffect">
                                  <p:stCondLst>
                                    <p:cond delay="2625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up)">
                                      <p:cBhvr>
                                        <p:cTn id="27" dur="3500"/>
                                        <p:tgtEl>
                                          <p:spTgt spid="3">
                                            <p:txEl>
                                              <p:pRg st="6" end="6"/>
                                            </p:txEl>
                                          </p:spTgt>
                                        </p:tgtEl>
                                      </p:cBhvr>
                                    </p:animEffect>
                                  </p:childTnLst>
                                </p:cTn>
                              </p:par>
                            </p:childTnLst>
                          </p:cTn>
                        </p:par>
                        <p:par>
                          <p:cTn id="28" fill="hold">
                            <p:stCondLst>
                              <p:cond delay="46912"/>
                            </p:stCondLst>
                            <p:childTnLst>
                              <p:par>
                                <p:cTn id="29" presetID="1" presetClass="mediacall" presetSubtype="0" fill="hold" nodeType="afterEffect">
                                  <p:stCondLst>
                                    <p:cond delay="0"/>
                                  </p:stCondLst>
                                  <p:childTnLst>
                                    <p:cmd type="call" cmd="playFrom(0.0)">
                                      <p:cBhvr>
                                        <p:cTn id="30" dur="13611" fill="hold"/>
                                        <p:tgtEl>
                                          <p:spTgt spid="7"/>
                                        </p:tgtEl>
                                      </p:cBhvr>
                                    </p:cmd>
                                  </p:childTnLst>
                                </p:cTn>
                              </p:par>
                              <p:par>
                                <p:cTn id="31" presetID="22" presetClass="entr" presetSubtype="1"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up)">
                                      <p:cBhvr>
                                        <p:cTn id="33" dur="3000"/>
                                        <p:tgtEl>
                                          <p:spTgt spid="6">
                                            <p:txEl>
                                              <p:pRg st="0" end="0"/>
                                            </p:txEl>
                                          </p:spTgt>
                                        </p:tgtEl>
                                      </p:cBhvr>
                                    </p:animEffect>
                                  </p:childTnLst>
                                </p:cTn>
                              </p:par>
                              <p:par>
                                <p:cTn id="34" presetID="22" presetClass="entr" presetSubtype="1" fill="hold" grpId="0" nodeType="withEffect">
                                  <p:stCondLst>
                                    <p:cond delay="775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up)">
                                      <p:cBhvr>
                                        <p:cTn id="36" dur="1500"/>
                                        <p:tgtEl>
                                          <p:spTgt spid="6">
                                            <p:txEl>
                                              <p:pRg st="1" end="1"/>
                                            </p:txEl>
                                          </p:spTgt>
                                        </p:tgtEl>
                                      </p:cBhvr>
                                    </p:animEffect>
                                  </p:childTnLst>
                                </p:cTn>
                              </p:par>
                              <p:par>
                                <p:cTn id="37" presetID="22" presetClass="entr" presetSubtype="1" fill="hold" grpId="0" nodeType="withEffect">
                                  <p:stCondLst>
                                    <p:cond delay="875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wipe(up)">
                                      <p:cBhvr>
                                        <p:cTn id="39" dur="1500"/>
                                        <p:tgtEl>
                                          <p:spTgt spid="6">
                                            <p:txEl>
                                              <p:pRg st="2" end="2"/>
                                            </p:txEl>
                                          </p:spTgt>
                                        </p:tgtEl>
                                      </p:cBhvr>
                                    </p:animEffect>
                                  </p:childTnLst>
                                </p:cTn>
                              </p:par>
                              <p:par>
                                <p:cTn id="40" presetID="22" presetClass="entr" presetSubtype="1" fill="hold" grpId="0" nodeType="withEffect">
                                  <p:stCondLst>
                                    <p:cond delay="975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wipe(up)">
                                      <p:cBhvr>
                                        <p:cTn id="42" dur="1500"/>
                                        <p:tgtEl>
                                          <p:spTgt spid="6">
                                            <p:txEl>
                                              <p:pRg st="3" end="3"/>
                                            </p:txEl>
                                          </p:spTgt>
                                        </p:tgtEl>
                                      </p:cBhvr>
                                    </p:animEffect>
                                  </p:childTnLst>
                                </p:cTn>
                              </p:par>
                              <p:par>
                                <p:cTn id="43" presetID="22" presetClass="entr" presetSubtype="1" fill="hold" grpId="0" nodeType="withEffect">
                                  <p:stCondLst>
                                    <p:cond delay="1125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wipe(up)">
                                      <p:cBhvr>
                                        <p:cTn id="45" dur="1000"/>
                                        <p:tgtEl>
                                          <p:spTgt spid="6">
                                            <p:txEl>
                                              <p:pRg st="4" end="4"/>
                                            </p:txEl>
                                          </p:spTgt>
                                        </p:tgtEl>
                                      </p:cBhvr>
                                    </p:animEffect>
                                  </p:childTnLst>
                                </p:cTn>
                              </p:par>
                              <p:par>
                                <p:cTn id="46" presetID="22" presetClass="entr" presetSubtype="1" fill="hold" grpId="0" nodeType="withEffect">
                                  <p:stCondLst>
                                    <p:cond delay="1200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wipe(up)">
                                      <p:cBhvr>
                                        <p:cTn id="48" dur="1000"/>
                                        <p:tgtEl>
                                          <p:spTgt spid="6">
                                            <p:txEl>
                                              <p:pRg st="5" end="5"/>
                                            </p:txEl>
                                          </p:spTgt>
                                        </p:tgtEl>
                                      </p:cBhvr>
                                    </p:animEffect>
                                  </p:childTnLst>
                                </p:cTn>
                              </p:par>
                              <p:par>
                                <p:cTn id="49" presetID="22" presetClass="entr" presetSubtype="1" fill="hold" grpId="0" nodeType="withEffect">
                                  <p:stCondLst>
                                    <p:cond delay="1275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wipe(up)">
                                      <p:cBhvr>
                                        <p:cTn id="51"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2" fill="hold" display="0">
                  <p:stCondLst>
                    <p:cond delay="indefinite"/>
                  </p:stCondLst>
                  <p:endCondLst>
                    <p:cond evt="onStopAudio" delay="0">
                      <p:tgtEl>
                        <p:sldTgt/>
                      </p:tgtEl>
                    </p:cond>
                  </p:endCondLst>
                </p:cTn>
                <p:tgtEl>
                  <p:spTgt spid="5"/>
                </p:tgtEl>
              </p:cMediaNode>
            </p:audio>
            <p:audio>
              <p:cMediaNode showWhenStopped="0">
                <p:cTn id="53" fill="hold" display="0">
                  <p:stCondLst>
                    <p:cond delay="indefinite"/>
                  </p:stCondLst>
                  <p:endCondLst>
                    <p:cond evt="onStopAudio" delay="0">
                      <p:tgtEl>
                        <p:sldTgt/>
                      </p:tgtEl>
                    </p:cond>
                  </p:endCondLst>
                </p:cTn>
                <p:tgtEl>
                  <p:spTgt spid="7"/>
                </p:tgtEl>
              </p:cMediaNode>
            </p:audio>
          </p:childTnLst>
        </p:cTn>
      </p:par>
    </p:tnLst>
    <p:bldLst>
      <p:bldP spid="3" grpId="0" uiExpand="1" build="p"/>
      <p:bldP spid="6"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1D7E-868A-1B38-C4A7-4427506A1C6B}"/>
              </a:ext>
            </a:extLst>
          </p:cNvPr>
          <p:cNvSpPr>
            <a:spLocks noGrp="1"/>
          </p:cNvSpPr>
          <p:nvPr>
            <p:ph type="title"/>
          </p:nvPr>
        </p:nvSpPr>
        <p:spPr/>
        <p:txBody>
          <a:bodyPr/>
          <a:lstStyle/>
          <a:p>
            <a:r>
              <a:rPr lang="en-US">
                <a:latin typeface="Eras Bold ITC"/>
              </a:rPr>
              <a:t>Training Example</a:t>
            </a:r>
            <a:endParaRPr lang="en-US"/>
          </a:p>
        </p:txBody>
      </p:sp>
      <p:sp>
        <p:nvSpPr>
          <p:cNvPr id="4" name="Slide Number Placeholder 3">
            <a:extLst>
              <a:ext uri="{FF2B5EF4-FFF2-40B4-BE49-F238E27FC236}">
                <a16:creationId xmlns:a16="http://schemas.microsoft.com/office/drawing/2014/main" id="{CA6135B9-EB50-6208-651C-ABA58EE04CAD}"/>
              </a:ext>
            </a:extLst>
          </p:cNvPr>
          <p:cNvSpPr>
            <a:spLocks noGrp="1"/>
          </p:cNvSpPr>
          <p:nvPr>
            <p:ph type="sldNum" idx="12"/>
          </p:nvPr>
        </p:nvSpPr>
        <p:spPr/>
        <p:txBody>
          <a:bodyPr/>
          <a:lstStyle/>
          <a:p>
            <a:fld id="{00000000-1234-1234-1234-123412341234}" type="slidenum">
              <a:rPr lang="en" smtClean="0"/>
              <a:pPr/>
              <a:t>19</a:t>
            </a:fld>
            <a:endParaRPr lang="en"/>
          </a:p>
        </p:txBody>
      </p:sp>
      <p:pic>
        <p:nvPicPr>
          <p:cNvPr id="5" name="Picture 4" descr="A screenshot of a computer program&#10;&#10;AI-generated content may be incorrect.">
            <a:extLst>
              <a:ext uri="{FF2B5EF4-FFF2-40B4-BE49-F238E27FC236}">
                <a16:creationId xmlns:a16="http://schemas.microsoft.com/office/drawing/2014/main" id="{7393D613-687F-29A3-8EB2-912AB6DEF4F5}"/>
              </a:ext>
            </a:extLst>
          </p:cNvPr>
          <p:cNvPicPr>
            <a:picLocks noChangeAspect="1"/>
          </p:cNvPicPr>
          <p:nvPr/>
        </p:nvPicPr>
        <p:blipFill>
          <a:blip r:embed="rId7"/>
          <a:srcRect r="5694"/>
          <a:stretch>
            <a:fillRect/>
          </a:stretch>
        </p:blipFill>
        <p:spPr>
          <a:xfrm>
            <a:off x="0" y="1158774"/>
            <a:ext cx="8623300" cy="3984725"/>
          </a:xfrm>
          <a:prstGeom prst="rect">
            <a:avLst/>
          </a:prstGeom>
        </p:spPr>
      </p:pic>
      <p:pic>
        <p:nvPicPr>
          <p:cNvPr id="6" name="Picture 5" descr="A screenshot of a computer code&#10;&#10;AI-generated content may be incorrect.">
            <a:extLst>
              <a:ext uri="{FF2B5EF4-FFF2-40B4-BE49-F238E27FC236}">
                <a16:creationId xmlns:a16="http://schemas.microsoft.com/office/drawing/2014/main" id="{40F67E2B-235C-204A-2B96-972BFE86F6BB}"/>
              </a:ext>
            </a:extLst>
          </p:cNvPr>
          <p:cNvPicPr>
            <a:picLocks noChangeAspect="1"/>
          </p:cNvPicPr>
          <p:nvPr/>
        </p:nvPicPr>
        <p:blipFill>
          <a:blip r:embed="rId8"/>
          <a:srcRect r="11945"/>
          <a:stretch>
            <a:fillRect/>
          </a:stretch>
        </p:blipFill>
        <p:spPr>
          <a:xfrm>
            <a:off x="0" y="-1125"/>
            <a:ext cx="8813801" cy="5174587"/>
          </a:xfrm>
          <a:prstGeom prst="rect">
            <a:avLst/>
          </a:prstGeom>
        </p:spPr>
      </p:pic>
      <p:pic>
        <p:nvPicPr>
          <p:cNvPr id="7" name="Picture 6" descr="A screenshot of a computer program&#10;&#10;AI-generated content may be incorrect.">
            <a:extLst>
              <a:ext uri="{FF2B5EF4-FFF2-40B4-BE49-F238E27FC236}">
                <a16:creationId xmlns:a16="http://schemas.microsoft.com/office/drawing/2014/main" id="{97CC51C2-726D-B10D-7FCA-39368EE734EE}"/>
              </a:ext>
            </a:extLst>
          </p:cNvPr>
          <p:cNvPicPr>
            <a:picLocks noChangeAspect="1"/>
          </p:cNvPicPr>
          <p:nvPr/>
        </p:nvPicPr>
        <p:blipFill>
          <a:blip r:embed="rId9"/>
          <a:srcRect r="661"/>
          <a:stretch>
            <a:fillRect/>
          </a:stretch>
        </p:blipFill>
        <p:spPr>
          <a:xfrm>
            <a:off x="0" y="-1125"/>
            <a:ext cx="5727700" cy="5171748"/>
          </a:xfrm>
          <a:prstGeom prst="rect">
            <a:avLst/>
          </a:prstGeom>
        </p:spPr>
      </p:pic>
      <p:pic>
        <p:nvPicPr>
          <p:cNvPr id="12" name="Recording (194)">
            <a:hlinkClick r:id="" action="ppaction://media"/>
            <a:extLst>
              <a:ext uri="{FF2B5EF4-FFF2-40B4-BE49-F238E27FC236}">
                <a16:creationId xmlns:a16="http://schemas.microsoft.com/office/drawing/2014/main" id="{BBC919A4-E956-5872-471F-52FE3EF6AF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75150" y="35486"/>
            <a:ext cx="730250" cy="730250"/>
          </a:xfrm>
          <a:prstGeom prst="rect">
            <a:avLst/>
          </a:prstGeom>
        </p:spPr>
      </p:pic>
      <p:pic>
        <p:nvPicPr>
          <p:cNvPr id="13" name="Recording (194)">
            <a:hlinkClick r:id="" action="ppaction://media"/>
            <a:extLst>
              <a:ext uri="{FF2B5EF4-FFF2-40B4-BE49-F238E27FC236}">
                <a16:creationId xmlns:a16="http://schemas.microsoft.com/office/drawing/2014/main" id="{19E7A760-681C-EAD1-E5B6-CE4A1A052E6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75150" y="802347"/>
            <a:ext cx="730250" cy="730250"/>
          </a:xfrm>
          <a:prstGeom prst="rect">
            <a:avLst/>
          </a:prstGeom>
        </p:spPr>
      </p:pic>
    </p:spTree>
    <p:extLst>
      <p:ext uri="{BB962C8B-B14F-4D97-AF65-F5344CB8AC3E}">
        <p14:creationId xmlns:p14="http://schemas.microsoft.com/office/powerpoint/2010/main" val="326194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015" fill="hold"/>
                                        <p:tgtEl>
                                          <p:spTgt spid="12"/>
                                        </p:tgtEl>
                                      </p:cBhvr>
                                    </p:cmd>
                                  </p:childTnLst>
                                </p:cTn>
                              </p:par>
                              <p:par>
                                <p:cTn id="7" presetID="22" presetClass="entr" presetSubtype="1" fill="remove" nodeType="withEffect">
                                  <p:stCondLst>
                                    <p:cond delay="900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40000"/>
                                        <p:tgtEl>
                                          <p:spTgt spid="5"/>
                                        </p:tgtEl>
                                      </p:cBhvr>
                                    </p:animEffect>
                                  </p:childTnLst>
                                </p:cTn>
                              </p:par>
                              <p:par>
                                <p:cTn id="10" presetID="22" presetClass="exit" presetSubtype="1" fill="hold" nodeType="withEffect">
                                  <p:stCondLst>
                                    <p:cond delay="55000"/>
                                  </p:stCondLst>
                                  <p:childTnLst>
                                    <p:animEffect transition="out" filter="wipe(up)">
                                      <p:cBhvr>
                                        <p:cTn id="11" dur="20000"/>
                                        <p:tgtEl>
                                          <p:spTgt spid="5"/>
                                        </p:tgtEl>
                                      </p:cBhvr>
                                    </p:animEffect>
                                    <p:set>
                                      <p:cBhvr>
                                        <p:cTn id="12" dur="1" fill="hold">
                                          <p:stCondLst>
                                            <p:cond delay="19999"/>
                                          </p:stCondLst>
                                        </p:cTn>
                                        <p:tgtEl>
                                          <p:spTgt spid="5"/>
                                        </p:tgtEl>
                                        <p:attrNameLst>
                                          <p:attrName>style.visibility</p:attrName>
                                        </p:attrNameLst>
                                      </p:cBhvr>
                                      <p:to>
                                        <p:strVal val="hidden"/>
                                      </p:to>
                                    </p:set>
                                  </p:childTnLst>
                                </p:cTn>
                              </p:par>
                              <p:par>
                                <p:cTn id="13" presetID="22" presetClass="entr" presetSubtype="1" fill="hold" nodeType="withEffect">
                                  <p:stCondLst>
                                    <p:cond delay="4900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44000"/>
                                        <p:tgtEl>
                                          <p:spTgt spid="6"/>
                                        </p:tgtEl>
                                      </p:cBhvr>
                                    </p:animEffect>
                                  </p:childTnLst>
                                </p:cTn>
                              </p:par>
                            </p:childTnLst>
                          </p:cTn>
                        </p:par>
                        <p:par>
                          <p:cTn id="16" fill="hold">
                            <p:stCondLst>
                              <p:cond delay="93015"/>
                            </p:stCondLst>
                            <p:childTnLst>
                              <p:par>
                                <p:cTn id="17" presetID="1" presetClass="mediacall" presetSubtype="0" fill="hold" nodeType="afterEffect">
                                  <p:stCondLst>
                                    <p:cond delay="0"/>
                                  </p:stCondLst>
                                  <p:childTnLst>
                                    <p:cmd type="call" cmd="playFrom(0.0)">
                                      <p:cBhvr>
                                        <p:cTn id="18" dur="37910" fill="hold"/>
                                        <p:tgtEl>
                                          <p:spTgt spid="13"/>
                                        </p:tgtEl>
                                      </p:cBhvr>
                                    </p:cmd>
                                  </p:childTnLst>
                                </p:cTn>
                              </p:par>
                              <p:par>
                                <p:cTn id="19" presetID="22" presetClass="exit" presetSubtype="1" fill="hold" nodeType="withEffect">
                                  <p:stCondLst>
                                    <p:cond delay="13000"/>
                                  </p:stCondLst>
                                  <p:childTnLst>
                                    <p:animEffect transition="out" filter="wipe(up)">
                                      <p:cBhvr>
                                        <p:cTn id="20" dur="15000"/>
                                        <p:tgtEl>
                                          <p:spTgt spid="6"/>
                                        </p:tgtEl>
                                      </p:cBhvr>
                                    </p:animEffect>
                                    <p:set>
                                      <p:cBhvr>
                                        <p:cTn id="21" dur="1" fill="hold">
                                          <p:stCondLst>
                                            <p:cond delay="14999"/>
                                          </p:stCondLst>
                                        </p:cTn>
                                        <p:tgtEl>
                                          <p:spTgt spid="6"/>
                                        </p:tgtEl>
                                        <p:attrNameLst>
                                          <p:attrName>style.visibility</p:attrName>
                                        </p:attrNameLst>
                                      </p:cBhvr>
                                      <p:to>
                                        <p:strVal val="hidden"/>
                                      </p:to>
                                    </p:set>
                                  </p:childTnLst>
                                </p:cTn>
                              </p:par>
                              <p:par>
                                <p:cTn id="22" presetID="22" presetClass="entr" presetSubtype="1" fill="hold" nodeType="withEffect">
                                  <p:stCondLst>
                                    <p:cond delay="1700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1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12"/>
                </p:tgtEl>
              </p:cMediaNode>
            </p:audio>
            <p:audio>
              <p:cMediaNode showWhenStopped="0">
                <p:cTn id="26"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Agenda</a:t>
            </a:r>
          </a:p>
        </p:txBody>
      </p:sp>
      <p:sp>
        <p:nvSpPr>
          <p:cNvPr id="3" name="Text Placeholder 2"/>
          <p:cNvSpPr>
            <a:spLocks noGrp="1"/>
          </p:cNvSpPr>
          <p:nvPr>
            <p:ph type="body" idx="1"/>
          </p:nvPr>
        </p:nvSpPr>
        <p:spPr>
          <a:xfrm>
            <a:off x="810579" y="1136488"/>
            <a:ext cx="6652137" cy="3811500"/>
          </a:xfrm>
        </p:spPr>
        <p:txBody>
          <a:bodyPr/>
          <a:lstStyle/>
          <a:p>
            <a:r>
              <a:rPr lang="en-US" sz="1600">
                <a:latin typeface="Eras Medium ITC"/>
              </a:rPr>
              <a:t>Introduction </a:t>
            </a:r>
          </a:p>
          <a:p>
            <a:r>
              <a:rPr lang="en-US" sz="1600">
                <a:latin typeface="Eras Medium ITC"/>
              </a:rPr>
              <a:t>Neural Networks</a:t>
            </a:r>
          </a:p>
          <a:p>
            <a:r>
              <a:rPr lang="en-US" sz="1600" err="1">
                <a:latin typeface="Eras Medium ITC"/>
              </a:rPr>
              <a:t>PyTorch</a:t>
            </a:r>
            <a:r>
              <a:rPr lang="en-US" sz="1600">
                <a:latin typeface="Eras Medium ITC"/>
              </a:rPr>
              <a:t> Overview</a:t>
            </a:r>
            <a:endParaRPr lang="en-US" sz="1600"/>
          </a:p>
          <a:p>
            <a:pPr lvl="1">
              <a:buFont typeface="Courier New"/>
              <a:buChar char="o"/>
            </a:pPr>
            <a:r>
              <a:rPr lang="en-US" sz="1600">
                <a:latin typeface="Eras Medium ITC"/>
              </a:rPr>
              <a:t>Tensors</a:t>
            </a:r>
          </a:p>
          <a:p>
            <a:pPr lvl="1">
              <a:buFont typeface="Courier New"/>
              <a:buChar char="o"/>
            </a:pPr>
            <a:r>
              <a:rPr lang="en-US" sz="1600">
                <a:latin typeface="Eras Medium ITC"/>
              </a:rPr>
              <a:t>Datasets and Data Loading </a:t>
            </a:r>
          </a:p>
          <a:p>
            <a:pPr lvl="1">
              <a:buFont typeface="Courier New"/>
              <a:buChar char="o"/>
            </a:pPr>
            <a:r>
              <a:rPr lang="en-US" sz="1600">
                <a:latin typeface="Eras Medium ITC"/>
              </a:rPr>
              <a:t>Transformers </a:t>
            </a:r>
          </a:p>
          <a:p>
            <a:pPr lvl="1">
              <a:buFont typeface="Courier New"/>
              <a:buChar char="o"/>
            </a:pPr>
            <a:r>
              <a:rPr lang="en-US" sz="1600">
                <a:latin typeface="Eras Medium ITC"/>
              </a:rPr>
              <a:t>Building Neural Networks</a:t>
            </a:r>
          </a:p>
          <a:p>
            <a:pPr lvl="1">
              <a:buFont typeface="Courier New"/>
              <a:buChar char="o"/>
            </a:pPr>
            <a:r>
              <a:rPr lang="en-US" sz="1600">
                <a:latin typeface="Eras Medium ITC"/>
              </a:rPr>
              <a:t>Training Neural Networks with </a:t>
            </a:r>
            <a:r>
              <a:rPr lang="en-US" sz="1600" err="1">
                <a:latin typeface="Eras Medium ITC"/>
              </a:rPr>
              <a:t>PyTorch</a:t>
            </a:r>
            <a:endParaRPr lang="en-US" sz="1600">
              <a:latin typeface="Eras Medium ITC"/>
            </a:endParaRPr>
          </a:p>
          <a:p>
            <a:pPr lvl="2">
              <a:buFont typeface="Wingdings"/>
              <a:buChar char="§"/>
            </a:pPr>
            <a:r>
              <a:rPr lang="en-US" sz="1400">
                <a:latin typeface="Eras Medium ITC"/>
              </a:rPr>
              <a:t>Optimization </a:t>
            </a:r>
          </a:p>
          <a:p>
            <a:pPr lvl="2">
              <a:buFont typeface="Wingdings"/>
              <a:buChar char="§"/>
            </a:pPr>
            <a:r>
              <a:rPr lang="en-US" sz="1400">
                <a:latin typeface="Eras Medium ITC"/>
              </a:rPr>
              <a:t>Save, Load and Use Models</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5" name="Recording (208)">
            <a:hlinkClick r:id="" action="ppaction://media"/>
            <a:extLst>
              <a:ext uri="{FF2B5EF4-FFF2-40B4-BE49-F238E27FC236}">
                <a16:creationId xmlns:a16="http://schemas.microsoft.com/office/drawing/2014/main" id="{D3470257-8BC9-9314-9219-29DC4E4447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536" y="25443"/>
            <a:ext cx="730250" cy="730250"/>
          </a:xfrm>
          <a:prstGeom prst="rect">
            <a:avLst/>
          </a:prstGeom>
        </p:spPr>
      </p:pic>
    </p:spTree>
    <p:extLst>
      <p:ext uri="{BB962C8B-B14F-4D97-AF65-F5344CB8AC3E}">
        <p14:creationId xmlns:p14="http://schemas.microsoft.com/office/powerpoint/2010/main" val="2425647436"/>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720" fill="hold"/>
                                        <p:tgtEl>
                                          <p:spTgt spid="5"/>
                                        </p:tgtEl>
                                      </p:cBhvr>
                                    </p:cmd>
                                  </p:childTnLst>
                                </p:cTn>
                              </p:par>
                              <p:par>
                                <p:cTn id="7" presetID="22" presetClass="entr" presetSubtype="1" fill="hold" grpId="0" nodeType="withEffect">
                                  <p:stCondLst>
                                    <p:cond delay="15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2750"/>
                                        <p:tgtEl>
                                          <p:spTgt spid="3">
                                            <p:txEl>
                                              <p:pRg st="0" end="0"/>
                                            </p:txEl>
                                          </p:spTgt>
                                        </p:tgtEl>
                                      </p:cBhvr>
                                    </p:animEffect>
                                  </p:childTnLst>
                                </p:cTn>
                              </p:par>
                              <p:par>
                                <p:cTn id="10" presetID="22" presetClass="entr" presetSubtype="1" fill="hold" grpId="0" nodeType="withEffect">
                                  <p:stCondLst>
                                    <p:cond delay="7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000"/>
                                        <p:tgtEl>
                                          <p:spTgt spid="3">
                                            <p:txEl>
                                              <p:pRg st="1" end="1"/>
                                            </p:txEl>
                                          </p:spTgt>
                                        </p:tgtEl>
                                      </p:cBhvr>
                                    </p:animEffect>
                                  </p:childTnLst>
                                </p:cTn>
                              </p:par>
                              <p:par>
                                <p:cTn id="13" presetID="22" presetClass="entr" presetSubtype="1" fill="hold" grpId="0" nodeType="withEffect">
                                  <p:stCondLst>
                                    <p:cond delay="9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2000"/>
                                        <p:tgtEl>
                                          <p:spTgt spid="3">
                                            <p:txEl>
                                              <p:pRg st="2" end="2"/>
                                            </p:txEl>
                                          </p:spTgt>
                                        </p:tgtEl>
                                      </p:cBhvr>
                                    </p:animEffect>
                                  </p:childTnLst>
                                </p:cTn>
                              </p:par>
                              <p:par>
                                <p:cTn id="16" presetID="22" presetClass="entr" presetSubtype="1" fill="hold" grpId="0" nodeType="withEffect">
                                  <p:stCondLst>
                                    <p:cond delay="1125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2000"/>
                                        <p:tgtEl>
                                          <p:spTgt spid="3">
                                            <p:txEl>
                                              <p:pRg st="3" end="3"/>
                                            </p:txEl>
                                          </p:spTgt>
                                        </p:tgtEl>
                                      </p:cBhvr>
                                    </p:animEffect>
                                  </p:childTnLst>
                                </p:cTn>
                              </p:par>
                              <p:par>
                                <p:cTn id="19" presetID="22" presetClass="entr" presetSubtype="1" fill="hold" grpId="0" nodeType="withEffect">
                                  <p:stCondLst>
                                    <p:cond delay="13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2000"/>
                                        <p:tgtEl>
                                          <p:spTgt spid="3">
                                            <p:txEl>
                                              <p:pRg st="4" end="4"/>
                                            </p:txEl>
                                          </p:spTgt>
                                        </p:tgtEl>
                                      </p:cBhvr>
                                    </p:animEffect>
                                  </p:childTnLst>
                                </p:cTn>
                              </p:par>
                              <p:par>
                                <p:cTn id="22" presetID="22" presetClass="entr" presetSubtype="1" fill="hold" grpId="0" nodeType="withEffect">
                                  <p:stCondLst>
                                    <p:cond delay="1425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up)">
                                      <p:cBhvr>
                                        <p:cTn id="24" dur="2000"/>
                                        <p:tgtEl>
                                          <p:spTgt spid="3">
                                            <p:txEl>
                                              <p:pRg st="5" end="5"/>
                                            </p:txEl>
                                          </p:spTgt>
                                        </p:tgtEl>
                                      </p:cBhvr>
                                    </p:animEffect>
                                  </p:childTnLst>
                                </p:cTn>
                              </p:par>
                              <p:par>
                                <p:cTn id="25" presetID="22" presetClass="entr" presetSubtype="1" fill="hold" grpId="0" nodeType="withEffect">
                                  <p:stCondLst>
                                    <p:cond delay="155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up)">
                                      <p:cBhvr>
                                        <p:cTn id="27" dur="2000"/>
                                        <p:tgtEl>
                                          <p:spTgt spid="3">
                                            <p:txEl>
                                              <p:pRg st="6" end="6"/>
                                            </p:txEl>
                                          </p:spTgt>
                                        </p:tgtEl>
                                      </p:cBhvr>
                                    </p:animEffect>
                                  </p:childTnLst>
                                </p:cTn>
                              </p:par>
                              <p:par>
                                <p:cTn id="28" presetID="22" presetClass="entr" presetSubtype="1" fill="hold" grpId="0" nodeType="withEffect">
                                  <p:stCondLst>
                                    <p:cond delay="1675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up)">
                                      <p:cBhvr>
                                        <p:cTn id="30" dur="2000"/>
                                        <p:tgtEl>
                                          <p:spTgt spid="3">
                                            <p:txEl>
                                              <p:pRg st="7" end="7"/>
                                            </p:txEl>
                                          </p:spTgt>
                                        </p:tgtEl>
                                      </p:cBhvr>
                                    </p:animEffect>
                                  </p:childTnLst>
                                </p:cTn>
                              </p:par>
                              <p:par>
                                <p:cTn id="31" presetID="22" presetClass="entr" presetSubtype="1" fill="hold" grpId="0" nodeType="withEffect">
                                  <p:stCondLst>
                                    <p:cond delay="1800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wipe(up)">
                                      <p:cBhvr>
                                        <p:cTn id="33" dur="2000"/>
                                        <p:tgtEl>
                                          <p:spTgt spid="3">
                                            <p:txEl>
                                              <p:pRg st="8" end="8"/>
                                            </p:txEl>
                                          </p:spTgt>
                                        </p:tgtEl>
                                      </p:cBhvr>
                                    </p:animEffect>
                                  </p:childTnLst>
                                </p:cTn>
                              </p:par>
                              <p:par>
                                <p:cTn id="34" presetID="22" presetClass="entr" presetSubtype="1" fill="hold" grpId="0" nodeType="withEffect">
                                  <p:stCondLst>
                                    <p:cond delay="1950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wipe(up)">
                                      <p:cBhvr>
                                        <p:cTn id="36"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7" fill="hold" display="0">
                  <p:stCondLst>
                    <p:cond delay="indefinite"/>
                  </p:stCondLst>
                  <p:endCondLst>
                    <p:cond evt="onStopAudio" delay="0">
                      <p:tgtEl>
                        <p:sldTgt/>
                      </p:tgtEl>
                    </p:cond>
                  </p:endCondLst>
                </p:cTn>
                <p:tgtEl>
                  <p:spTgt spid="5"/>
                </p:tgtEl>
              </p:cMediaNode>
            </p:audio>
          </p:childTnLst>
        </p:cTn>
      </p:par>
    </p:tnLst>
    <p:bldLst>
      <p:bldP spid="3" grpId="0" uiExpand="1" build="p" bldLvl="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AED18-D1E4-2040-F869-B9986EFA38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EE8A73-AECF-A826-DE24-3D279618F1A9}"/>
              </a:ext>
            </a:extLst>
          </p:cNvPr>
          <p:cNvSpPr>
            <a:spLocks noGrp="1"/>
          </p:cNvSpPr>
          <p:nvPr>
            <p:ph type="title"/>
          </p:nvPr>
        </p:nvSpPr>
        <p:spPr>
          <a:xfrm>
            <a:off x="814275" y="392575"/>
            <a:ext cx="7596300" cy="766200"/>
          </a:xfrm>
        </p:spPr>
        <p:txBody>
          <a:bodyPr/>
          <a:lstStyle/>
          <a:p>
            <a:r>
              <a:rPr lang="en-US">
                <a:latin typeface="Eras Bold ITC"/>
              </a:rPr>
              <a:t>Save, Load &amp; Use Model</a:t>
            </a:r>
            <a:endParaRPr lang="en-US"/>
          </a:p>
        </p:txBody>
      </p:sp>
      <p:sp>
        <p:nvSpPr>
          <p:cNvPr id="3" name="Text Placeholder 2">
            <a:extLst>
              <a:ext uri="{FF2B5EF4-FFF2-40B4-BE49-F238E27FC236}">
                <a16:creationId xmlns:a16="http://schemas.microsoft.com/office/drawing/2014/main" id="{D9FE9F4D-21A6-DA3B-F1EB-C24F2FF78322}"/>
              </a:ext>
            </a:extLst>
          </p:cNvPr>
          <p:cNvSpPr>
            <a:spLocks noGrp="1"/>
          </p:cNvSpPr>
          <p:nvPr>
            <p:ph type="body" idx="1"/>
          </p:nvPr>
        </p:nvSpPr>
        <p:spPr>
          <a:xfrm>
            <a:off x="129979" y="1289753"/>
            <a:ext cx="3695063" cy="2952047"/>
          </a:xfrm>
          <a:noFill/>
          <a:ln>
            <a:noFill/>
          </a:ln>
        </p:spPr>
        <p:txBody>
          <a:bodyPr spcFirstLastPara="1" wrap="square" lIns="91425" tIns="91425" rIns="91425" bIns="91425" anchor="ctr" anchorCtr="0"/>
          <a:lstStyle/>
          <a:p>
            <a:r>
              <a:rPr lang="en-US" sz="2400">
                <a:latin typeface="Eras Medium ITC"/>
              </a:rPr>
              <a:t>Save model weights</a:t>
            </a:r>
          </a:p>
          <a:p>
            <a:pPr lvl="1">
              <a:buFont typeface="Courier New"/>
              <a:buChar char="o"/>
            </a:pPr>
            <a:r>
              <a:rPr lang="en-US" sz="2000" err="1">
                <a:latin typeface="Eras Medium ITC"/>
              </a:rPr>
              <a:t>torch.save</a:t>
            </a:r>
            <a:endParaRPr lang="en-US" sz="2000">
              <a:latin typeface="Eras Medium ITC"/>
            </a:endParaRPr>
          </a:p>
          <a:p>
            <a:pPr lvl="1">
              <a:buFont typeface="Courier New"/>
              <a:buChar char="o"/>
            </a:pPr>
            <a:r>
              <a:rPr lang="en-US" sz="2000" err="1">
                <a:latin typeface="Eras Medium ITC"/>
              </a:rPr>
              <a:t>state_dict</a:t>
            </a:r>
            <a:endParaRPr lang="en-US" sz="2000">
              <a:latin typeface="Eras Medium ITC"/>
            </a:endParaRPr>
          </a:p>
          <a:p>
            <a:r>
              <a:rPr lang="en-US" sz="2400">
                <a:latin typeface="Eras Medium ITC"/>
              </a:rPr>
              <a:t>Load saved weights</a:t>
            </a:r>
          </a:p>
          <a:p>
            <a:pPr lvl="1">
              <a:buFont typeface="Courier New"/>
              <a:buChar char="o"/>
            </a:pPr>
            <a:r>
              <a:rPr lang="en-US" sz="2000" err="1">
                <a:latin typeface="Eras Medium ITC"/>
              </a:rPr>
              <a:t>load_state_dict</a:t>
            </a:r>
            <a:endParaRPr lang="en-US" sz="2000">
              <a:latin typeface="Eras Medium ITC"/>
            </a:endParaRPr>
          </a:p>
        </p:txBody>
      </p:sp>
      <p:sp>
        <p:nvSpPr>
          <p:cNvPr id="4" name="Slide Number Placeholder 3">
            <a:extLst>
              <a:ext uri="{FF2B5EF4-FFF2-40B4-BE49-F238E27FC236}">
                <a16:creationId xmlns:a16="http://schemas.microsoft.com/office/drawing/2014/main" id="{A82F026E-FDCC-27D9-EE6E-3414A31135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6" name="Picture 5" descr="A screen shot of a computer code&#10;&#10;AI-generated content may be incorrect.">
            <a:extLst>
              <a:ext uri="{FF2B5EF4-FFF2-40B4-BE49-F238E27FC236}">
                <a16:creationId xmlns:a16="http://schemas.microsoft.com/office/drawing/2014/main" id="{52CD40EB-8A15-D40C-754D-731C6F7D77A4}"/>
              </a:ext>
            </a:extLst>
          </p:cNvPr>
          <p:cNvPicPr>
            <a:picLocks noChangeAspect="1"/>
          </p:cNvPicPr>
          <p:nvPr/>
        </p:nvPicPr>
        <p:blipFill>
          <a:blip r:embed="rId5"/>
          <a:stretch>
            <a:fillRect/>
          </a:stretch>
        </p:blipFill>
        <p:spPr>
          <a:xfrm>
            <a:off x="3658602" y="1880729"/>
            <a:ext cx="5485398" cy="1905000"/>
          </a:xfrm>
          <a:prstGeom prst="rect">
            <a:avLst/>
          </a:prstGeom>
        </p:spPr>
      </p:pic>
      <p:pic>
        <p:nvPicPr>
          <p:cNvPr id="7" name="Recording (205)">
            <a:hlinkClick r:id="" action="ppaction://media"/>
            <a:extLst>
              <a:ext uri="{FF2B5EF4-FFF2-40B4-BE49-F238E27FC236}">
                <a16:creationId xmlns:a16="http://schemas.microsoft.com/office/drawing/2014/main" id="{13010E99-11F7-54BB-6CF7-58A5A73264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7100" y="25400"/>
            <a:ext cx="730250" cy="730250"/>
          </a:xfrm>
          <a:prstGeom prst="rect">
            <a:avLst/>
          </a:prstGeom>
        </p:spPr>
      </p:pic>
    </p:spTree>
    <p:extLst>
      <p:ext uri="{BB962C8B-B14F-4D97-AF65-F5344CB8AC3E}">
        <p14:creationId xmlns:p14="http://schemas.microsoft.com/office/powerpoint/2010/main" val="287755406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702" fill="hold"/>
                                        <p:tgtEl>
                                          <p:spTgt spid="7"/>
                                        </p:tgtEl>
                                      </p:cBhvr>
                                    </p:cmd>
                                  </p:childTnLst>
                                </p:cTn>
                              </p:par>
                              <p:par>
                                <p:cTn id="7" presetID="22" presetClass="entr" presetSubtype="1" fill="hold" grpId="0" nodeType="withEffect">
                                  <p:stCondLst>
                                    <p:cond delay="3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3500"/>
                                        <p:tgtEl>
                                          <p:spTgt spid="3">
                                            <p:txEl>
                                              <p:pRg st="0" end="0"/>
                                            </p:txEl>
                                          </p:spTgt>
                                        </p:tgtEl>
                                      </p:cBhvr>
                                    </p:animEffect>
                                  </p:childTnLst>
                                </p:cTn>
                              </p:par>
                              <p:par>
                                <p:cTn id="10" presetID="22" presetClass="entr" presetSubtype="1" fill="hold" grpId="0" nodeType="withEffect">
                                  <p:stCondLst>
                                    <p:cond delay="5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4000"/>
                                        <p:tgtEl>
                                          <p:spTgt spid="3">
                                            <p:txEl>
                                              <p:pRg st="1" end="1"/>
                                            </p:txEl>
                                          </p:spTgt>
                                        </p:tgtEl>
                                      </p:cBhvr>
                                    </p:animEffect>
                                  </p:childTnLst>
                                </p:cTn>
                              </p:par>
                              <p:par>
                                <p:cTn id="13" presetID="22" presetClass="entr" presetSubtype="1" fill="hold" grpId="0" nodeType="withEffect">
                                  <p:stCondLst>
                                    <p:cond delay="10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5000"/>
                                        <p:tgtEl>
                                          <p:spTgt spid="3">
                                            <p:txEl>
                                              <p:pRg st="2" end="2"/>
                                            </p:txEl>
                                          </p:spTgt>
                                        </p:tgtEl>
                                      </p:cBhvr>
                                    </p:animEffect>
                                  </p:childTnLst>
                                </p:cTn>
                              </p:par>
                              <p:par>
                                <p:cTn id="16" presetID="22" presetClass="entr" presetSubtype="1" fill="hold" grpId="0" nodeType="withEffect">
                                  <p:stCondLst>
                                    <p:cond delay="15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4500"/>
                                        <p:tgtEl>
                                          <p:spTgt spid="3">
                                            <p:txEl>
                                              <p:pRg st="3" end="3"/>
                                            </p:txEl>
                                          </p:spTgt>
                                        </p:tgtEl>
                                      </p:cBhvr>
                                    </p:animEffect>
                                  </p:childTnLst>
                                </p:cTn>
                              </p:par>
                              <p:par>
                                <p:cTn id="19" presetID="22" presetClass="entr" presetSubtype="1" fill="hold" grpId="0" nodeType="withEffect">
                                  <p:stCondLst>
                                    <p:cond delay="19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5000"/>
                                        <p:tgtEl>
                                          <p:spTgt spid="3">
                                            <p:txEl>
                                              <p:pRg st="4" end="4"/>
                                            </p:txEl>
                                          </p:spTgt>
                                        </p:tgtEl>
                                      </p:cBhvr>
                                    </p:animEffect>
                                  </p:childTnLst>
                                </p:cTn>
                              </p:par>
                              <p:par>
                                <p:cTn id="22" presetID="22" presetClass="entr" presetSubtype="1" fill="hold" nodeType="withEffect">
                                  <p:stCondLst>
                                    <p:cond delay="3100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20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7"/>
                </p:tgtEl>
              </p:cMediaNode>
            </p:audio>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CE2E-21AC-4A4C-567A-D0F3E674BEF4}"/>
              </a:ext>
            </a:extLst>
          </p:cNvPr>
          <p:cNvSpPr>
            <a:spLocks noGrp="1"/>
          </p:cNvSpPr>
          <p:nvPr>
            <p:ph type="ctrTitle"/>
          </p:nvPr>
        </p:nvSpPr>
        <p:spPr/>
        <p:txBody>
          <a:bodyPr/>
          <a:lstStyle/>
          <a:p>
            <a:r>
              <a:rPr lang="en-US"/>
              <a:t>Tutorial</a:t>
            </a:r>
          </a:p>
        </p:txBody>
      </p:sp>
      <p:sp>
        <p:nvSpPr>
          <p:cNvPr id="4" name="Rectangle 3">
            <a:hlinkClick r:id="rId5"/>
            <a:extLst>
              <a:ext uri="{FF2B5EF4-FFF2-40B4-BE49-F238E27FC236}">
                <a16:creationId xmlns:a16="http://schemas.microsoft.com/office/drawing/2014/main" id="{AE5BB830-AA36-A73E-EDAA-C12B21C8E945}"/>
              </a:ext>
            </a:extLst>
          </p:cNvPr>
          <p:cNvSpPr/>
          <p:nvPr/>
        </p:nvSpPr>
        <p:spPr>
          <a:xfrm rot="18900670">
            <a:off x="4970600" y="2122932"/>
            <a:ext cx="3531737" cy="923330"/>
          </a:xfrm>
          <a:prstGeom prst="rect">
            <a:avLst/>
          </a:prstGeom>
          <a:noFill/>
        </p:spPr>
        <p:txBody>
          <a:bodyPr wrap="none" lIns="91440" tIns="45720" rIns="91440" bIns="45720">
            <a:spAutoFit/>
          </a:bodyPr>
          <a:lstStyle/>
          <a:p>
            <a:pPr algn="ctr"/>
            <a:r>
              <a:rPr lang="en-US" sz="5400" b="1">
                <a:ln w="6600">
                  <a:solidFill>
                    <a:schemeClr val="accent2"/>
                  </a:solidFill>
                  <a:prstDash val="solid"/>
                </a:ln>
                <a:solidFill>
                  <a:srgbClr val="FFFFFF"/>
                </a:solidFill>
                <a:effectLst>
                  <a:outerShdw dist="38100" dir="2700000" algn="tl" rotWithShape="0">
                    <a:schemeClr val="accent2"/>
                  </a:outerShdw>
                </a:effectLst>
              </a:rPr>
              <a:t>on </a:t>
            </a:r>
            <a:r>
              <a:rPr lang="en-US" sz="5400" b="1">
                <a:ln w="6600">
                  <a:solidFill>
                    <a:schemeClr val="accent2"/>
                  </a:solidFill>
                  <a:prstDash val="solid"/>
                </a:ln>
                <a:solidFill>
                  <a:srgbClr val="FFFFFF"/>
                </a:solidFill>
                <a:effectLst>
                  <a:outerShdw dist="38100" dir="2700000" algn="tl" rotWithShape="0">
                    <a:schemeClr val="accent2"/>
                  </a:outerShdw>
                </a:effectLst>
                <a:hlinkClick r:id="rId5">
                  <a:extLst>
                    <a:ext uri="{A12FA001-AC4F-418D-AE19-62706E023703}">
                      <ahyp:hlinkClr xmlns:ahyp="http://schemas.microsoft.com/office/drawing/2018/hyperlinkcolor" val="tx"/>
                    </a:ext>
                  </a:extLst>
                </a:hlinkClick>
              </a:rPr>
              <a:t>GitHub</a:t>
            </a:r>
            <a:endParaRPr lang="en-US" sz="5400" b="1">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TextBox 4">
            <a:extLst>
              <a:ext uri="{FF2B5EF4-FFF2-40B4-BE49-F238E27FC236}">
                <a16:creationId xmlns:a16="http://schemas.microsoft.com/office/drawing/2014/main" id="{29298E65-8B8E-50AE-E88E-3999D771DED2}"/>
              </a:ext>
            </a:extLst>
          </p:cNvPr>
          <p:cNvSpPr txBox="1"/>
          <p:nvPr/>
        </p:nvSpPr>
        <p:spPr>
          <a:xfrm>
            <a:off x="4074146" y="4740854"/>
            <a:ext cx="5324643" cy="307777"/>
          </a:xfrm>
          <a:prstGeom prst="rect">
            <a:avLst/>
          </a:prstGeom>
          <a:noFill/>
        </p:spPr>
        <p:txBody>
          <a:bodyPr wrap="square">
            <a:spAutoFit/>
          </a:bodyPr>
          <a:lstStyle/>
          <a:p>
            <a:r>
              <a:rPr lang="en-US" sz="1400">
                <a:solidFill>
                  <a:srgbClr val="C7D3E6"/>
                </a:solidFill>
                <a:effectLst/>
                <a:latin typeface="Segoe UI" panose="020B0502040204020203" pitchFamily="34" charset="0"/>
                <a:hlinkClick r:id="rId5">
                  <a:extLst>
                    <a:ext uri="{A12FA001-AC4F-418D-AE19-62706E023703}">
                      <ahyp:hlinkClr xmlns:ahyp="http://schemas.microsoft.com/office/drawing/2018/hyperlinkcolor" val="tx"/>
                    </a:ext>
                  </a:extLst>
                </a:hlinkClick>
              </a:rPr>
              <a:t>https://github.com/HiromiCota/CS506_TeamProject/tree/vero</a:t>
            </a:r>
            <a:r>
              <a:rPr lang="en-US" sz="1400">
                <a:solidFill>
                  <a:srgbClr val="C7D3E6"/>
                </a:solidFill>
                <a:effectLst/>
                <a:latin typeface="Segoe UI" panose="020B0502040204020203" pitchFamily="34" charset="0"/>
              </a:rPr>
              <a:t> </a:t>
            </a:r>
            <a:endParaRPr lang="en-US">
              <a:solidFill>
                <a:srgbClr val="C7D3E6"/>
              </a:solidFill>
              <a:effectLst/>
              <a:latin typeface="Arial" panose="020B0604020202020204" pitchFamily="34" charset="0"/>
            </a:endParaRPr>
          </a:p>
        </p:txBody>
      </p:sp>
      <p:pic>
        <p:nvPicPr>
          <p:cNvPr id="6" name="Recording (248)">
            <a:hlinkClick r:id="" action="ppaction://media"/>
            <a:extLst>
              <a:ext uri="{FF2B5EF4-FFF2-40B4-BE49-F238E27FC236}">
                <a16:creationId xmlns:a16="http://schemas.microsoft.com/office/drawing/2014/main" id="{57AE1472-542E-CC80-D062-965F86EEA2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6210" y="12148"/>
            <a:ext cx="730250" cy="730250"/>
          </a:xfrm>
          <a:prstGeom prst="rect">
            <a:avLst/>
          </a:prstGeom>
        </p:spPr>
      </p:pic>
    </p:spTree>
    <p:extLst>
      <p:ext uri="{BB962C8B-B14F-4D97-AF65-F5344CB8AC3E}">
        <p14:creationId xmlns:p14="http://schemas.microsoft.com/office/powerpoint/2010/main" val="78468867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805" fill="hold"/>
                                        <p:tgtEl>
                                          <p:spTgt spid="6"/>
                                        </p:tgtEl>
                                      </p:cBhvr>
                                    </p:cmd>
                                  </p:childTnLst>
                                </p:cTn>
                              </p:par>
                              <p:par>
                                <p:cTn id="7" presetID="22" presetClass="entr" presetSubtype="4" fill="hold" grpId="0" nodeType="withEffect">
                                  <p:stCondLst>
                                    <p:cond delay="1050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3000"/>
                                        <p:tgtEl>
                                          <p:spTgt spid="4"/>
                                        </p:tgtEl>
                                      </p:cBhvr>
                                    </p:animEffect>
                                  </p:childTnLst>
                                </p:cTn>
                              </p:par>
                              <p:par>
                                <p:cTn id="10" presetID="22" presetClass="entr" presetSubtype="8" fill="hold" grpId="0" nodeType="withEffect">
                                  <p:stCondLst>
                                    <p:cond delay="135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6"/>
                </p:tgtEl>
              </p:cMediaNode>
            </p:audio>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80929-1414-1AA0-1E2B-D3B77D535D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FC37D9-8535-0F3A-8BC5-57651A69F8DA}"/>
              </a:ext>
            </a:extLst>
          </p:cNvPr>
          <p:cNvSpPr>
            <a:spLocks noGrp="1"/>
          </p:cNvSpPr>
          <p:nvPr>
            <p:ph type="title"/>
          </p:nvPr>
        </p:nvSpPr>
        <p:spPr/>
        <p:txBody>
          <a:bodyPr/>
          <a:lstStyle/>
          <a:p>
            <a:r>
              <a:rPr lang="en-US"/>
              <a:t>Demo</a:t>
            </a:r>
          </a:p>
        </p:txBody>
      </p:sp>
      <p:sp>
        <p:nvSpPr>
          <p:cNvPr id="4" name="Slide Number Placeholder 3">
            <a:extLst>
              <a:ext uri="{FF2B5EF4-FFF2-40B4-BE49-F238E27FC236}">
                <a16:creationId xmlns:a16="http://schemas.microsoft.com/office/drawing/2014/main" id="{D65A6A9A-3ACA-3319-F7DF-9359CEE7FD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pic>
        <p:nvPicPr>
          <p:cNvPr id="3" name="Demo">
            <a:hlinkClick r:id="" action="ppaction://media"/>
            <a:extLst>
              <a:ext uri="{FF2B5EF4-FFF2-40B4-BE49-F238E27FC236}">
                <a16:creationId xmlns:a16="http://schemas.microsoft.com/office/drawing/2014/main" id="{20DC1488-AFEC-109F-3A03-955CB2E629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7897"/>
            <a:ext cx="7284720" cy="3987735"/>
          </a:xfrm>
          <a:prstGeom prst="rect">
            <a:avLst/>
          </a:prstGeom>
        </p:spPr>
      </p:pic>
      <p:sp>
        <p:nvSpPr>
          <p:cNvPr id="6" name="TextBox 5">
            <a:extLst>
              <a:ext uri="{FF2B5EF4-FFF2-40B4-BE49-F238E27FC236}">
                <a16:creationId xmlns:a16="http://schemas.microsoft.com/office/drawing/2014/main" id="{303C4B6D-A927-C853-E0DC-FDE8D72EBEF2}"/>
              </a:ext>
            </a:extLst>
          </p:cNvPr>
          <p:cNvSpPr txBox="1"/>
          <p:nvPr/>
        </p:nvSpPr>
        <p:spPr>
          <a:xfrm rot="16200000">
            <a:off x="6630353" y="2049022"/>
            <a:ext cx="4349882" cy="461665"/>
          </a:xfrm>
          <a:prstGeom prst="rect">
            <a:avLst/>
          </a:prstGeom>
          <a:noFill/>
        </p:spPr>
        <p:txBody>
          <a:bodyPr wrap="square">
            <a:spAutoFit/>
          </a:bodyPr>
          <a:lstStyle/>
          <a:p>
            <a:r>
              <a:rPr lang="en-US" sz="1200">
                <a:solidFill>
                  <a:srgbClr val="C7D3E6"/>
                </a:solidFill>
                <a:effectLst/>
                <a:latin typeface="Segoe UI" panose="020B0502040204020203" pitchFamily="34" charset="0"/>
              </a:rPr>
              <a:t>Repository: </a:t>
            </a:r>
          </a:p>
          <a:p>
            <a:r>
              <a:rPr lang="en-US" sz="1200">
                <a:solidFill>
                  <a:srgbClr val="C7D3E6"/>
                </a:solidFill>
                <a:effectLst/>
                <a:latin typeface="Segoe UI" panose="020B0502040204020203" pitchFamily="34" charset="0"/>
                <a:hlinkClick r:id="rId6">
                  <a:extLst>
                    <a:ext uri="{A12FA001-AC4F-418D-AE19-62706E023703}">
                      <ahyp:hlinkClr xmlns:ahyp="http://schemas.microsoft.com/office/drawing/2018/hyperlinkcolor" val="tx"/>
                    </a:ext>
                  </a:extLst>
                </a:hlinkClick>
              </a:rPr>
              <a:t>https://github.com/HiromiCota/CS506_TeamProject/tree/vero</a:t>
            </a:r>
            <a:r>
              <a:rPr lang="en-US" sz="1200">
                <a:solidFill>
                  <a:srgbClr val="C7D3E6"/>
                </a:solidFill>
                <a:effectLst/>
                <a:latin typeface="Segoe UI" panose="020B0502040204020203" pitchFamily="34" charset="0"/>
              </a:rPr>
              <a:t> </a:t>
            </a:r>
            <a:endParaRPr lang="en-US">
              <a:solidFill>
                <a:srgbClr val="C7D3E6"/>
              </a:solidFill>
              <a:effectLst/>
              <a:latin typeface="Arial" panose="020B0604020202020204" pitchFamily="34" charset="0"/>
            </a:endParaRPr>
          </a:p>
        </p:txBody>
      </p:sp>
    </p:spTree>
    <p:extLst>
      <p:ext uri="{BB962C8B-B14F-4D97-AF65-F5344CB8AC3E}">
        <p14:creationId xmlns:p14="http://schemas.microsoft.com/office/powerpoint/2010/main" val="23024582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3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D16AE-0715-0CF6-AF8E-3EA4F0282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9A6E41-BE81-E2F7-A310-97E13231BA49}"/>
              </a:ext>
            </a:extLst>
          </p:cNvPr>
          <p:cNvSpPr>
            <a:spLocks noGrp="1"/>
          </p:cNvSpPr>
          <p:nvPr>
            <p:ph type="title"/>
          </p:nvPr>
        </p:nvSpPr>
        <p:spPr/>
        <p:txBody>
          <a:bodyPr/>
          <a:lstStyle/>
          <a:p>
            <a:r>
              <a:rPr lang="en-US"/>
              <a:t>Applications</a:t>
            </a:r>
          </a:p>
        </p:txBody>
      </p:sp>
      <p:sp>
        <p:nvSpPr>
          <p:cNvPr id="3" name="Text Placeholder 2">
            <a:extLst>
              <a:ext uri="{FF2B5EF4-FFF2-40B4-BE49-F238E27FC236}">
                <a16:creationId xmlns:a16="http://schemas.microsoft.com/office/drawing/2014/main" id="{81A503EB-4EEF-C626-3858-20F0710DFA00}"/>
              </a:ext>
            </a:extLst>
          </p:cNvPr>
          <p:cNvSpPr>
            <a:spLocks noGrp="1"/>
          </p:cNvSpPr>
          <p:nvPr>
            <p:ph type="body" idx="1"/>
          </p:nvPr>
        </p:nvSpPr>
        <p:spPr>
          <a:xfrm>
            <a:off x="814275" y="1327350"/>
            <a:ext cx="5248139" cy="3624750"/>
          </a:xfrm>
        </p:spPr>
        <p:txBody>
          <a:bodyPr/>
          <a:lstStyle/>
          <a:p>
            <a:r>
              <a:rPr lang="en-US"/>
              <a:t>Dance Move Detection</a:t>
            </a:r>
          </a:p>
          <a:p>
            <a:r>
              <a:rPr lang="en-US"/>
              <a:t>Choreography Feedback</a:t>
            </a:r>
          </a:p>
          <a:p>
            <a:r>
              <a:rPr lang="en-US"/>
              <a:t>Movement Tracking</a:t>
            </a:r>
          </a:p>
          <a:p>
            <a:r>
              <a:rPr lang="en-US"/>
              <a:t>Physical Therapy</a:t>
            </a:r>
          </a:p>
          <a:p>
            <a:r>
              <a:rPr lang="en-US"/>
              <a:t>Interactive Games</a:t>
            </a:r>
          </a:p>
          <a:p>
            <a:r>
              <a:rPr lang="en-US"/>
              <a:t>Surveillance Analytics</a:t>
            </a:r>
          </a:p>
          <a:p>
            <a:r>
              <a:rPr lang="en-US"/>
              <a:t>Event Detection</a:t>
            </a:r>
          </a:p>
        </p:txBody>
      </p:sp>
      <p:sp>
        <p:nvSpPr>
          <p:cNvPr id="4" name="Slide Number Placeholder 3">
            <a:extLst>
              <a:ext uri="{FF2B5EF4-FFF2-40B4-BE49-F238E27FC236}">
                <a16:creationId xmlns:a16="http://schemas.microsoft.com/office/drawing/2014/main" id="{4AAE892C-6E65-EDBF-9508-E5D0806B19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pic>
        <p:nvPicPr>
          <p:cNvPr id="8" name="Picture 7">
            <a:extLst>
              <a:ext uri="{FF2B5EF4-FFF2-40B4-BE49-F238E27FC236}">
                <a16:creationId xmlns:a16="http://schemas.microsoft.com/office/drawing/2014/main" id="{C98685E1-303A-C2CE-DCC2-2E4032EEC94C}"/>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16832" b="89816" l="39397" r="61608">
                        <a14:foregroundMark x1="43116" y1="16973" x2="43116" y2="16973"/>
                        <a14:foregroundMark x1="50553" y1="89816" x2="50553" y2="89816"/>
                        <a14:foregroundMark x1="61256" y1="60255" x2="61256" y2="60255"/>
                        <a14:foregroundMark x1="43166" y1="17115" x2="43166" y2="17115"/>
                      </a14:backgroundRemoval>
                    </a14:imgEffect>
                    <a14:imgEffect>
                      <a14:saturation sat="200000"/>
                    </a14:imgEffect>
                  </a14:imgLayer>
                </a14:imgProps>
              </a:ext>
            </a:extLst>
          </a:blip>
          <a:srcRect l="36614" t="8514" r="35512" b="3942"/>
          <a:stretch>
            <a:fillRect/>
          </a:stretch>
        </p:blipFill>
        <p:spPr>
          <a:xfrm>
            <a:off x="5798766" y="1441886"/>
            <a:ext cx="2299817" cy="2656800"/>
          </a:xfrm>
          <a:prstGeom prst="rect">
            <a:avLst/>
          </a:prstGeom>
        </p:spPr>
      </p:pic>
      <p:pic>
        <p:nvPicPr>
          <p:cNvPr id="10" name="Picture 9">
            <a:extLst>
              <a:ext uri="{FF2B5EF4-FFF2-40B4-BE49-F238E27FC236}">
                <a16:creationId xmlns:a16="http://schemas.microsoft.com/office/drawing/2014/main" id="{6CD7DC01-5C6A-24A0-CDC1-03EF7E044F84}"/>
              </a:ext>
            </a:extLst>
          </p:cNvPr>
          <p:cNvPicPr>
            <a:picLocks noChangeAspect="1"/>
          </p:cNvPicPr>
          <p:nvPr/>
        </p:nvPicPr>
        <p:blipFill>
          <a:blip r:embed="rId7">
            <a:duotone>
              <a:schemeClr val="accent1">
                <a:shade val="45000"/>
                <a:satMod val="135000"/>
              </a:schemeClr>
              <a:prstClr val="white"/>
            </a:duotone>
            <a:extLst>
              <a:ext uri="{BEBA8EAE-BF5A-486C-A8C5-ECC9F3942E4B}">
                <a14:imgProps xmlns:a14="http://schemas.microsoft.com/office/drawing/2010/main">
                  <a14:imgLayer r:embed="rId6">
                    <a14:imgEffect>
                      <a14:backgroundRemoval t="18812" b="86846" l="9799" r="23970">
                        <a14:foregroundMark x1="18744" y1="58133" x2="18744" y2="58133"/>
                        <a14:foregroundMark x1="16633" y1="86846" x2="16633" y2="86846"/>
                      </a14:backgroundRemoval>
                    </a14:imgEffect>
                    <a14:imgEffect>
                      <a14:saturation sat="200000"/>
                    </a14:imgEffect>
                  </a14:imgLayer>
                </a14:imgProps>
              </a:ext>
            </a:extLst>
          </a:blip>
          <a:srcRect l="8032" t="10730" r="74252" b="7489"/>
          <a:stretch>
            <a:fillRect/>
          </a:stretch>
        </p:blipFill>
        <p:spPr>
          <a:xfrm>
            <a:off x="5798766" y="1441886"/>
            <a:ext cx="1620000" cy="2656800"/>
          </a:xfrm>
          <a:prstGeom prst="rect">
            <a:avLst/>
          </a:prstGeom>
        </p:spPr>
      </p:pic>
      <p:sp>
        <p:nvSpPr>
          <p:cNvPr id="11" name="Arc 10">
            <a:extLst>
              <a:ext uri="{FF2B5EF4-FFF2-40B4-BE49-F238E27FC236}">
                <a16:creationId xmlns:a16="http://schemas.microsoft.com/office/drawing/2014/main" id="{091AF4F7-E55F-E6C6-675F-08C0EC9238A2}"/>
              </a:ext>
            </a:extLst>
          </p:cNvPr>
          <p:cNvSpPr/>
          <p:nvPr/>
        </p:nvSpPr>
        <p:spPr>
          <a:xfrm rot="5621082">
            <a:off x="6704007" y="2368005"/>
            <a:ext cx="325421" cy="407490"/>
          </a:xfrm>
          <a:prstGeom prst="arc">
            <a:avLst/>
          </a:prstGeom>
          <a:ln w="127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F8D6F1E9-F4DD-891F-0A21-DF2BCA1CB4CC}"/>
              </a:ext>
            </a:extLst>
          </p:cNvPr>
          <p:cNvSpPr/>
          <p:nvPr/>
        </p:nvSpPr>
        <p:spPr>
          <a:xfrm rot="5621082">
            <a:off x="5931610" y="1723691"/>
            <a:ext cx="1763152" cy="1520207"/>
          </a:xfrm>
          <a:prstGeom prst="arc">
            <a:avLst/>
          </a:prstGeom>
          <a:ln w="127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07A75BBA-C11B-469F-8CEF-CEE8A23CF773}"/>
              </a:ext>
            </a:extLst>
          </p:cNvPr>
          <p:cNvSpPr/>
          <p:nvPr/>
        </p:nvSpPr>
        <p:spPr>
          <a:xfrm rot="5621082">
            <a:off x="5768085" y="1879540"/>
            <a:ext cx="1866796" cy="2184363"/>
          </a:xfrm>
          <a:prstGeom prst="arc">
            <a:avLst/>
          </a:prstGeom>
          <a:ln w="127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8F22E36D-2920-BAFE-693E-F2C00A97C34B}"/>
              </a:ext>
            </a:extLst>
          </p:cNvPr>
          <p:cNvSpPr txBox="1"/>
          <p:nvPr/>
        </p:nvSpPr>
        <p:spPr>
          <a:xfrm>
            <a:off x="6191473" y="4058103"/>
            <a:ext cx="2008883" cy="338554"/>
          </a:xfrm>
          <a:prstGeom prst="rect">
            <a:avLst/>
          </a:prstGeom>
          <a:noFill/>
        </p:spPr>
        <p:txBody>
          <a:bodyPr wrap="none" rtlCol="0">
            <a:spAutoFit/>
          </a:bodyPr>
          <a:lstStyle/>
          <a:p>
            <a:r>
              <a:rPr lang="en-US" sz="1600" b="1">
                <a:latin typeface="Eras Medium ITC" panose="020B0602030504020804" pitchFamily="34" charset="0"/>
              </a:rPr>
              <a:t>Kick move detected!</a:t>
            </a:r>
          </a:p>
        </p:txBody>
      </p:sp>
      <p:sp>
        <p:nvSpPr>
          <p:cNvPr id="17" name="TextBox 16">
            <a:extLst>
              <a:ext uri="{FF2B5EF4-FFF2-40B4-BE49-F238E27FC236}">
                <a16:creationId xmlns:a16="http://schemas.microsoft.com/office/drawing/2014/main" id="{DA232AC4-06AE-8972-65BD-AB61185FBA35}"/>
              </a:ext>
            </a:extLst>
          </p:cNvPr>
          <p:cNvSpPr txBox="1"/>
          <p:nvPr/>
        </p:nvSpPr>
        <p:spPr>
          <a:xfrm>
            <a:off x="7228267" y="1541510"/>
            <a:ext cx="1776448" cy="738664"/>
          </a:xfrm>
          <a:prstGeom prst="rect">
            <a:avLst/>
          </a:prstGeom>
          <a:noFill/>
        </p:spPr>
        <p:txBody>
          <a:bodyPr wrap="none" rtlCol="0">
            <a:spAutoFit/>
          </a:bodyPr>
          <a:lstStyle/>
          <a:p>
            <a:pPr algn="ctr"/>
            <a:r>
              <a:rPr lang="en-US">
                <a:solidFill>
                  <a:schemeClr val="accent1"/>
                </a:solidFill>
                <a:latin typeface="Eras Medium ITC" panose="020B0602030504020804" pitchFamily="34" charset="0"/>
              </a:rPr>
              <a:t>Initial standing pose</a:t>
            </a:r>
          </a:p>
          <a:p>
            <a:pPr algn="ctr"/>
            <a:r>
              <a:rPr lang="en-US" i="1">
                <a:latin typeface="Eras Medium ITC" panose="020B0602030504020804" pitchFamily="34" charset="0"/>
              </a:rPr>
              <a:t>to</a:t>
            </a:r>
          </a:p>
          <a:p>
            <a:pPr algn="ctr"/>
            <a:r>
              <a:rPr lang="en-US">
                <a:solidFill>
                  <a:schemeClr val="accent2"/>
                </a:solidFill>
                <a:latin typeface="Eras Medium ITC" panose="020B0602030504020804" pitchFamily="34" charset="0"/>
              </a:rPr>
              <a:t>Dance kick pose</a:t>
            </a:r>
          </a:p>
        </p:txBody>
      </p:sp>
      <p:pic>
        <p:nvPicPr>
          <p:cNvPr id="5" name="Recording (241)">
            <a:hlinkClick r:id="" action="ppaction://media"/>
            <a:extLst>
              <a:ext uri="{FF2B5EF4-FFF2-40B4-BE49-F238E27FC236}">
                <a16:creationId xmlns:a16="http://schemas.microsoft.com/office/drawing/2014/main" id="{345F4EAF-55E9-AF07-A610-1B42919921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74467" y="44229"/>
            <a:ext cx="730250" cy="730250"/>
          </a:xfrm>
          <a:prstGeom prst="rect">
            <a:avLst/>
          </a:prstGeom>
        </p:spPr>
      </p:pic>
    </p:spTree>
    <p:extLst>
      <p:ext uri="{BB962C8B-B14F-4D97-AF65-F5344CB8AC3E}">
        <p14:creationId xmlns:p14="http://schemas.microsoft.com/office/powerpoint/2010/main" val="63815805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7318" fill="hold"/>
                                        <p:tgtEl>
                                          <p:spTgt spid="5"/>
                                        </p:tgtEl>
                                      </p:cBhvr>
                                    </p:cmd>
                                  </p:childTnLst>
                                </p:cTn>
                              </p:par>
                              <p:par>
                                <p:cTn id="7" presetID="22" presetClass="entr" presetSubtype="1" fill="hold" grpId="0" nodeType="withEffect">
                                  <p:stCondLst>
                                    <p:cond delay="575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1500"/>
                                        <p:tgtEl>
                                          <p:spTgt spid="3">
                                            <p:txEl>
                                              <p:pRg st="0" end="0"/>
                                            </p:txEl>
                                          </p:spTgt>
                                        </p:tgtEl>
                                      </p:cBhvr>
                                    </p:animEffect>
                                  </p:childTnLst>
                                </p:cTn>
                              </p:par>
                              <p:par>
                                <p:cTn id="10" presetID="22" presetClass="entr" presetSubtype="1" fill="hold" grpId="0" nodeType="withEffect">
                                  <p:stCondLst>
                                    <p:cond delay="165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500"/>
                                        <p:tgtEl>
                                          <p:spTgt spid="3">
                                            <p:txEl>
                                              <p:pRg st="1" end="1"/>
                                            </p:txEl>
                                          </p:spTgt>
                                        </p:tgtEl>
                                      </p:cBhvr>
                                    </p:animEffect>
                                  </p:childTnLst>
                                </p:cTn>
                              </p:par>
                              <p:par>
                                <p:cTn id="13" presetID="22" presetClass="entr" presetSubtype="1" fill="hold" grpId="0" nodeType="withEffect">
                                  <p:stCondLst>
                                    <p:cond delay="2125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1500"/>
                                        <p:tgtEl>
                                          <p:spTgt spid="3">
                                            <p:txEl>
                                              <p:pRg st="2" end="2"/>
                                            </p:txEl>
                                          </p:spTgt>
                                        </p:tgtEl>
                                      </p:cBhvr>
                                    </p:animEffect>
                                  </p:childTnLst>
                                </p:cTn>
                              </p:par>
                              <p:par>
                                <p:cTn id="16" presetID="22" presetClass="entr" presetSubtype="1" fill="hold" grpId="0" nodeType="withEffect">
                                  <p:stCondLst>
                                    <p:cond delay="225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1500"/>
                                        <p:tgtEl>
                                          <p:spTgt spid="3">
                                            <p:txEl>
                                              <p:pRg st="3" end="3"/>
                                            </p:txEl>
                                          </p:spTgt>
                                        </p:tgtEl>
                                      </p:cBhvr>
                                    </p:animEffect>
                                  </p:childTnLst>
                                </p:cTn>
                              </p:par>
                              <p:par>
                                <p:cTn id="19" presetID="22" presetClass="entr" presetSubtype="1" fill="hold" grpId="0" nodeType="withEffect">
                                  <p:stCondLst>
                                    <p:cond delay="28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1500"/>
                                        <p:tgtEl>
                                          <p:spTgt spid="3">
                                            <p:txEl>
                                              <p:pRg st="4" end="4"/>
                                            </p:txEl>
                                          </p:spTgt>
                                        </p:tgtEl>
                                      </p:cBhvr>
                                    </p:animEffect>
                                  </p:childTnLst>
                                </p:cTn>
                              </p:par>
                              <p:par>
                                <p:cTn id="22" presetID="22" presetClass="entr" presetSubtype="1" fill="hold" grpId="0" nodeType="withEffect">
                                  <p:stCondLst>
                                    <p:cond delay="315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up)">
                                      <p:cBhvr>
                                        <p:cTn id="24" dur="1500"/>
                                        <p:tgtEl>
                                          <p:spTgt spid="3">
                                            <p:txEl>
                                              <p:pRg st="5" end="5"/>
                                            </p:txEl>
                                          </p:spTgt>
                                        </p:tgtEl>
                                      </p:cBhvr>
                                    </p:animEffect>
                                  </p:childTnLst>
                                </p:cTn>
                              </p:par>
                              <p:par>
                                <p:cTn id="25" presetID="22" presetClass="entr" presetSubtype="1" fill="hold" grpId="0" nodeType="withEffect">
                                  <p:stCondLst>
                                    <p:cond delay="37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up)">
                                      <p:cBhvr>
                                        <p:cTn id="27" dur="1500"/>
                                        <p:tgtEl>
                                          <p:spTgt spid="3">
                                            <p:txEl>
                                              <p:pRg st="6" end="6"/>
                                            </p:txEl>
                                          </p:spTgt>
                                        </p:tgtEl>
                                      </p:cBhvr>
                                    </p:animEffect>
                                  </p:childTnLst>
                                </p:cTn>
                              </p:par>
                              <p:par>
                                <p:cTn id="28" presetID="10" presetClass="entr" presetSubtype="0" fill="hold" nodeType="withEffect">
                                  <p:stCondLst>
                                    <p:cond delay="65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childTnLst>
                                </p:cTn>
                              </p:par>
                              <p:par>
                                <p:cTn id="31" presetID="22" presetClass="entr" presetSubtype="1" fill="hold" grpId="0" nodeType="withEffect">
                                  <p:stCondLst>
                                    <p:cond delay="8000"/>
                                  </p:stCondLst>
                                  <p:childTnLst>
                                    <p:set>
                                      <p:cBhvr>
                                        <p:cTn id="32" dur="1" fill="hold">
                                          <p:stCondLst>
                                            <p:cond delay="0"/>
                                          </p:stCondLst>
                                        </p:cTn>
                                        <p:tgtEl>
                                          <p:spTgt spid="17"/>
                                        </p:tgtEl>
                                        <p:attrNameLst>
                                          <p:attrName>style.visibility</p:attrName>
                                        </p:attrNameLst>
                                      </p:cBhvr>
                                      <p:to>
                                        <p:strVal val="visible"/>
                                      </p:to>
                                    </p:set>
                                    <p:animEffect transition="in" filter="wipe(up)">
                                      <p:cBhvr>
                                        <p:cTn id="33" dur="8000"/>
                                        <p:tgtEl>
                                          <p:spTgt spid="17"/>
                                        </p:tgtEl>
                                      </p:cBhvr>
                                    </p:animEffect>
                                  </p:childTnLst>
                                </p:cTn>
                              </p:par>
                              <p:par>
                                <p:cTn id="34" presetID="55" presetClass="entr" presetSubtype="0" fill="hold" grpId="0" nodeType="withEffect">
                                  <p:stCondLst>
                                    <p:cond delay="8500"/>
                                  </p:stCondLst>
                                  <p:childTnLst>
                                    <p:set>
                                      <p:cBhvr>
                                        <p:cTn id="35" dur="1" fill="hold">
                                          <p:stCondLst>
                                            <p:cond delay="0"/>
                                          </p:stCondLst>
                                        </p:cTn>
                                        <p:tgtEl>
                                          <p:spTgt spid="11"/>
                                        </p:tgtEl>
                                        <p:attrNameLst>
                                          <p:attrName>style.visibility</p:attrName>
                                        </p:attrNameLst>
                                      </p:cBhvr>
                                      <p:to>
                                        <p:strVal val="visible"/>
                                      </p:to>
                                    </p:set>
                                    <p:anim calcmode="lin" valueType="num">
                                      <p:cBhvr>
                                        <p:cTn id="36" dur="2000" fill="hold"/>
                                        <p:tgtEl>
                                          <p:spTgt spid="11"/>
                                        </p:tgtEl>
                                        <p:attrNameLst>
                                          <p:attrName>ppt_w</p:attrName>
                                        </p:attrNameLst>
                                      </p:cBhvr>
                                      <p:tavLst>
                                        <p:tav tm="0">
                                          <p:val>
                                            <p:strVal val="#ppt_w*0.70"/>
                                          </p:val>
                                        </p:tav>
                                        <p:tav tm="100000">
                                          <p:val>
                                            <p:strVal val="#ppt_w"/>
                                          </p:val>
                                        </p:tav>
                                      </p:tavLst>
                                    </p:anim>
                                    <p:anim calcmode="lin" valueType="num">
                                      <p:cBhvr>
                                        <p:cTn id="37" dur="2000" fill="hold"/>
                                        <p:tgtEl>
                                          <p:spTgt spid="11"/>
                                        </p:tgtEl>
                                        <p:attrNameLst>
                                          <p:attrName>ppt_h</p:attrName>
                                        </p:attrNameLst>
                                      </p:cBhvr>
                                      <p:tavLst>
                                        <p:tav tm="0">
                                          <p:val>
                                            <p:strVal val="#ppt_h"/>
                                          </p:val>
                                        </p:tav>
                                        <p:tav tm="100000">
                                          <p:val>
                                            <p:strVal val="#ppt_h"/>
                                          </p:val>
                                        </p:tav>
                                      </p:tavLst>
                                    </p:anim>
                                    <p:animEffect transition="in" filter="fade">
                                      <p:cBhvr>
                                        <p:cTn id="38" dur="2000"/>
                                        <p:tgtEl>
                                          <p:spTgt spid="11"/>
                                        </p:tgtEl>
                                      </p:cBhvr>
                                    </p:animEffect>
                                  </p:childTnLst>
                                </p:cTn>
                              </p:par>
                              <p:par>
                                <p:cTn id="39" presetID="55" presetClass="entr" presetSubtype="0" fill="hold" grpId="0" nodeType="withEffect">
                                  <p:stCondLst>
                                    <p:cond delay="9750"/>
                                  </p:stCondLst>
                                  <p:childTnLst>
                                    <p:set>
                                      <p:cBhvr>
                                        <p:cTn id="40" dur="1" fill="hold">
                                          <p:stCondLst>
                                            <p:cond delay="0"/>
                                          </p:stCondLst>
                                        </p:cTn>
                                        <p:tgtEl>
                                          <p:spTgt spid="13"/>
                                        </p:tgtEl>
                                        <p:attrNameLst>
                                          <p:attrName>style.visibility</p:attrName>
                                        </p:attrNameLst>
                                      </p:cBhvr>
                                      <p:to>
                                        <p:strVal val="visible"/>
                                      </p:to>
                                    </p:set>
                                    <p:anim calcmode="lin" valueType="num">
                                      <p:cBhvr>
                                        <p:cTn id="41" dur="2000" fill="hold"/>
                                        <p:tgtEl>
                                          <p:spTgt spid="13"/>
                                        </p:tgtEl>
                                        <p:attrNameLst>
                                          <p:attrName>ppt_w</p:attrName>
                                        </p:attrNameLst>
                                      </p:cBhvr>
                                      <p:tavLst>
                                        <p:tav tm="0">
                                          <p:val>
                                            <p:strVal val="#ppt_w*0.70"/>
                                          </p:val>
                                        </p:tav>
                                        <p:tav tm="100000">
                                          <p:val>
                                            <p:strVal val="#ppt_w"/>
                                          </p:val>
                                        </p:tav>
                                      </p:tavLst>
                                    </p:anim>
                                    <p:anim calcmode="lin" valueType="num">
                                      <p:cBhvr>
                                        <p:cTn id="42" dur="2000" fill="hold"/>
                                        <p:tgtEl>
                                          <p:spTgt spid="13"/>
                                        </p:tgtEl>
                                        <p:attrNameLst>
                                          <p:attrName>ppt_h</p:attrName>
                                        </p:attrNameLst>
                                      </p:cBhvr>
                                      <p:tavLst>
                                        <p:tav tm="0">
                                          <p:val>
                                            <p:strVal val="#ppt_h"/>
                                          </p:val>
                                        </p:tav>
                                        <p:tav tm="100000">
                                          <p:val>
                                            <p:strVal val="#ppt_h"/>
                                          </p:val>
                                        </p:tav>
                                      </p:tavLst>
                                    </p:anim>
                                    <p:animEffect transition="in" filter="fade">
                                      <p:cBhvr>
                                        <p:cTn id="43" dur="2000"/>
                                        <p:tgtEl>
                                          <p:spTgt spid="13"/>
                                        </p:tgtEl>
                                      </p:cBhvr>
                                    </p:animEffect>
                                  </p:childTnLst>
                                </p:cTn>
                              </p:par>
                              <p:par>
                                <p:cTn id="44" presetID="55" presetClass="entr" presetSubtype="0" fill="hold" grpId="0" nodeType="withEffect">
                                  <p:stCondLst>
                                    <p:cond delay="11250"/>
                                  </p:stCondLst>
                                  <p:childTnLst>
                                    <p:set>
                                      <p:cBhvr>
                                        <p:cTn id="45" dur="1" fill="hold">
                                          <p:stCondLst>
                                            <p:cond delay="0"/>
                                          </p:stCondLst>
                                        </p:cTn>
                                        <p:tgtEl>
                                          <p:spTgt spid="14"/>
                                        </p:tgtEl>
                                        <p:attrNameLst>
                                          <p:attrName>style.visibility</p:attrName>
                                        </p:attrNameLst>
                                      </p:cBhvr>
                                      <p:to>
                                        <p:strVal val="visible"/>
                                      </p:to>
                                    </p:set>
                                    <p:anim calcmode="lin" valueType="num">
                                      <p:cBhvr>
                                        <p:cTn id="46" dur="2000" fill="hold"/>
                                        <p:tgtEl>
                                          <p:spTgt spid="14"/>
                                        </p:tgtEl>
                                        <p:attrNameLst>
                                          <p:attrName>ppt_w</p:attrName>
                                        </p:attrNameLst>
                                      </p:cBhvr>
                                      <p:tavLst>
                                        <p:tav tm="0">
                                          <p:val>
                                            <p:strVal val="#ppt_w*0.70"/>
                                          </p:val>
                                        </p:tav>
                                        <p:tav tm="100000">
                                          <p:val>
                                            <p:strVal val="#ppt_w"/>
                                          </p:val>
                                        </p:tav>
                                      </p:tavLst>
                                    </p:anim>
                                    <p:anim calcmode="lin" valueType="num">
                                      <p:cBhvr>
                                        <p:cTn id="47" dur="2000" fill="hold"/>
                                        <p:tgtEl>
                                          <p:spTgt spid="14"/>
                                        </p:tgtEl>
                                        <p:attrNameLst>
                                          <p:attrName>ppt_h</p:attrName>
                                        </p:attrNameLst>
                                      </p:cBhvr>
                                      <p:tavLst>
                                        <p:tav tm="0">
                                          <p:val>
                                            <p:strVal val="#ppt_h"/>
                                          </p:val>
                                        </p:tav>
                                        <p:tav tm="100000">
                                          <p:val>
                                            <p:strVal val="#ppt_h"/>
                                          </p:val>
                                        </p:tav>
                                      </p:tavLst>
                                    </p:anim>
                                    <p:animEffect transition="in" filter="fade">
                                      <p:cBhvr>
                                        <p:cTn id="48" dur="2000"/>
                                        <p:tgtEl>
                                          <p:spTgt spid="14"/>
                                        </p:tgtEl>
                                      </p:cBhvr>
                                    </p:animEffect>
                                  </p:childTnLst>
                                </p:cTn>
                              </p:par>
                              <p:par>
                                <p:cTn id="49" presetID="10" presetClass="entr" presetSubtype="0" fill="hold" nodeType="withEffect">
                                  <p:stCondLst>
                                    <p:cond delay="1300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0"/>
                                        <p:tgtEl>
                                          <p:spTgt spid="8"/>
                                        </p:tgtEl>
                                      </p:cBhvr>
                                    </p:animEffect>
                                  </p:childTnLst>
                                </p:cTn>
                              </p:par>
                              <p:par>
                                <p:cTn id="52" presetID="22" presetClass="entr" presetSubtype="8" fill="hold" grpId="0" nodeType="withEffect">
                                  <p:stCondLst>
                                    <p:cond delay="1350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2000"/>
                                        <p:tgtEl>
                                          <p:spTgt spid="16"/>
                                        </p:tgtEl>
                                      </p:cBhvr>
                                    </p:animEffect>
                                  </p:childTnLst>
                                </p:cTn>
                              </p:par>
                              <p:par>
                                <p:cTn id="55" presetID="26" presetClass="emph" presetSubtype="0" fill="hold" grpId="1" nodeType="withEffect">
                                  <p:stCondLst>
                                    <p:cond delay="15500"/>
                                  </p:stCondLst>
                                  <p:childTnLst>
                                    <p:animEffect transition="out" filter="fade">
                                      <p:cBhvr>
                                        <p:cTn id="56" dur="1000" tmFilter="0, 0; .2, .5; .8, .5; 1, 0"/>
                                        <p:tgtEl>
                                          <p:spTgt spid="16"/>
                                        </p:tgtEl>
                                      </p:cBhvr>
                                    </p:animEffect>
                                    <p:animScale>
                                      <p:cBhvr>
                                        <p:cTn id="57" dur="50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8" fill="hold" display="0">
                  <p:stCondLst>
                    <p:cond delay="indefinite"/>
                  </p:stCondLst>
                  <p:endCondLst>
                    <p:cond evt="onStopAudio" delay="0">
                      <p:tgtEl>
                        <p:sldTgt/>
                      </p:tgtEl>
                    </p:cond>
                  </p:endCondLst>
                </p:cTn>
                <p:tgtEl>
                  <p:spTgt spid="5"/>
                </p:tgtEl>
              </p:cMediaNode>
            </p:audio>
          </p:childTnLst>
        </p:cTn>
      </p:par>
    </p:tnLst>
    <p:bldLst>
      <p:bldP spid="3" grpId="0" uiExpand="1" build="p"/>
      <p:bldP spid="11" grpId="0" animBg="1"/>
      <p:bldP spid="13" grpId="0" animBg="1"/>
      <p:bldP spid="14" grpId="0" animBg="1"/>
      <p:bldP spid="16" grpId="0"/>
      <p:bldP spid="16" grpId="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1108-45A7-051E-878F-E1308575DDA0}"/>
              </a:ext>
            </a:extLst>
          </p:cNvPr>
          <p:cNvSpPr>
            <a:spLocks noGrp="1"/>
          </p:cNvSpPr>
          <p:nvPr>
            <p:ph type="title"/>
          </p:nvPr>
        </p:nvSpPr>
        <p:spPr/>
        <p:txBody>
          <a:bodyPr/>
          <a:lstStyle/>
          <a:p>
            <a:r>
              <a:rPr lang="en-US"/>
              <a:t>Thank you!</a:t>
            </a:r>
          </a:p>
        </p:txBody>
      </p:sp>
      <p:sp>
        <p:nvSpPr>
          <p:cNvPr id="4" name="Slide Number Placeholder 3">
            <a:extLst>
              <a:ext uri="{FF2B5EF4-FFF2-40B4-BE49-F238E27FC236}">
                <a16:creationId xmlns:a16="http://schemas.microsoft.com/office/drawing/2014/main" id="{159CD204-205D-9D0B-2F3E-1CE08A8A59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grpSp>
        <p:nvGrpSpPr>
          <p:cNvPr id="15" name="Group 14">
            <a:extLst>
              <a:ext uri="{FF2B5EF4-FFF2-40B4-BE49-F238E27FC236}">
                <a16:creationId xmlns:a16="http://schemas.microsoft.com/office/drawing/2014/main" id="{2332753A-A09D-F30D-7FEA-C4FD389DE72F}"/>
              </a:ext>
            </a:extLst>
          </p:cNvPr>
          <p:cNvGrpSpPr/>
          <p:nvPr/>
        </p:nvGrpSpPr>
        <p:grpSpPr>
          <a:xfrm>
            <a:off x="5609021" y="2824363"/>
            <a:ext cx="1463040" cy="1537934"/>
            <a:chOff x="5355021" y="2824363"/>
            <a:chExt cx="1463040" cy="1537934"/>
          </a:xfrm>
        </p:grpSpPr>
        <p:sp>
          <p:nvSpPr>
            <p:cNvPr id="10" name="TextBox 9">
              <a:extLst>
                <a:ext uri="{FF2B5EF4-FFF2-40B4-BE49-F238E27FC236}">
                  <a16:creationId xmlns:a16="http://schemas.microsoft.com/office/drawing/2014/main" id="{73BADE99-3B06-EA26-CEB2-9FCF461D0F7C}"/>
                </a:ext>
              </a:extLst>
            </p:cNvPr>
            <p:cNvSpPr txBox="1"/>
            <p:nvPr/>
          </p:nvSpPr>
          <p:spPr>
            <a:xfrm>
              <a:off x="5355021" y="3839077"/>
              <a:ext cx="1463040" cy="523220"/>
            </a:xfrm>
            <a:prstGeom prst="rect">
              <a:avLst/>
            </a:prstGeom>
            <a:noFill/>
          </p:spPr>
          <p:txBody>
            <a:bodyPr wrap="square">
              <a:spAutoFit/>
            </a:bodyPr>
            <a:lstStyle/>
            <a:p>
              <a:pPr marL="76200" indent="0" algn="ctr">
                <a:buNone/>
              </a:pPr>
              <a:r>
                <a:rPr lang="en-US" sz="1400">
                  <a:solidFill>
                    <a:schemeClr val="tx1"/>
                  </a:solidFill>
                  <a:latin typeface="Eras Medium ITC" panose="020B0602030504020804" pitchFamily="34" charset="0"/>
                </a:rPr>
                <a:t>Verónica Elze</a:t>
              </a:r>
            </a:p>
            <a:p>
              <a:pPr marL="76200" indent="0" algn="ctr">
                <a:buNone/>
              </a:pPr>
              <a:r>
                <a:rPr lang="en-US" sz="1400">
                  <a:solidFill>
                    <a:schemeClr val="tx1"/>
                  </a:solidFill>
                  <a:latin typeface="Eras Medium ITC" panose="020B0602030504020804" pitchFamily="34" charset="0"/>
                </a:rPr>
                <a:t>MS of AI</a:t>
              </a:r>
            </a:p>
          </p:txBody>
        </p:sp>
        <p:pic>
          <p:nvPicPr>
            <p:cNvPr id="11" name="Picture 10" descr="A person with glasses smiling&#10;&#10;Description automatically generated">
              <a:extLst>
                <a:ext uri="{FF2B5EF4-FFF2-40B4-BE49-F238E27FC236}">
                  <a16:creationId xmlns:a16="http://schemas.microsoft.com/office/drawing/2014/main" id="{31DAABD6-F8D8-0535-A734-9E8E9346BC0C}"/>
                </a:ext>
              </a:extLst>
            </p:cNvPr>
            <p:cNvPicPr>
              <a:picLocks/>
            </p:cNvPicPr>
            <p:nvPr/>
          </p:nvPicPr>
          <p:blipFill>
            <a:blip r:embed="rId5" cstate="print">
              <a:extLst>
                <a:ext uri="{28A0092B-C50C-407E-A947-70E740481C1C}">
                  <a14:useLocalDpi xmlns:a14="http://schemas.microsoft.com/office/drawing/2010/main"/>
                </a:ext>
              </a:extLst>
            </a:blip>
            <a:srcRect/>
            <a:stretch/>
          </p:blipFill>
          <p:spPr>
            <a:xfrm>
              <a:off x="5681156" y="2824363"/>
              <a:ext cx="9144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17" name="Group 16">
            <a:extLst>
              <a:ext uri="{FF2B5EF4-FFF2-40B4-BE49-F238E27FC236}">
                <a16:creationId xmlns:a16="http://schemas.microsoft.com/office/drawing/2014/main" id="{23D34260-2F0C-23F0-9C3B-26715E6CA714}"/>
              </a:ext>
            </a:extLst>
          </p:cNvPr>
          <p:cNvGrpSpPr/>
          <p:nvPr/>
        </p:nvGrpSpPr>
        <p:grpSpPr>
          <a:xfrm>
            <a:off x="7441736" y="2824363"/>
            <a:ext cx="1463040" cy="1537934"/>
            <a:chOff x="7187736" y="2824363"/>
            <a:chExt cx="1463040" cy="1537934"/>
          </a:xfrm>
        </p:grpSpPr>
        <p:sp>
          <p:nvSpPr>
            <p:cNvPr id="16" name="TextBox 15">
              <a:extLst>
                <a:ext uri="{FF2B5EF4-FFF2-40B4-BE49-F238E27FC236}">
                  <a16:creationId xmlns:a16="http://schemas.microsoft.com/office/drawing/2014/main" id="{10F44381-0CCB-4F4B-4CD4-94746350CE1A}"/>
                </a:ext>
              </a:extLst>
            </p:cNvPr>
            <p:cNvSpPr txBox="1"/>
            <p:nvPr/>
          </p:nvSpPr>
          <p:spPr>
            <a:xfrm>
              <a:off x="7187736" y="3839077"/>
              <a:ext cx="1463040" cy="523220"/>
            </a:xfrm>
            <a:prstGeom prst="rect">
              <a:avLst/>
            </a:prstGeom>
            <a:noFill/>
          </p:spPr>
          <p:txBody>
            <a:bodyPr wrap="square" lIns="91440" tIns="45720" rIns="91440" bIns="45720" anchor="t">
              <a:spAutoFit/>
            </a:bodyPr>
            <a:lstStyle/>
            <a:p>
              <a:pPr marL="76200" algn="ctr"/>
              <a:r>
                <a:rPr lang="en-US">
                  <a:solidFill>
                    <a:schemeClr val="tx1"/>
                  </a:solidFill>
                  <a:latin typeface="Eras Medium ITC"/>
                </a:rPr>
                <a:t>Hiromi Cota</a:t>
              </a:r>
              <a:endParaRPr lang="en-US" sz="1400">
                <a:solidFill>
                  <a:schemeClr val="tx1"/>
                </a:solidFill>
                <a:latin typeface="Eras Medium ITC" panose="020B0602030504020804" pitchFamily="34" charset="0"/>
              </a:endParaRPr>
            </a:p>
            <a:p>
              <a:pPr marL="76200" algn="ctr"/>
              <a:r>
                <a:rPr lang="en-US" sz="1400">
                  <a:solidFill>
                    <a:schemeClr val="tx1"/>
                  </a:solidFill>
                  <a:latin typeface="Eras Medium ITC"/>
                </a:rPr>
                <a:t>MS </a:t>
              </a:r>
              <a:r>
                <a:rPr lang="en-US">
                  <a:solidFill>
                    <a:schemeClr val="tx1"/>
                  </a:solidFill>
                  <a:latin typeface="Eras Medium ITC"/>
                </a:rPr>
                <a:t>of AI</a:t>
              </a:r>
              <a:endParaRPr lang="en-US" sz="1400">
                <a:solidFill>
                  <a:schemeClr val="tx1"/>
                </a:solidFill>
                <a:latin typeface="Eras Medium ITC"/>
              </a:endParaRPr>
            </a:p>
          </p:txBody>
        </p:sp>
        <p:pic>
          <p:nvPicPr>
            <p:cNvPr id="6" name="Picture 5">
              <a:extLst>
                <a:ext uri="{FF2B5EF4-FFF2-40B4-BE49-F238E27FC236}">
                  <a16:creationId xmlns:a16="http://schemas.microsoft.com/office/drawing/2014/main" id="{AD1CD258-2B6A-59A9-F606-C8E87DB73EB4}"/>
                </a:ext>
              </a:extLst>
            </p:cNvPr>
            <p:cNvPicPr>
              <a:picLocks/>
            </p:cNvPicPr>
            <p:nvPr/>
          </p:nvPicPr>
          <p:blipFill>
            <a:blip r:embed="rId6" cstate="print">
              <a:extLst>
                <a:ext uri="{28A0092B-C50C-407E-A947-70E740481C1C}">
                  <a14:useLocalDpi xmlns:a14="http://schemas.microsoft.com/office/drawing/2010/main"/>
                </a:ext>
              </a:extLst>
            </a:blip>
            <a:stretch>
              <a:fillRect/>
            </a:stretch>
          </p:blipFill>
          <p:spPr>
            <a:xfrm>
              <a:off x="7494712" y="2824363"/>
              <a:ext cx="9144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14" name="Group 13">
            <a:extLst>
              <a:ext uri="{FF2B5EF4-FFF2-40B4-BE49-F238E27FC236}">
                <a16:creationId xmlns:a16="http://schemas.microsoft.com/office/drawing/2014/main" id="{A7287FE8-6577-A097-7D6C-D7AB0CB2AA41}"/>
              </a:ext>
            </a:extLst>
          </p:cNvPr>
          <p:cNvGrpSpPr/>
          <p:nvPr/>
        </p:nvGrpSpPr>
        <p:grpSpPr>
          <a:xfrm>
            <a:off x="6513989" y="1432977"/>
            <a:ext cx="1463040" cy="1471914"/>
            <a:chOff x="6259989" y="1432977"/>
            <a:chExt cx="1463040" cy="1471914"/>
          </a:xfrm>
        </p:grpSpPr>
        <p:sp>
          <p:nvSpPr>
            <p:cNvPr id="5" name="TextBox 4">
              <a:extLst>
                <a:ext uri="{FF2B5EF4-FFF2-40B4-BE49-F238E27FC236}">
                  <a16:creationId xmlns:a16="http://schemas.microsoft.com/office/drawing/2014/main" id="{B7E2147C-2EC2-2BA0-AAD3-19C551A6F232}"/>
                </a:ext>
              </a:extLst>
            </p:cNvPr>
            <p:cNvSpPr txBox="1"/>
            <p:nvPr/>
          </p:nvSpPr>
          <p:spPr>
            <a:xfrm>
              <a:off x="6259989" y="2381671"/>
              <a:ext cx="1463040" cy="523220"/>
            </a:xfrm>
            <a:prstGeom prst="rect">
              <a:avLst/>
            </a:prstGeom>
            <a:noFill/>
          </p:spPr>
          <p:txBody>
            <a:bodyPr wrap="square">
              <a:spAutoFit/>
            </a:bodyPr>
            <a:lstStyle/>
            <a:p>
              <a:pPr marL="76200" indent="0" algn="ctr">
                <a:buNone/>
              </a:pPr>
              <a:r>
                <a:rPr lang="en-US" sz="1400" err="1">
                  <a:solidFill>
                    <a:schemeClr val="tx1"/>
                  </a:solidFill>
                  <a:latin typeface="Eras Medium ITC" panose="020B0602030504020804" pitchFamily="34" charset="0"/>
                </a:rPr>
                <a:t>Ixius</a:t>
              </a:r>
              <a:r>
                <a:rPr lang="en-US" sz="1400">
                  <a:solidFill>
                    <a:schemeClr val="tx1"/>
                  </a:solidFill>
                  <a:latin typeface="Eras Medium ITC" panose="020B0602030504020804" pitchFamily="34" charset="0"/>
                </a:rPr>
                <a:t> Procopios</a:t>
              </a:r>
            </a:p>
            <a:p>
              <a:pPr marL="76200" indent="0" algn="ctr">
                <a:buNone/>
              </a:pPr>
              <a:r>
                <a:rPr lang="en-US" sz="1400">
                  <a:solidFill>
                    <a:schemeClr val="tx1"/>
                  </a:solidFill>
                  <a:latin typeface="Eras Medium ITC" panose="020B0602030504020804" pitchFamily="34" charset="0"/>
                </a:rPr>
                <a:t>MS in CS</a:t>
              </a:r>
            </a:p>
          </p:txBody>
        </p:sp>
        <p:pic>
          <p:nvPicPr>
            <p:cNvPr id="7" name="Picture 6" descr="A person with short hair wearing glasses and a blue jacket&#10;&#10;AI-generated content may be incorrect.">
              <a:extLst>
                <a:ext uri="{FF2B5EF4-FFF2-40B4-BE49-F238E27FC236}">
                  <a16:creationId xmlns:a16="http://schemas.microsoft.com/office/drawing/2014/main" id="{EFD5374C-D1AA-B137-C8D5-A79C4259C348}"/>
                </a:ext>
              </a:extLst>
            </p:cNvPr>
            <p:cNvPicPr>
              <a:picLocks/>
            </p:cNvPicPr>
            <p:nvPr/>
          </p:nvPicPr>
          <p:blipFill>
            <a:blip r:embed="rId7" cstate="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a:ext>
              </a:extLst>
            </a:blip>
            <a:stretch>
              <a:fillRect/>
            </a:stretch>
          </p:blipFill>
          <p:spPr>
            <a:xfrm>
              <a:off x="6565078" y="1432977"/>
              <a:ext cx="9144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3" name="Picture 16" descr="Image result for city university of seattle logo">
            <a:extLst>
              <a:ext uri="{FF2B5EF4-FFF2-40B4-BE49-F238E27FC236}">
                <a16:creationId xmlns:a16="http://schemas.microsoft.com/office/drawing/2014/main" id="{9B4FC284-2F08-6F90-657F-FE0DC4EB8D98}"/>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a:ext>
            </a:extLst>
          </a:blip>
          <a:srcRect/>
          <a:stretch>
            <a:fillRect/>
          </a:stretch>
        </p:blipFill>
        <p:spPr bwMode="auto">
          <a:xfrm>
            <a:off x="-7620" y="4248785"/>
            <a:ext cx="915968" cy="915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43E5EDC-40F7-7ADE-B52D-38289C0DCBE5}"/>
              </a:ext>
            </a:extLst>
          </p:cNvPr>
          <p:cNvPicPr>
            <a:picLocks/>
          </p:cNvPicPr>
          <p:nvPr/>
        </p:nvPicPr>
        <p:blipFill>
          <a:blip r:embed="rId10" cstate="email">
            <a:duotone>
              <a:schemeClr val="accent1">
                <a:shade val="45000"/>
                <a:satMod val="135000"/>
              </a:schemeClr>
              <a:prstClr val="white"/>
            </a:duotone>
            <a:extLst>
              <a:ext uri="{BEBA8EAE-BF5A-486C-A8C5-ECC9F3942E4B}">
                <a14:imgProps xmlns:a14="http://schemas.microsoft.com/office/drawing/2010/main">
                  <a14:imgLayer r:embed="rId11">
                    <a14:imgEffect>
                      <a14:backgroundRemoval t="8764" b="92360" l="9587" r="89587">
                        <a14:foregroundMark x1="14711" y1="15730" x2="14711" y2="15730"/>
                        <a14:foregroundMark x1="12727" y1="11011" x2="12727" y2="11011"/>
                        <a14:foregroundMark x1="22810" y1="12360" x2="22810" y2="12360"/>
                        <a14:foregroundMark x1="26612" y1="18202" x2="26612" y2="18202"/>
                        <a14:foregroundMark x1="31240" y1="11011" x2="31240" y2="11011"/>
                        <a14:foregroundMark x1="34711" y1="13708" x2="34711" y2="13708"/>
                        <a14:foregroundMark x1="41157" y1="14382" x2="41157" y2="14382"/>
                        <a14:foregroundMark x1="45785" y1="13708" x2="45785" y2="13708"/>
                        <a14:foregroundMark x1="49091" y1="12360" x2="49091" y2="12360"/>
                        <a14:foregroundMark x1="49091" y1="27191" x2="49091" y2="27191"/>
                        <a14:foregroundMark x1="35702" y1="28764" x2="35702" y2="28764"/>
                        <a14:foregroundMark x1="11074" y1="70337" x2="11074" y2="70337"/>
                        <a14:foregroundMark x1="26281" y1="89438" x2="26281" y2="89438"/>
                        <a14:foregroundMark x1="55868" y1="91685" x2="55868" y2="91685"/>
                        <a14:foregroundMark x1="63471" y1="92360" x2="63471" y2="92360"/>
                        <a14:foregroundMark x1="66612" y1="75056" x2="66612" y2="75056"/>
                        <a14:foregroundMark x1="69256" y1="60449" x2="69256" y2="60449"/>
                        <a14:foregroundMark x1="68264" y1="36404" x2="68264" y2="36404"/>
                        <a14:foregroundMark x1="70083" y1="52584" x2="70083" y2="52584"/>
                        <a14:foregroundMark x1="65289" y1="81573" x2="65289" y2="81573"/>
                        <a14:foregroundMark x1="66612" y1="9438" x2="66612" y2="9438"/>
                        <a14:foregroundMark x1="66612" y1="15506" x2="66612" y2="15506"/>
                        <a14:foregroundMark x1="65620" y1="9213" x2="65620" y2="9213"/>
                        <a14:foregroundMark x1="41653" y1="43596" x2="41653" y2="43596"/>
                        <a14:foregroundMark x1="47107" y1="61124" x2="47107" y2="61124"/>
                        <a14:foregroundMark x1="52231" y1="68090" x2="52231" y2="68090"/>
                        <a14:foregroundMark x1="46777" y1="85618" x2="46777" y2="85618"/>
                        <a14:foregroundMark x1="86942" y1="81573" x2="86942" y2="81573"/>
                        <a14:foregroundMark x1="87769" y1="61573" x2="87769" y2="61573"/>
                        <a14:foregroundMark x1="79008" y1="53933" x2="79008" y2="53933"/>
                        <a14:foregroundMark x1="87438" y1="42022" x2="87438" y2="42022"/>
                        <a14:foregroundMark x1="87273" y1="30112" x2="87273" y2="30112"/>
                        <a14:foregroundMark x1="86116" y1="18427" x2="86116" y2="18427"/>
                        <a14:foregroundMark x1="78347" y1="10787" x2="78347" y2="10787"/>
                        <a14:foregroundMark x1="69587" y1="8764" x2="69587" y2="8764"/>
                        <a14:foregroundMark x1="58017" y1="11910" x2="58017" y2="11910"/>
                        <a14:backgroundMark x1="14545" y1="33258" x2="14545" y2="33258"/>
                        <a14:backgroundMark x1="43802" y1="23820" x2="43802" y2="24270"/>
                        <a14:backgroundMark x1="41983" y1="8764" x2="41983" y2="8764"/>
                        <a14:backgroundMark x1="64463" y1="27416" x2="64463" y2="27416"/>
                        <a14:backgroundMark x1="64463" y1="26742" x2="64463" y2="26742"/>
                        <a14:backgroundMark x1="45620" y1="14157" x2="45620" y2="14157"/>
                        <a14:backgroundMark x1="45950" y1="13933" x2="45950" y2="13933"/>
                        <a14:backgroundMark x1="23967" y1="12360" x2="23967" y2="12360"/>
                        <a14:backgroundMark x1="22479" y1="12809" x2="22479" y2="12809"/>
                        <a14:backgroundMark x1="22645" y1="12584" x2="22645" y2="12584"/>
                        <a14:backgroundMark x1="66612" y1="9438" x2="66612" y2="9438"/>
                        <a14:backgroundMark x1="65785" y1="9663" x2="65785" y2="9663"/>
                        <a14:backgroundMark x1="65785" y1="9663" x2="65785" y2="9663"/>
                        <a14:backgroundMark x1="65620" y1="41798" x2="65620" y2="41798"/>
                        <a14:backgroundMark x1="65785" y1="41798" x2="65785" y2="41798"/>
                        <a14:backgroundMark x1="65950" y1="41798" x2="65950" y2="41798"/>
                        <a14:backgroundMark x1="65620" y1="42022" x2="65620" y2="42022"/>
                        <a14:backgroundMark x1="65785" y1="41798" x2="65785" y2="41798"/>
                        <a14:backgroundMark x1="65785" y1="41798" x2="65785" y2="41798"/>
                        <a14:backgroundMark x1="65620" y1="41798" x2="65620" y2="41798"/>
                        <a14:backgroundMark x1="65620" y1="41798" x2="65620" y2="41798"/>
                        <a14:backgroundMark x1="65620" y1="41798" x2="65620" y2="41798"/>
                        <a14:backgroundMark x1="65620" y1="41798" x2="65620" y2="41798"/>
                        <a14:backgroundMark x1="65620" y1="41798" x2="65620" y2="41798"/>
                        <a14:backgroundMark x1="65620" y1="41798" x2="65620" y2="41798"/>
                        <a14:backgroundMark x1="65620" y1="41798" x2="65620" y2="41798"/>
                        <a14:backgroundMark x1="66281" y1="41798" x2="65289" y2="42022"/>
                        <a14:backgroundMark x1="66777" y1="42022" x2="65124" y2="42022"/>
                      </a14:backgroundRemoval>
                    </a14:imgEffect>
                    <a14:imgEffect>
                      <a14:artisticChalkSketch/>
                    </a14:imgEffect>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220" t="3334" r="222" b="2752"/>
          <a:stretch>
            <a:fillRect/>
          </a:stretch>
        </p:blipFill>
        <p:spPr>
          <a:xfrm>
            <a:off x="623731" y="1304423"/>
            <a:ext cx="5440680" cy="3806732"/>
          </a:xfrm>
          <a:prstGeom prst="rect">
            <a:avLst/>
          </a:prstGeom>
        </p:spPr>
      </p:pic>
      <p:pic>
        <p:nvPicPr>
          <p:cNvPr id="8" name="Recording (245)">
            <a:hlinkClick r:id="" action="ppaction://media"/>
            <a:extLst>
              <a:ext uri="{FF2B5EF4-FFF2-40B4-BE49-F238E27FC236}">
                <a16:creationId xmlns:a16="http://schemas.microsoft.com/office/drawing/2014/main" id="{DE1338B8-F094-5F91-CE88-436CB9F42E9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272" y="35660"/>
            <a:ext cx="730250" cy="730250"/>
          </a:xfrm>
          <a:prstGeom prst="rect">
            <a:avLst/>
          </a:prstGeom>
        </p:spPr>
      </p:pic>
    </p:spTree>
    <p:extLst>
      <p:ext uri="{BB962C8B-B14F-4D97-AF65-F5344CB8AC3E}">
        <p14:creationId xmlns:p14="http://schemas.microsoft.com/office/powerpoint/2010/main" val="1224978362"/>
      </p:ext>
    </p:extLst>
  </p:cSld>
  <p:clrMapOvr>
    <a:masterClrMapping/>
  </p:clrMapOvr>
  <mc:AlternateContent xmlns:mc="http://schemas.openxmlformats.org/markup-compatibility/2006" xmlns:p15="http://schemas.microsoft.com/office/powerpoint/2012/main">
    <mc:Choice Requires="p15">
      <p:transition advTm="0">
        <p15:prstTrans prst="peelOff"/>
      </p:transition>
    </mc:Choice>
    <mc:Fallback xmlns="">
      <p:transition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18" fill="hold"/>
                                        <p:tgtEl>
                                          <p:spTgt spid="8"/>
                                        </p:tgtEl>
                                      </p:cBhvr>
                                    </p:cmd>
                                  </p:childTnLst>
                                </p:cTn>
                              </p:par>
                              <p:par>
                                <p:cTn id="7" presetID="31" presetClass="entr" presetSubtype="0" fill="hold" nodeType="withEffect">
                                  <p:stCondLst>
                                    <p:cond delay="2000"/>
                                  </p:stCondLst>
                                  <p:childTnLst>
                                    <p:set>
                                      <p:cBhvr>
                                        <p:cTn id="8" dur="1" fill="hold">
                                          <p:stCondLst>
                                            <p:cond delay="0"/>
                                          </p:stCondLst>
                                        </p:cTn>
                                        <p:tgtEl>
                                          <p:spTgt spid="9"/>
                                        </p:tgtEl>
                                        <p:attrNameLst>
                                          <p:attrName>style.visibility</p:attrName>
                                        </p:attrNameLst>
                                      </p:cBhvr>
                                      <p:to>
                                        <p:strVal val="visible"/>
                                      </p:to>
                                    </p:set>
                                    <p:anim calcmode="lin" valueType="num">
                                      <p:cBhvr>
                                        <p:cTn id="9" dur="4000" fill="hold"/>
                                        <p:tgtEl>
                                          <p:spTgt spid="9"/>
                                        </p:tgtEl>
                                        <p:attrNameLst>
                                          <p:attrName>ppt_w</p:attrName>
                                        </p:attrNameLst>
                                      </p:cBhvr>
                                      <p:tavLst>
                                        <p:tav tm="0">
                                          <p:val>
                                            <p:fltVal val="0"/>
                                          </p:val>
                                        </p:tav>
                                        <p:tav tm="100000">
                                          <p:val>
                                            <p:strVal val="#ppt_w"/>
                                          </p:val>
                                        </p:tav>
                                      </p:tavLst>
                                    </p:anim>
                                    <p:anim calcmode="lin" valueType="num">
                                      <p:cBhvr>
                                        <p:cTn id="10" dur="4000" fill="hold"/>
                                        <p:tgtEl>
                                          <p:spTgt spid="9"/>
                                        </p:tgtEl>
                                        <p:attrNameLst>
                                          <p:attrName>ppt_h</p:attrName>
                                        </p:attrNameLst>
                                      </p:cBhvr>
                                      <p:tavLst>
                                        <p:tav tm="0">
                                          <p:val>
                                            <p:fltVal val="0"/>
                                          </p:val>
                                        </p:tav>
                                        <p:tav tm="100000">
                                          <p:val>
                                            <p:strVal val="#ppt_h"/>
                                          </p:val>
                                        </p:tav>
                                      </p:tavLst>
                                    </p:anim>
                                    <p:anim calcmode="lin" valueType="num">
                                      <p:cBhvr>
                                        <p:cTn id="11" dur="4000" fill="hold"/>
                                        <p:tgtEl>
                                          <p:spTgt spid="9"/>
                                        </p:tgtEl>
                                        <p:attrNameLst>
                                          <p:attrName>style.rotation</p:attrName>
                                        </p:attrNameLst>
                                      </p:cBhvr>
                                      <p:tavLst>
                                        <p:tav tm="0">
                                          <p:val>
                                            <p:fltVal val="90"/>
                                          </p:val>
                                        </p:tav>
                                        <p:tav tm="100000">
                                          <p:val>
                                            <p:fltVal val="0"/>
                                          </p:val>
                                        </p:tav>
                                      </p:tavLst>
                                    </p:anim>
                                    <p:animEffect transition="in" filter="fade">
                                      <p:cBhvr>
                                        <p:cTn id="12" dur="4000"/>
                                        <p:tgtEl>
                                          <p:spTgt spid="9"/>
                                        </p:tgtEl>
                                      </p:cBhvr>
                                    </p:animEffect>
                                  </p:childTnLst>
                                </p:cTn>
                              </p:par>
                              <p:par>
                                <p:cTn id="13" presetID="10" presetClass="entr" presetSubtype="0" fill="hold" nodeType="withEffect">
                                  <p:stCondLst>
                                    <p:cond delay="675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000"/>
                                        <p:tgtEl>
                                          <p:spTgt spid="14"/>
                                        </p:tgtEl>
                                      </p:cBhvr>
                                    </p:animEffect>
                                  </p:childTnLst>
                                </p:cTn>
                              </p:par>
                              <p:par>
                                <p:cTn id="16" presetID="10" presetClass="entr" presetSubtype="0" fill="hold" nodeType="withEffect">
                                  <p:stCondLst>
                                    <p:cond delay="75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000"/>
                                        <p:tgtEl>
                                          <p:spTgt spid="15"/>
                                        </p:tgtEl>
                                      </p:cBhvr>
                                    </p:animEffect>
                                  </p:childTnLst>
                                </p:cTn>
                              </p:par>
                              <p:par>
                                <p:cTn id="19" presetID="10" presetClass="entr" presetSubtype="0" fill="hold" nodeType="withEffect">
                                  <p:stCondLst>
                                    <p:cond delay="8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EB91C-0755-107D-F8BD-43C24B17E6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07070-EF5A-6BF5-EA02-A36241A5116C}"/>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References</a:t>
            </a:r>
          </a:p>
        </p:txBody>
      </p:sp>
      <p:sp>
        <p:nvSpPr>
          <p:cNvPr id="4" name="Slide Number Placeholder 3">
            <a:extLst>
              <a:ext uri="{FF2B5EF4-FFF2-40B4-BE49-F238E27FC236}">
                <a16:creationId xmlns:a16="http://schemas.microsoft.com/office/drawing/2014/main" id="{B0D6F068-5B75-807F-688E-4206011000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25</a:t>
            </a:fld>
            <a:endParaRPr lang="en">
              <a:latin typeface="Eras Light ITC" panose="020B0402030504020804" pitchFamily="34" charset="0"/>
            </a:endParaRPr>
          </a:p>
        </p:txBody>
      </p:sp>
      <p:sp>
        <p:nvSpPr>
          <p:cNvPr id="3" name="TextBox 2">
            <a:extLst>
              <a:ext uri="{FF2B5EF4-FFF2-40B4-BE49-F238E27FC236}">
                <a16:creationId xmlns:a16="http://schemas.microsoft.com/office/drawing/2014/main" id="{3BEB937D-010F-150C-C5BC-1E5A11E99DD6}"/>
              </a:ext>
            </a:extLst>
          </p:cNvPr>
          <p:cNvSpPr txBox="1"/>
          <p:nvPr/>
        </p:nvSpPr>
        <p:spPr>
          <a:xfrm>
            <a:off x="292719" y="1505414"/>
            <a:ext cx="8753707"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200" i="1"/>
          </a:p>
          <a:p>
            <a:endParaRPr lang="en-US" sz="1200"/>
          </a:p>
          <a:p>
            <a:pPr algn="l"/>
            <a:endParaRPr lang="en-US"/>
          </a:p>
        </p:txBody>
      </p:sp>
      <p:sp>
        <p:nvSpPr>
          <p:cNvPr id="6" name="Rectangle 5">
            <a:extLst>
              <a:ext uri="{FF2B5EF4-FFF2-40B4-BE49-F238E27FC236}">
                <a16:creationId xmlns:a16="http://schemas.microsoft.com/office/drawing/2014/main" id="{C9E5574C-71AB-7B74-0CD1-79DE79B57DDD}"/>
              </a:ext>
            </a:extLst>
          </p:cNvPr>
          <p:cNvSpPr/>
          <p:nvPr/>
        </p:nvSpPr>
        <p:spPr>
          <a:xfrm>
            <a:off x="0" y="4160281"/>
            <a:ext cx="952699" cy="9832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8238856-727A-9027-F897-900F65BEDBA9}"/>
              </a:ext>
            </a:extLst>
          </p:cNvPr>
          <p:cNvSpPr txBox="1"/>
          <p:nvPr/>
        </p:nvSpPr>
        <p:spPr>
          <a:xfrm>
            <a:off x="0" y="1267923"/>
            <a:ext cx="923415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457200"/>
            <a:r>
              <a:rPr lang="en-US" sz="1200">
                <a:solidFill>
                  <a:srgbClr val="263248"/>
                </a:solidFill>
                <a:latin typeface="Eras Medium ITC"/>
                <a:ea typeface="Roboto Condensed Light"/>
                <a:cs typeface="Roboto Condensed Light"/>
                <a:sym typeface="Roboto Condensed Light"/>
              </a:rPr>
              <a:t>OpenAI. (2025). ChatGPT’s assistance with CS506 TP03 Dance Detector [Large language model]. </a:t>
            </a:r>
            <a:r>
              <a:rPr lang="en-US" sz="1200">
                <a:solidFill>
                  <a:srgbClr val="263248"/>
                </a:solidFill>
                <a:latin typeface="Eras Medium ITC"/>
                <a:ea typeface="Roboto Condensed Light"/>
                <a:cs typeface="Roboto Condensed Light"/>
                <a:sym typeface="Roboto Condensed Light"/>
                <a:hlinkClick r:id="rId3"/>
              </a:rPr>
              <a:t>https://openai.com/chatgpt</a:t>
            </a:r>
            <a:endParaRPr lang="en-US" sz="1200">
              <a:solidFill>
                <a:srgbClr val="263248"/>
              </a:solidFill>
              <a:latin typeface="Eras Medium ITC"/>
              <a:ea typeface="Roboto Condensed Light"/>
              <a:cs typeface="Roboto Condensed Light"/>
              <a:sym typeface="Roboto Condensed Light"/>
            </a:endParaRPr>
          </a:p>
          <a:p>
            <a:pPr indent="-457200"/>
            <a:r>
              <a:rPr lang="en-US" sz="1200" err="1">
                <a:solidFill>
                  <a:srgbClr val="263248"/>
                </a:solidFill>
                <a:latin typeface="Eras Medium ITC"/>
                <a:ea typeface="Roboto Condensed Light"/>
                <a:cs typeface="Roboto Condensed Light"/>
                <a:sym typeface="Roboto Condensed Light"/>
              </a:rPr>
              <a:t>PyTorch</a:t>
            </a:r>
            <a:r>
              <a:rPr lang="en-US" sz="1200">
                <a:solidFill>
                  <a:srgbClr val="263248"/>
                </a:solidFill>
                <a:latin typeface="Eras Medium ITC"/>
                <a:ea typeface="Roboto Condensed Light"/>
                <a:cs typeface="Roboto Condensed Light"/>
                <a:sym typeface="Roboto Condensed Light"/>
              </a:rPr>
              <a:t>. (n.d.). </a:t>
            </a:r>
            <a:r>
              <a:rPr lang="en-US" sz="1200">
                <a:solidFill>
                  <a:srgbClr val="263248"/>
                </a:solidFill>
                <a:latin typeface="Eras Medium ITC"/>
                <a:ea typeface="Roboto Condensed Light"/>
                <a:cs typeface="Roboto Condensed Light"/>
                <a:sym typeface="Roboto Condensed Light"/>
                <a:hlinkClick r:id="rId4"/>
              </a:rPr>
              <a:t>https://pytorch.org/docs/stable/index.html</a:t>
            </a:r>
            <a:endParaRPr lang="en-US" sz="1200">
              <a:solidFill>
                <a:srgbClr val="263248"/>
              </a:solidFill>
              <a:latin typeface="Eras Medium ITC"/>
              <a:ea typeface="Roboto Condensed Light"/>
              <a:cs typeface="Roboto Condensed Light"/>
              <a:sym typeface="Roboto Condensed Light"/>
            </a:endParaRPr>
          </a:p>
          <a:p>
            <a:pPr indent="-457200"/>
            <a:r>
              <a:rPr lang="en-US" sz="1200">
                <a:solidFill>
                  <a:srgbClr val="263248"/>
                </a:solidFill>
                <a:latin typeface="Eras Medium ITC"/>
                <a:ea typeface="Roboto Condensed Light"/>
                <a:cs typeface="Roboto Condensed Light"/>
                <a:sym typeface="Roboto Condensed Light"/>
              </a:rPr>
              <a:t>Scikit-Learn. (n.d.). </a:t>
            </a:r>
            <a:r>
              <a:rPr lang="en-US" sz="1200" err="1">
                <a:solidFill>
                  <a:srgbClr val="263248"/>
                </a:solidFill>
                <a:latin typeface="Eras Medium ITC"/>
                <a:ea typeface="Roboto Condensed Light"/>
                <a:cs typeface="Roboto Condensed Light"/>
                <a:sym typeface="Roboto Condensed Light"/>
              </a:rPr>
              <a:t>StandardScaler</a:t>
            </a:r>
            <a:r>
              <a:rPr lang="en-US" sz="1200">
                <a:solidFill>
                  <a:srgbClr val="263248"/>
                </a:solidFill>
                <a:latin typeface="Eras Medium ITC"/>
                <a:ea typeface="Roboto Condensed Light"/>
                <a:cs typeface="Roboto Condensed Light"/>
                <a:sym typeface="Roboto Condensed Light"/>
              </a:rPr>
              <a:t>, </a:t>
            </a:r>
            <a:r>
              <a:rPr lang="en-US" sz="1200" err="1">
                <a:solidFill>
                  <a:srgbClr val="263248"/>
                </a:solidFill>
                <a:latin typeface="Eras Medium ITC"/>
                <a:ea typeface="Roboto Condensed Light"/>
                <a:cs typeface="Roboto Condensed Light"/>
                <a:sym typeface="Roboto Condensed Light"/>
              </a:rPr>
              <a:t>accuracy_score</a:t>
            </a:r>
            <a:r>
              <a:rPr lang="en-US" sz="1200">
                <a:solidFill>
                  <a:srgbClr val="263248"/>
                </a:solidFill>
                <a:latin typeface="Eras Medium ITC"/>
                <a:ea typeface="Roboto Condensed Light"/>
                <a:cs typeface="Roboto Condensed Light"/>
                <a:sym typeface="Roboto Condensed Light"/>
              </a:rPr>
              <a:t>, </a:t>
            </a:r>
            <a:r>
              <a:rPr lang="en-US" sz="1200" err="1">
                <a:solidFill>
                  <a:srgbClr val="263248"/>
                </a:solidFill>
                <a:latin typeface="Eras Medium ITC"/>
                <a:ea typeface="Roboto Condensed Light"/>
                <a:cs typeface="Roboto Condensed Light"/>
                <a:sym typeface="Roboto Condensed Light"/>
              </a:rPr>
              <a:t>confusion_matrix</a:t>
            </a:r>
            <a:r>
              <a:rPr lang="en-US" sz="1200">
                <a:solidFill>
                  <a:srgbClr val="263248"/>
                </a:solidFill>
                <a:latin typeface="Eras Medium ITC"/>
                <a:ea typeface="Roboto Condensed Light"/>
                <a:cs typeface="Roboto Condensed Light"/>
                <a:sym typeface="Roboto Condensed Light"/>
              </a:rPr>
              <a:t>. </a:t>
            </a:r>
            <a:r>
              <a:rPr lang="en-US" sz="1200">
                <a:solidFill>
                  <a:srgbClr val="263248"/>
                </a:solidFill>
                <a:latin typeface="Eras Medium ITC"/>
                <a:ea typeface="Roboto Condensed Light"/>
                <a:cs typeface="Roboto Condensed Light"/>
                <a:sym typeface="Roboto Condensed Light"/>
                <a:hlinkClick r:id="rId5"/>
              </a:rPr>
              <a:t>https://scikit-learn.org/stable/modules/classes.html</a:t>
            </a:r>
            <a:endParaRPr lang="en-US" sz="1200">
              <a:solidFill>
                <a:srgbClr val="263248"/>
              </a:solidFill>
              <a:latin typeface="Eras Medium ITC"/>
              <a:ea typeface="Roboto Condensed Light"/>
              <a:cs typeface="Roboto Condensed Light"/>
              <a:sym typeface="Roboto Condensed Light"/>
            </a:endParaRPr>
          </a:p>
          <a:p>
            <a:pPr indent="-457200"/>
            <a:r>
              <a:rPr lang="en-US" sz="1200">
                <a:solidFill>
                  <a:srgbClr val="263248"/>
                </a:solidFill>
                <a:latin typeface="Eras Medium ITC"/>
                <a:ea typeface="Roboto Condensed Light"/>
                <a:cs typeface="Roboto Condensed Light"/>
                <a:sym typeface="Roboto Condensed Light"/>
              </a:rPr>
              <a:t>Image citation: Rojewska, K. (2024, March 8). What are Neural Networks and What are Their Applications? Qtravel.ai. </a:t>
            </a:r>
            <a:r>
              <a:rPr lang="en-US" sz="1200">
                <a:solidFill>
                  <a:srgbClr val="263248"/>
                </a:solidFill>
                <a:latin typeface="Eras Medium ITC"/>
                <a:ea typeface="Roboto Condensed Light"/>
                <a:cs typeface="Roboto Condensed Light"/>
                <a:sym typeface="Roboto Condensed Light"/>
                <a:hlinkClick r:id="rId6"/>
              </a:rPr>
              <a:t>https://www.qtravel.ai/blog/what-are-neural-networks-and-what-are-their-applications/</a:t>
            </a:r>
            <a:endParaRPr lang="en-US" sz="1200">
              <a:solidFill>
                <a:srgbClr val="263248"/>
              </a:solidFill>
              <a:latin typeface="Eras Medium ITC"/>
              <a:ea typeface="Roboto Condensed Light"/>
              <a:cs typeface="Roboto Condensed Light"/>
              <a:sym typeface="Roboto Condensed Light"/>
            </a:endParaRPr>
          </a:p>
          <a:p>
            <a:pPr indent="-457200"/>
            <a:r>
              <a:rPr lang="en-US" sz="1200">
                <a:solidFill>
                  <a:srgbClr val="263248"/>
                </a:solidFill>
                <a:latin typeface="Eras Medium ITC"/>
                <a:ea typeface="Roboto Condensed Light"/>
                <a:cs typeface="Roboto Condensed Light"/>
                <a:sym typeface="Roboto Condensed Light"/>
              </a:rPr>
              <a:t>Other citations: Daniel Bourke. (2022, July 24). Learn </a:t>
            </a:r>
            <a:r>
              <a:rPr lang="en-US" sz="1200" err="1">
                <a:solidFill>
                  <a:srgbClr val="263248"/>
                </a:solidFill>
                <a:latin typeface="Eras Medium ITC"/>
                <a:ea typeface="Roboto Condensed Light"/>
                <a:cs typeface="Roboto Condensed Light"/>
                <a:sym typeface="Roboto Condensed Light"/>
              </a:rPr>
              <a:t>PyTorch</a:t>
            </a:r>
            <a:r>
              <a:rPr lang="en-US" sz="1200">
                <a:solidFill>
                  <a:srgbClr val="263248"/>
                </a:solidFill>
                <a:latin typeface="Eras Medium ITC"/>
                <a:ea typeface="Roboto Condensed Light"/>
                <a:cs typeface="Roboto Condensed Light"/>
                <a:sym typeface="Roboto Condensed Light"/>
              </a:rPr>
              <a:t> for deep learning in a day. Literally. [Video]. YouTube. </a:t>
            </a:r>
            <a:r>
              <a:rPr lang="en-US" sz="1200">
                <a:solidFill>
                  <a:srgbClr val="263248"/>
                </a:solidFill>
                <a:latin typeface="Eras Medium ITC"/>
                <a:ea typeface="Roboto Condensed Light"/>
                <a:cs typeface="Roboto Condensed Light"/>
                <a:sym typeface="Roboto Condensed Light"/>
                <a:hlinkClick r:id="rId7"/>
              </a:rPr>
              <a:t>https://www.youtube.com/watch?v=Z_ikDlimN6A</a:t>
            </a:r>
            <a:endParaRPr lang="en-US" sz="1200">
              <a:solidFill>
                <a:srgbClr val="263248"/>
              </a:solidFill>
              <a:latin typeface="Eras Medium ITC"/>
              <a:ea typeface="Roboto Condensed Light"/>
              <a:cs typeface="Roboto Condensed Light"/>
              <a:sym typeface="Roboto Condensed Light"/>
            </a:endParaRPr>
          </a:p>
          <a:p>
            <a:pPr indent="-457200"/>
            <a:r>
              <a:rPr lang="en-US" sz="1200">
                <a:solidFill>
                  <a:srgbClr val="263248"/>
                </a:solidFill>
                <a:latin typeface="Eras Medium ITC"/>
                <a:ea typeface="Roboto Condensed Light"/>
                <a:cs typeface="Roboto Condensed Light"/>
                <a:sym typeface="Roboto Condensed Light"/>
              </a:rPr>
              <a:t>Tensors — </a:t>
            </a:r>
            <a:r>
              <a:rPr lang="en-US" sz="1200" err="1">
                <a:solidFill>
                  <a:srgbClr val="263248"/>
                </a:solidFill>
                <a:latin typeface="Eras Medium ITC"/>
                <a:ea typeface="Roboto Condensed Light"/>
                <a:cs typeface="Roboto Condensed Light"/>
                <a:sym typeface="Roboto Condensed Light"/>
              </a:rPr>
              <a:t>PyTorch</a:t>
            </a:r>
            <a:r>
              <a:rPr lang="en-US" sz="1200">
                <a:solidFill>
                  <a:srgbClr val="263248"/>
                </a:solidFill>
                <a:latin typeface="Eras Medium ITC"/>
                <a:ea typeface="Roboto Condensed Light"/>
                <a:cs typeface="Roboto Condensed Light"/>
                <a:sym typeface="Roboto Condensed Light"/>
              </a:rPr>
              <a:t> Tutorials 2.7.0+cu126 documentation. (n.d.). </a:t>
            </a:r>
            <a:r>
              <a:rPr lang="en-US" sz="1200">
                <a:solidFill>
                  <a:srgbClr val="263248"/>
                </a:solidFill>
                <a:latin typeface="Eras Medium ITC"/>
                <a:ea typeface="Roboto Condensed Light"/>
                <a:cs typeface="Roboto Condensed Light"/>
                <a:sym typeface="Roboto Condensed Light"/>
                <a:hlinkClick r:id="rId8"/>
              </a:rPr>
              <a:t>https://docs.pytorch.org/tutorials/beginner/basics/tensorqs_tutorial.html</a:t>
            </a:r>
            <a:endParaRPr lang="en-US" sz="1200">
              <a:solidFill>
                <a:srgbClr val="263248"/>
              </a:solidFill>
              <a:latin typeface="Eras Medium ITC"/>
              <a:ea typeface="Roboto Condensed Light"/>
              <a:cs typeface="Roboto Condensed Light"/>
              <a:sym typeface="Roboto Condensed Light"/>
            </a:endParaRPr>
          </a:p>
          <a:p>
            <a:pPr indent="-457200"/>
            <a:r>
              <a:rPr lang="en-US" sz="1200">
                <a:solidFill>
                  <a:srgbClr val="263248"/>
                </a:solidFill>
                <a:latin typeface="Eras Medium ITC"/>
                <a:ea typeface="Roboto Condensed Light"/>
                <a:cs typeface="Roboto Condensed Light"/>
                <a:sym typeface="Roboto Condensed Light"/>
              </a:rPr>
              <a:t>Datasets &amp; </a:t>
            </a:r>
            <a:r>
              <a:rPr lang="en-US" sz="1200" err="1">
                <a:solidFill>
                  <a:srgbClr val="263248"/>
                </a:solidFill>
                <a:latin typeface="Eras Medium ITC"/>
                <a:ea typeface="Roboto Condensed Light"/>
                <a:cs typeface="Roboto Condensed Light"/>
                <a:sym typeface="Roboto Condensed Light"/>
              </a:rPr>
              <a:t>DataLoaders</a:t>
            </a:r>
            <a:r>
              <a:rPr lang="en-US" sz="1200">
                <a:solidFill>
                  <a:srgbClr val="263248"/>
                </a:solidFill>
                <a:latin typeface="Eras Medium ITC"/>
                <a:ea typeface="Roboto Condensed Light"/>
                <a:cs typeface="Roboto Condensed Light"/>
                <a:sym typeface="Roboto Condensed Light"/>
              </a:rPr>
              <a:t> — </a:t>
            </a:r>
            <a:r>
              <a:rPr lang="en-US" sz="1200" err="1">
                <a:solidFill>
                  <a:srgbClr val="263248"/>
                </a:solidFill>
                <a:latin typeface="Eras Medium ITC"/>
                <a:ea typeface="Roboto Condensed Light"/>
                <a:cs typeface="Roboto Condensed Light"/>
                <a:sym typeface="Roboto Condensed Light"/>
              </a:rPr>
              <a:t>PyTorch</a:t>
            </a:r>
            <a:r>
              <a:rPr lang="en-US" sz="1200">
                <a:solidFill>
                  <a:srgbClr val="263248"/>
                </a:solidFill>
                <a:latin typeface="Eras Medium ITC"/>
                <a:ea typeface="Roboto Condensed Light"/>
                <a:cs typeface="Roboto Condensed Light"/>
                <a:sym typeface="Roboto Condensed Light"/>
              </a:rPr>
              <a:t> Tutorials 2.7.0+cu126 documentation. (n.d.). </a:t>
            </a:r>
            <a:r>
              <a:rPr lang="en-US" sz="1200">
                <a:solidFill>
                  <a:srgbClr val="263248"/>
                </a:solidFill>
                <a:latin typeface="Eras Medium ITC"/>
                <a:ea typeface="Roboto Condensed Light"/>
                <a:cs typeface="Roboto Condensed Light"/>
                <a:sym typeface="Roboto Condensed Light"/>
                <a:hlinkClick r:id="rId9"/>
              </a:rPr>
              <a:t>https://docs.pytorch.org/tutorials/beginner/basics/data_tutorial.html</a:t>
            </a:r>
            <a:r>
              <a:rPr lang="en-US" sz="1200">
                <a:solidFill>
                  <a:srgbClr val="263248"/>
                </a:solidFill>
                <a:latin typeface="Eras Medium ITC"/>
                <a:ea typeface="Roboto Condensed Light"/>
                <a:cs typeface="Roboto Condensed Light"/>
                <a:sym typeface="Roboto Condensed Light"/>
              </a:rPr>
              <a:t> </a:t>
            </a:r>
          </a:p>
          <a:p>
            <a:pPr indent="-457200"/>
            <a:r>
              <a:rPr lang="en-US" sz="1200">
                <a:solidFill>
                  <a:srgbClr val="263248"/>
                </a:solidFill>
                <a:latin typeface="Eras Medium ITC"/>
                <a:ea typeface="Roboto Condensed Light"/>
                <a:cs typeface="Roboto Condensed Light"/>
                <a:sym typeface="Roboto Condensed Light"/>
              </a:rPr>
              <a:t>Transforms — </a:t>
            </a:r>
            <a:r>
              <a:rPr lang="en-US" sz="1200" err="1">
                <a:solidFill>
                  <a:srgbClr val="263248"/>
                </a:solidFill>
                <a:latin typeface="Eras Medium ITC"/>
                <a:ea typeface="Roboto Condensed Light"/>
                <a:cs typeface="Roboto Condensed Light"/>
                <a:sym typeface="Roboto Condensed Light"/>
              </a:rPr>
              <a:t>PyTorch</a:t>
            </a:r>
            <a:r>
              <a:rPr lang="en-US" sz="1200">
                <a:solidFill>
                  <a:srgbClr val="263248"/>
                </a:solidFill>
                <a:latin typeface="Eras Medium ITC"/>
                <a:ea typeface="Roboto Condensed Light"/>
                <a:cs typeface="Roboto Condensed Light"/>
                <a:sym typeface="Roboto Condensed Light"/>
              </a:rPr>
              <a:t> Tutorials 2.7.0+cu126 documentation. (n.d.). </a:t>
            </a:r>
            <a:r>
              <a:rPr lang="en-US" sz="1200">
                <a:solidFill>
                  <a:srgbClr val="263248"/>
                </a:solidFill>
                <a:latin typeface="Eras Medium ITC"/>
                <a:ea typeface="Roboto Condensed Light"/>
                <a:cs typeface="Roboto Condensed Light"/>
                <a:sym typeface="Roboto Condensed Light"/>
                <a:hlinkClick r:id="rId10"/>
              </a:rPr>
              <a:t>https://docs.pytorch.org/tutorials/beginner/basics/transforms_tutorial.html</a:t>
            </a:r>
            <a:endParaRPr lang="en-US" sz="1200">
              <a:solidFill>
                <a:srgbClr val="263248"/>
              </a:solidFill>
              <a:latin typeface="Eras Medium ITC"/>
              <a:ea typeface="Roboto Condensed Light"/>
              <a:cs typeface="Roboto Condensed Light"/>
              <a:sym typeface="Roboto Condensed Light"/>
            </a:endParaRPr>
          </a:p>
          <a:p>
            <a:pPr indent="-457200"/>
            <a:r>
              <a:rPr lang="en-US" sz="1200">
                <a:solidFill>
                  <a:srgbClr val="263248"/>
                </a:solidFill>
                <a:latin typeface="Eras Medium ITC"/>
                <a:ea typeface="Roboto Condensed Light"/>
                <a:cs typeface="Roboto Condensed Light"/>
                <a:sym typeface="Roboto Condensed Light"/>
              </a:rPr>
              <a:t>Build the Neural Network — </a:t>
            </a:r>
            <a:r>
              <a:rPr lang="en-US" sz="1200" err="1">
                <a:solidFill>
                  <a:srgbClr val="263248"/>
                </a:solidFill>
                <a:latin typeface="Eras Medium ITC"/>
                <a:ea typeface="Roboto Condensed Light"/>
                <a:cs typeface="Roboto Condensed Light"/>
                <a:sym typeface="Roboto Condensed Light"/>
              </a:rPr>
              <a:t>PyTorch</a:t>
            </a:r>
            <a:r>
              <a:rPr lang="en-US" sz="1200">
                <a:solidFill>
                  <a:srgbClr val="263248"/>
                </a:solidFill>
                <a:latin typeface="Eras Medium ITC"/>
                <a:ea typeface="Roboto Condensed Light"/>
                <a:cs typeface="Roboto Condensed Light"/>
                <a:sym typeface="Roboto Condensed Light"/>
              </a:rPr>
              <a:t> Tutorials 2.7.0+cu126 documentation. (n.d.). </a:t>
            </a:r>
            <a:r>
              <a:rPr lang="en-US" sz="1200">
                <a:solidFill>
                  <a:srgbClr val="263248"/>
                </a:solidFill>
                <a:latin typeface="Eras Medium ITC"/>
                <a:ea typeface="Roboto Condensed Light"/>
                <a:cs typeface="Roboto Condensed Light"/>
                <a:sym typeface="Roboto Condensed Light"/>
                <a:hlinkClick r:id="rId11"/>
              </a:rPr>
              <a:t>https://docs.pytorch.org/tutorials/beginner/basics/buildmodel_tutorial.html</a:t>
            </a:r>
            <a:endParaRPr lang="en-US" sz="1200">
              <a:solidFill>
                <a:srgbClr val="263248"/>
              </a:solidFill>
              <a:latin typeface="Eras Medium ITC"/>
              <a:ea typeface="Roboto Condensed Light"/>
              <a:cs typeface="Roboto Condensed Light"/>
              <a:sym typeface="Roboto Condensed Light"/>
            </a:endParaRPr>
          </a:p>
          <a:p>
            <a:pPr indent="-457200"/>
            <a:r>
              <a:rPr lang="en-US" sz="1200">
                <a:solidFill>
                  <a:srgbClr val="263248"/>
                </a:solidFill>
                <a:latin typeface="Eras Medium ITC"/>
                <a:ea typeface="Roboto Condensed Light"/>
                <a:cs typeface="Roboto Condensed Light"/>
                <a:sym typeface="Roboto Condensed Light"/>
              </a:rPr>
              <a:t>Automatic Differentiation with </a:t>
            </a:r>
            <a:r>
              <a:rPr lang="en-US" sz="1200" err="1">
                <a:solidFill>
                  <a:srgbClr val="263248"/>
                </a:solidFill>
                <a:latin typeface="Eras Medium ITC"/>
                <a:ea typeface="Roboto Condensed Light"/>
                <a:cs typeface="Roboto Condensed Light"/>
                <a:sym typeface="Roboto Condensed Light"/>
              </a:rPr>
              <a:t>torch.autograd</a:t>
            </a:r>
            <a:r>
              <a:rPr lang="en-US" sz="1200">
                <a:solidFill>
                  <a:srgbClr val="263248"/>
                </a:solidFill>
                <a:latin typeface="Eras Medium ITC"/>
                <a:ea typeface="Roboto Condensed Light"/>
                <a:cs typeface="Roboto Condensed Light"/>
                <a:sym typeface="Roboto Condensed Light"/>
              </a:rPr>
              <a:t> — </a:t>
            </a:r>
            <a:r>
              <a:rPr lang="en-US" sz="1200" err="1">
                <a:solidFill>
                  <a:srgbClr val="263248"/>
                </a:solidFill>
                <a:latin typeface="Eras Medium ITC"/>
                <a:ea typeface="Roboto Condensed Light"/>
                <a:cs typeface="Roboto Condensed Light"/>
                <a:sym typeface="Roboto Condensed Light"/>
              </a:rPr>
              <a:t>PyTorch</a:t>
            </a:r>
            <a:r>
              <a:rPr lang="en-US" sz="1200">
                <a:solidFill>
                  <a:srgbClr val="263248"/>
                </a:solidFill>
                <a:latin typeface="Eras Medium ITC"/>
                <a:ea typeface="Roboto Condensed Light"/>
                <a:cs typeface="Roboto Condensed Light"/>
                <a:sym typeface="Roboto Condensed Light"/>
              </a:rPr>
              <a:t> Tutorials 2.7.0+cu126 documentation. (n.d.). </a:t>
            </a:r>
            <a:r>
              <a:rPr lang="en-US" sz="1200">
                <a:solidFill>
                  <a:srgbClr val="263248"/>
                </a:solidFill>
                <a:latin typeface="Eras Medium ITC"/>
                <a:ea typeface="Roboto Condensed Light"/>
                <a:cs typeface="Roboto Condensed Light"/>
                <a:sym typeface="Roboto Condensed Light"/>
                <a:hlinkClick r:id="rId12"/>
              </a:rPr>
              <a:t>https://docs.pytorch.org/tutorials/beginner/basics/autogradqs_tutorial.html</a:t>
            </a:r>
            <a:r>
              <a:rPr lang="en-US" sz="1200">
                <a:solidFill>
                  <a:srgbClr val="263248"/>
                </a:solidFill>
                <a:latin typeface="Eras Medium ITC"/>
                <a:ea typeface="Roboto Condensed Light"/>
                <a:cs typeface="Roboto Condensed Light"/>
                <a:sym typeface="Roboto Condensed Light"/>
              </a:rPr>
              <a:t> </a:t>
            </a:r>
          </a:p>
          <a:p>
            <a:pPr indent="-457200"/>
            <a:r>
              <a:rPr lang="en-US" sz="1200">
                <a:solidFill>
                  <a:srgbClr val="263248"/>
                </a:solidFill>
                <a:latin typeface="Eras Medium ITC"/>
                <a:ea typeface="Roboto Condensed Light"/>
                <a:cs typeface="Roboto Condensed Light"/>
                <a:sym typeface="Roboto Condensed Light"/>
              </a:rPr>
              <a:t>Optimizing Model Parameters — </a:t>
            </a:r>
            <a:r>
              <a:rPr lang="en-US" sz="1200" err="1">
                <a:solidFill>
                  <a:srgbClr val="263248"/>
                </a:solidFill>
                <a:latin typeface="Eras Medium ITC"/>
                <a:ea typeface="Roboto Condensed Light"/>
                <a:cs typeface="Roboto Condensed Light"/>
                <a:sym typeface="Roboto Condensed Light"/>
              </a:rPr>
              <a:t>PyTorch</a:t>
            </a:r>
            <a:r>
              <a:rPr lang="en-US" sz="1200">
                <a:solidFill>
                  <a:srgbClr val="263248"/>
                </a:solidFill>
                <a:latin typeface="Eras Medium ITC"/>
                <a:ea typeface="Roboto Condensed Light"/>
                <a:cs typeface="Roboto Condensed Light"/>
                <a:sym typeface="Roboto Condensed Light"/>
              </a:rPr>
              <a:t> Tutorials 2.7.0+cu126 documentation. (n.d.). </a:t>
            </a:r>
            <a:r>
              <a:rPr lang="en-US" sz="1200">
                <a:solidFill>
                  <a:srgbClr val="263248"/>
                </a:solidFill>
                <a:latin typeface="Eras Medium ITC"/>
                <a:ea typeface="Roboto Condensed Light"/>
                <a:cs typeface="Roboto Condensed Light"/>
                <a:sym typeface="Roboto Condensed Light"/>
                <a:hlinkClick r:id="rId13"/>
              </a:rPr>
              <a:t>https://docs.pytorch.org/tutorials/beginner/basics/optimization_tutorial.html</a:t>
            </a:r>
            <a:endParaRPr lang="en-US" sz="1200">
              <a:solidFill>
                <a:srgbClr val="263248"/>
              </a:solidFill>
              <a:latin typeface="Eras Medium ITC"/>
              <a:ea typeface="Roboto Condensed Light"/>
              <a:cs typeface="Roboto Condensed Light"/>
              <a:sym typeface="Roboto Condensed Light"/>
            </a:endParaRPr>
          </a:p>
          <a:p>
            <a:pPr indent="-457200"/>
            <a:r>
              <a:rPr lang="en-US" sz="1200">
                <a:solidFill>
                  <a:srgbClr val="263248"/>
                </a:solidFill>
                <a:latin typeface="Eras Medium ITC"/>
                <a:ea typeface="Roboto Condensed Light"/>
                <a:cs typeface="Roboto Condensed Light"/>
                <a:sym typeface="Roboto Condensed Light"/>
              </a:rPr>
              <a:t>Save and Load the Model — </a:t>
            </a:r>
            <a:r>
              <a:rPr lang="en-US" sz="1200" err="1">
                <a:solidFill>
                  <a:srgbClr val="263248"/>
                </a:solidFill>
                <a:latin typeface="Eras Medium ITC"/>
                <a:ea typeface="Roboto Condensed Light"/>
                <a:cs typeface="Roboto Condensed Light"/>
                <a:sym typeface="Roboto Condensed Light"/>
              </a:rPr>
              <a:t>PyTorch</a:t>
            </a:r>
            <a:r>
              <a:rPr lang="en-US" sz="1200">
                <a:solidFill>
                  <a:srgbClr val="263248"/>
                </a:solidFill>
                <a:latin typeface="Eras Medium ITC"/>
                <a:ea typeface="Roboto Condensed Light"/>
                <a:cs typeface="Roboto Condensed Light"/>
                <a:sym typeface="Roboto Condensed Light"/>
              </a:rPr>
              <a:t> Tutorials 2.7.0+cu126 documentation. (n.d.). </a:t>
            </a:r>
            <a:r>
              <a:rPr lang="en-US" sz="1200">
                <a:solidFill>
                  <a:srgbClr val="263248"/>
                </a:solidFill>
                <a:latin typeface="Eras Medium ITC"/>
                <a:ea typeface="Roboto Condensed Light"/>
                <a:cs typeface="Roboto Condensed Light"/>
                <a:sym typeface="Roboto Condensed Light"/>
                <a:hlinkClick r:id="rId14"/>
              </a:rPr>
              <a:t>https://docs.pytorch.org/tutorials/beginner/basics/saveloadrun_tutorial.html</a:t>
            </a:r>
            <a:r>
              <a:rPr lang="en-US" sz="1200">
                <a:solidFill>
                  <a:srgbClr val="263248"/>
                </a:solidFill>
                <a:latin typeface="Eras Medium ITC"/>
                <a:ea typeface="Roboto Condensed Light"/>
                <a:cs typeface="Roboto Condensed Light"/>
                <a:sym typeface="Roboto Condensed Light"/>
              </a:rPr>
              <a:t> </a:t>
            </a:r>
          </a:p>
        </p:txBody>
      </p:sp>
    </p:spTree>
    <p:extLst>
      <p:ext uri="{BB962C8B-B14F-4D97-AF65-F5344CB8AC3E}">
        <p14:creationId xmlns:p14="http://schemas.microsoft.com/office/powerpoint/2010/main" val="2290212218"/>
      </p:ext>
    </p:extLst>
  </p:cSld>
  <p:clrMapOvr>
    <a:masterClrMapping/>
  </p:clrMapOvr>
  <mc:AlternateContent xmlns:mc="http://schemas.openxmlformats.org/markup-compatibility/2006" xmlns:p15="http://schemas.microsoft.com/office/powerpoint/2012/main">
    <mc:Choice Requires="p15">
      <p:transition advClick="0" advTm="0">
        <p15:prstTrans prst="peelOff"/>
      </p:transition>
    </mc:Choice>
    <mc:Fallback xmlns="">
      <p:transition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17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8D70-23B6-911F-151C-279ED908F633}"/>
              </a:ext>
            </a:extLst>
          </p:cNvPr>
          <p:cNvSpPr>
            <a:spLocks noGrp="1"/>
          </p:cNvSpPr>
          <p:nvPr>
            <p:ph type="title"/>
          </p:nvPr>
        </p:nvSpPr>
        <p:spPr/>
        <p:txBody>
          <a:bodyPr/>
          <a:lstStyle/>
          <a:p>
            <a:r>
              <a:rPr lang="en-US"/>
              <a:t>Overview and Use Case</a:t>
            </a:r>
          </a:p>
        </p:txBody>
      </p:sp>
      <p:sp>
        <p:nvSpPr>
          <p:cNvPr id="3" name="Text Placeholder 2">
            <a:extLst>
              <a:ext uri="{FF2B5EF4-FFF2-40B4-BE49-F238E27FC236}">
                <a16:creationId xmlns:a16="http://schemas.microsoft.com/office/drawing/2014/main" id="{BD7361E7-9EF7-D433-3DD8-FFE3CC141591}"/>
              </a:ext>
            </a:extLst>
          </p:cNvPr>
          <p:cNvSpPr>
            <a:spLocks noGrp="1"/>
          </p:cNvSpPr>
          <p:nvPr>
            <p:ph type="body" idx="1"/>
          </p:nvPr>
        </p:nvSpPr>
        <p:spPr>
          <a:xfrm>
            <a:off x="814274" y="1327350"/>
            <a:ext cx="8285096" cy="2939850"/>
          </a:xfrm>
        </p:spPr>
        <p:txBody>
          <a:bodyPr/>
          <a:lstStyle/>
          <a:p>
            <a:r>
              <a:rPr lang="en-US">
                <a:latin typeface="Eras Medium ITC"/>
              </a:rPr>
              <a:t>Transition from static models to neural networks</a:t>
            </a:r>
          </a:p>
          <a:p>
            <a:r>
              <a:rPr lang="en-US">
                <a:latin typeface="Eras Medium ITC"/>
              </a:rPr>
              <a:t>Optimize data handling </a:t>
            </a:r>
          </a:p>
          <a:p>
            <a:r>
              <a:rPr lang="en-US">
                <a:latin typeface="Eras Medium ITC"/>
              </a:rPr>
              <a:t>Improved Training and Evolution</a:t>
            </a:r>
            <a:endParaRPr lang="en-US"/>
          </a:p>
          <a:p>
            <a:r>
              <a:rPr lang="en-US">
                <a:latin typeface="Eras Medium ITC"/>
              </a:rPr>
              <a:t>Enhanced visualization </a:t>
            </a:r>
            <a:endParaRPr lang="en-US"/>
          </a:p>
          <a:p>
            <a:endParaRPr lang="en-US"/>
          </a:p>
        </p:txBody>
      </p:sp>
      <p:sp>
        <p:nvSpPr>
          <p:cNvPr id="4" name="Slide Number Placeholder 3">
            <a:extLst>
              <a:ext uri="{FF2B5EF4-FFF2-40B4-BE49-F238E27FC236}">
                <a16:creationId xmlns:a16="http://schemas.microsoft.com/office/drawing/2014/main" id="{E778366E-B0F3-8E11-5848-580663D897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6" name="Recording (278)">
            <a:hlinkClick r:id="" action="ppaction://media"/>
            <a:extLst>
              <a:ext uri="{FF2B5EF4-FFF2-40B4-BE49-F238E27FC236}">
                <a16:creationId xmlns:a16="http://schemas.microsoft.com/office/drawing/2014/main" id="{00E0E0AA-D919-E316-78EB-81D3FD8B20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9120" y="28455"/>
            <a:ext cx="730250" cy="730250"/>
          </a:xfrm>
          <a:prstGeom prst="rect">
            <a:avLst/>
          </a:prstGeom>
        </p:spPr>
      </p:pic>
    </p:spTree>
    <p:extLst>
      <p:ext uri="{BB962C8B-B14F-4D97-AF65-F5344CB8AC3E}">
        <p14:creationId xmlns:p14="http://schemas.microsoft.com/office/powerpoint/2010/main" val="8831089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832" fill="hold"/>
                                        <p:tgtEl>
                                          <p:spTgt spid="6"/>
                                        </p:tgtEl>
                                      </p:cBhvr>
                                    </p:cmd>
                                  </p:childTnLst>
                                </p:cTn>
                              </p:par>
                              <p:par>
                                <p:cTn id="7" presetID="22" presetClass="entr" presetSubtype="1" fill="hold" grpId="0" nodeType="withEffect">
                                  <p:stCondLst>
                                    <p:cond delay="6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2500"/>
                                        <p:tgtEl>
                                          <p:spTgt spid="3">
                                            <p:txEl>
                                              <p:pRg st="0" end="0"/>
                                            </p:txEl>
                                          </p:spTgt>
                                        </p:tgtEl>
                                      </p:cBhvr>
                                    </p:animEffect>
                                  </p:childTnLst>
                                </p:cTn>
                              </p:par>
                              <p:par>
                                <p:cTn id="10" presetID="22" presetClass="entr" presetSubtype="1" fill="hold" grpId="0" nodeType="withEffect">
                                  <p:stCondLst>
                                    <p:cond delay="13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2500"/>
                                        <p:tgtEl>
                                          <p:spTgt spid="3">
                                            <p:txEl>
                                              <p:pRg st="1" end="1"/>
                                            </p:txEl>
                                          </p:spTgt>
                                        </p:tgtEl>
                                      </p:cBhvr>
                                    </p:animEffect>
                                  </p:childTnLst>
                                </p:cTn>
                              </p:par>
                              <p:par>
                                <p:cTn id="13" presetID="22" presetClass="entr" presetSubtype="1" fill="hold" grpId="0" nodeType="withEffect">
                                  <p:stCondLst>
                                    <p:cond delay="19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2500"/>
                                        <p:tgtEl>
                                          <p:spTgt spid="3">
                                            <p:txEl>
                                              <p:pRg st="2" end="2"/>
                                            </p:txEl>
                                          </p:spTgt>
                                        </p:tgtEl>
                                      </p:cBhvr>
                                    </p:animEffect>
                                  </p:childTnLst>
                                </p:cTn>
                              </p:par>
                              <p:par>
                                <p:cTn id="16" presetID="22" presetClass="entr" presetSubtype="1" fill="hold" grpId="0" nodeType="withEffect">
                                  <p:stCondLst>
                                    <p:cond delay="28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2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BE1A1-2720-E4A6-59A7-4BCDFD87CEFA}"/>
              </a:ext>
            </a:extLst>
          </p:cNvPr>
          <p:cNvSpPr>
            <a:spLocks noGrp="1"/>
          </p:cNvSpPr>
          <p:nvPr>
            <p:ph type="ctrTitle"/>
          </p:nvPr>
        </p:nvSpPr>
        <p:spPr>
          <a:xfrm>
            <a:off x="685800" y="1090750"/>
            <a:ext cx="5693400" cy="2961900"/>
          </a:xfrm>
        </p:spPr>
        <p:txBody>
          <a:bodyPr/>
          <a:lstStyle/>
          <a:p>
            <a:r>
              <a:rPr lang="en-US">
                <a:latin typeface="Eras Bold ITC"/>
              </a:rPr>
              <a:t>Neural Networks</a:t>
            </a:r>
          </a:p>
        </p:txBody>
      </p:sp>
      <p:pic>
        <p:nvPicPr>
          <p:cNvPr id="3" name="Recording (112)">
            <a:hlinkClick r:id="" action="ppaction://media"/>
            <a:extLst>
              <a:ext uri="{FF2B5EF4-FFF2-40B4-BE49-F238E27FC236}">
                <a16:creationId xmlns:a16="http://schemas.microsoft.com/office/drawing/2014/main" id="{C1A5DDED-6404-510E-95BB-1FDE44C867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3750" y="251698"/>
            <a:ext cx="730250" cy="730250"/>
          </a:xfrm>
          <a:prstGeom prst="rect">
            <a:avLst/>
          </a:prstGeom>
        </p:spPr>
      </p:pic>
    </p:spTree>
    <p:extLst>
      <p:ext uri="{BB962C8B-B14F-4D97-AF65-F5344CB8AC3E}">
        <p14:creationId xmlns:p14="http://schemas.microsoft.com/office/powerpoint/2010/main" val="2497677003"/>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9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6F4E9-05FA-E9EE-94EF-417D7B189B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305911-5120-B27A-5C55-49369D93F6CF}"/>
              </a:ext>
            </a:extLst>
          </p:cNvPr>
          <p:cNvSpPr>
            <a:spLocks noGrp="1"/>
          </p:cNvSpPr>
          <p:nvPr>
            <p:ph type="title"/>
          </p:nvPr>
        </p:nvSpPr>
        <p:spPr>
          <a:xfrm>
            <a:off x="814274" y="392575"/>
            <a:ext cx="7391050" cy="766200"/>
          </a:xfrm>
          <a:effectLst>
            <a:outerShdw blurRad="50800" dist="25400" dir="5400000" algn="t" rotWithShape="0">
              <a:prstClr val="black">
                <a:alpha val="40000"/>
              </a:prstClr>
            </a:outerShdw>
          </a:effectLst>
        </p:spPr>
        <p:txBody>
          <a:bodyPr/>
          <a:lstStyle/>
          <a:p>
            <a:r>
              <a:rPr lang="en-US">
                <a:latin typeface="Eras Bold ITC"/>
              </a:rPr>
              <a:t>Neural Networks Overview</a:t>
            </a:r>
            <a:endParaRPr lang="en-US"/>
          </a:p>
        </p:txBody>
      </p:sp>
      <p:sp>
        <p:nvSpPr>
          <p:cNvPr id="3" name="Text Placeholder 2">
            <a:extLst>
              <a:ext uri="{FF2B5EF4-FFF2-40B4-BE49-F238E27FC236}">
                <a16:creationId xmlns:a16="http://schemas.microsoft.com/office/drawing/2014/main" id="{ACA825E0-A3F5-ADFA-FDA3-11C060C5B459}"/>
              </a:ext>
            </a:extLst>
          </p:cNvPr>
          <p:cNvSpPr>
            <a:spLocks noGrp="1"/>
          </p:cNvSpPr>
          <p:nvPr>
            <p:ph type="body" idx="1"/>
          </p:nvPr>
        </p:nvSpPr>
        <p:spPr>
          <a:xfrm>
            <a:off x="388439" y="1467529"/>
            <a:ext cx="4442761" cy="2741083"/>
          </a:xfrm>
          <a:noFill/>
          <a:ln>
            <a:noFill/>
          </a:ln>
        </p:spPr>
        <p:txBody>
          <a:bodyPr spcFirstLastPara="1" wrap="square" lIns="91425" tIns="91425" rIns="91425" bIns="91425" anchor="ctr" anchorCtr="0"/>
          <a:lstStyle/>
          <a:p>
            <a:r>
              <a:rPr lang="en-US" sz="2400">
                <a:latin typeface="Eras Medium ITC"/>
              </a:rPr>
              <a:t>Network of Neurons</a:t>
            </a:r>
          </a:p>
          <a:p>
            <a:r>
              <a:rPr lang="en-US" sz="2400">
                <a:latin typeface="Eras Medium ITC"/>
              </a:rPr>
              <a:t>Receives Input as a Tensor</a:t>
            </a:r>
          </a:p>
          <a:p>
            <a:r>
              <a:rPr lang="en-US" sz="2400">
                <a:latin typeface="Eras Medium ITC"/>
              </a:rPr>
              <a:t>Learns Patterns in Hidden Layers</a:t>
            </a:r>
          </a:p>
          <a:p>
            <a:r>
              <a:rPr lang="en-US" sz="2400">
                <a:latin typeface="Eras Medium ITC"/>
              </a:rPr>
              <a:t>Produces Output as Probabilities</a:t>
            </a:r>
          </a:p>
        </p:txBody>
      </p:sp>
      <p:sp>
        <p:nvSpPr>
          <p:cNvPr id="4" name="Slide Number Placeholder 3">
            <a:extLst>
              <a:ext uri="{FF2B5EF4-FFF2-40B4-BE49-F238E27FC236}">
                <a16:creationId xmlns:a16="http://schemas.microsoft.com/office/drawing/2014/main" id="{C958A763-9D23-6D79-08A2-1C671583AB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7" name="Picture 6" descr="A diagram of a network&#10;&#10;AI-generated content may be incorrect.">
            <a:extLst>
              <a:ext uri="{FF2B5EF4-FFF2-40B4-BE49-F238E27FC236}">
                <a16:creationId xmlns:a16="http://schemas.microsoft.com/office/drawing/2014/main" id="{D7C8FB11-D012-1B73-91DF-D92C6431E9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01952" y="1535067"/>
            <a:ext cx="4248009" cy="2587925"/>
          </a:xfrm>
          <a:prstGeom prst="rect">
            <a:avLst/>
          </a:prstGeom>
        </p:spPr>
      </p:pic>
      <p:sp>
        <p:nvSpPr>
          <p:cNvPr id="8" name="TextBox 7">
            <a:extLst>
              <a:ext uri="{FF2B5EF4-FFF2-40B4-BE49-F238E27FC236}">
                <a16:creationId xmlns:a16="http://schemas.microsoft.com/office/drawing/2014/main" id="{561D2EE6-CACF-A773-25C6-11AB16AEA3C5}"/>
              </a:ext>
            </a:extLst>
          </p:cNvPr>
          <p:cNvSpPr txBox="1"/>
          <p:nvPr/>
        </p:nvSpPr>
        <p:spPr>
          <a:xfrm>
            <a:off x="7682399" y="4191569"/>
            <a:ext cx="157680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Eras Medium ITC" panose="020B0602030504020804" pitchFamily="34" charset="0"/>
              </a:rPr>
              <a:t>(Rojewska, 2024)</a:t>
            </a:r>
          </a:p>
        </p:txBody>
      </p:sp>
      <p:pic>
        <p:nvPicPr>
          <p:cNvPr id="5" name="Recording (118)">
            <a:hlinkClick r:id="" action="ppaction://media"/>
            <a:extLst>
              <a:ext uri="{FF2B5EF4-FFF2-40B4-BE49-F238E27FC236}">
                <a16:creationId xmlns:a16="http://schemas.microsoft.com/office/drawing/2014/main" id="{C586AC8D-99DD-463A-8CFF-0607272043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61700" y="65467"/>
            <a:ext cx="730250" cy="730250"/>
          </a:xfrm>
          <a:prstGeom prst="rect">
            <a:avLst/>
          </a:prstGeom>
        </p:spPr>
      </p:pic>
    </p:spTree>
    <p:extLst>
      <p:ext uri="{BB962C8B-B14F-4D97-AF65-F5344CB8AC3E}">
        <p14:creationId xmlns:p14="http://schemas.microsoft.com/office/powerpoint/2010/main" val="2342124751"/>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801" fill="hold"/>
                                        <p:tgtEl>
                                          <p:spTgt spid="5"/>
                                        </p:tgtEl>
                                      </p:cBhvr>
                                    </p:cmd>
                                  </p:childTnLst>
                                </p:cTn>
                              </p:par>
                              <p:par>
                                <p:cTn id="7" presetID="22" presetClass="entr" presetSubtype="1" fill="hold" grpId="0" nodeType="withEffect">
                                  <p:stCondLst>
                                    <p:cond delay="4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5600"/>
                                        <p:tgtEl>
                                          <p:spTgt spid="3">
                                            <p:txEl>
                                              <p:pRg st="0" end="0"/>
                                            </p:txEl>
                                          </p:spTgt>
                                        </p:tgtEl>
                                      </p:cBhvr>
                                    </p:animEffect>
                                  </p:childTnLst>
                                </p:cTn>
                              </p:par>
                              <p:par>
                                <p:cTn id="10" presetID="22" presetClass="entr" presetSubtype="8" fill="hold" nodeType="withEffect">
                                  <p:stCondLst>
                                    <p:cond delay="80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30100"/>
                                        <p:tgtEl>
                                          <p:spTgt spid="7"/>
                                        </p:tgtEl>
                                      </p:cBhvr>
                                    </p:animEffect>
                                  </p:childTnLst>
                                </p:cTn>
                              </p:par>
                              <p:par>
                                <p:cTn id="13" presetID="22" presetClass="entr" presetSubtype="1" fill="hold" grpId="0" nodeType="withEffect">
                                  <p:stCondLst>
                                    <p:cond delay="13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6000"/>
                                        <p:tgtEl>
                                          <p:spTgt spid="3">
                                            <p:txEl>
                                              <p:pRg st="1" end="1"/>
                                            </p:txEl>
                                          </p:spTgt>
                                        </p:tgtEl>
                                      </p:cBhvr>
                                    </p:animEffect>
                                  </p:childTnLst>
                                </p:cTn>
                              </p:par>
                              <p:par>
                                <p:cTn id="16" presetID="22" presetClass="entr" presetSubtype="1" fill="hold" grpId="0" nodeType="withEffect">
                                  <p:stCondLst>
                                    <p:cond delay="235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6000"/>
                                        <p:tgtEl>
                                          <p:spTgt spid="3">
                                            <p:txEl>
                                              <p:pRg st="2" end="2"/>
                                            </p:txEl>
                                          </p:spTgt>
                                        </p:tgtEl>
                                      </p:cBhvr>
                                    </p:animEffect>
                                  </p:childTnLst>
                                </p:cTn>
                              </p:par>
                              <p:par>
                                <p:cTn id="19" presetID="22" presetClass="entr" presetSubtype="1" fill="hold" grpId="0" nodeType="withEffect">
                                  <p:stCondLst>
                                    <p:cond delay="3360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up)">
                                      <p:cBhvr>
                                        <p:cTn id="21" dur="6000"/>
                                        <p:tgtEl>
                                          <p:spTgt spid="3">
                                            <p:txEl>
                                              <p:pRg st="3" end="3"/>
                                            </p:txEl>
                                          </p:spTgt>
                                        </p:tgtEl>
                                      </p:cBhvr>
                                    </p:animEffect>
                                  </p:childTnLst>
                                </p:cTn>
                              </p:par>
                            </p:childTnLst>
                          </p:cTn>
                        </p:par>
                        <p:par>
                          <p:cTn id="22" fill="hold">
                            <p:stCondLst>
                              <p:cond delay="44801"/>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6" fill="hold" display="0">
                  <p:stCondLst>
                    <p:cond delay="indefinite"/>
                  </p:stCondLst>
                  <p:endCondLst>
                    <p:cond evt="onStopAudio" delay="0">
                      <p:tgtEl>
                        <p:sldTgt/>
                      </p:tgtEl>
                    </p:cond>
                  </p:endCondLst>
                </p:cTn>
                <p:tgtEl>
                  <p:spTgt spid="5"/>
                </p:tgtEl>
              </p:cMediaNode>
            </p:audio>
          </p:childTnLst>
        </p:cTn>
      </p:par>
    </p:tnLst>
    <p:bldLst>
      <p:bldP spid="3"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6DB3FA-8BD4-8D81-826B-9C0AFEA5451A}"/>
              </a:ext>
            </a:extLst>
          </p:cNvPr>
          <p:cNvSpPr>
            <a:spLocks noGrp="1"/>
          </p:cNvSpPr>
          <p:nvPr>
            <p:ph type="ctrTitle"/>
          </p:nvPr>
        </p:nvSpPr>
        <p:spPr/>
        <p:txBody>
          <a:bodyPr/>
          <a:lstStyle/>
          <a:p>
            <a:r>
              <a:rPr lang="en-US" err="1">
                <a:latin typeface="Eras Bold ITC"/>
              </a:rPr>
              <a:t>PyTorch</a:t>
            </a:r>
            <a:br>
              <a:rPr lang="en-US" sz="4800"/>
            </a:br>
            <a:endParaRPr lang="en-US"/>
          </a:p>
        </p:txBody>
      </p:sp>
      <p:pic>
        <p:nvPicPr>
          <p:cNvPr id="3" name="Recording (120)">
            <a:hlinkClick r:id="" action="ppaction://media"/>
            <a:extLst>
              <a:ext uri="{FF2B5EF4-FFF2-40B4-BE49-F238E27FC236}">
                <a16:creationId xmlns:a16="http://schemas.microsoft.com/office/drawing/2014/main" id="{0B43BE6B-FC2B-4351-6CFA-C4C7DD7ACE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3750" y="253499"/>
            <a:ext cx="730250" cy="730250"/>
          </a:xfrm>
          <a:prstGeom prst="rect">
            <a:avLst/>
          </a:prstGeom>
        </p:spPr>
      </p:pic>
    </p:spTree>
    <p:extLst>
      <p:ext uri="{BB962C8B-B14F-4D97-AF65-F5344CB8AC3E}">
        <p14:creationId xmlns:p14="http://schemas.microsoft.com/office/powerpoint/2010/main" val="2751283619"/>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A1847-E324-A743-5313-4B8AEB0A92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F3C28-535D-4F98-2AB8-A0D3DDF61F81}"/>
              </a:ext>
            </a:extLst>
          </p:cNvPr>
          <p:cNvSpPr>
            <a:spLocks noGrp="1"/>
          </p:cNvSpPr>
          <p:nvPr>
            <p:ph type="title"/>
          </p:nvPr>
        </p:nvSpPr>
        <p:spPr/>
        <p:txBody>
          <a:bodyPr/>
          <a:lstStyle/>
          <a:p>
            <a:r>
              <a:rPr lang="en-US">
                <a:latin typeface="Eras Bold ITC"/>
              </a:rPr>
              <a:t>Key Features </a:t>
            </a:r>
            <a:endParaRPr lang="en-US"/>
          </a:p>
        </p:txBody>
      </p:sp>
      <p:sp>
        <p:nvSpPr>
          <p:cNvPr id="4" name="Slide Number Placeholder 3">
            <a:extLst>
              <a:ext uri="{FF2B5EF4-FFF2-40B4-BE49-F238E27FC236}">
                <a16:creationId xmlns:a16="http://schemas.microsoft.com/office/drawing/2014/main" id="{8EE77A08-8971-7B7D-7DDC-2AF52521FD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5" name="Recording (129)">
            <a:hlinkClick r:id="" action="ppaction://media"/>
            <a:extLst>
              <a:ext uri="{FF2B5EF4-FFF2-40B4-BE49-F238E27FC236}">
                <a16:creationId xmlns:a16="http://schemas.microsoft.com/office/drawing/2014/main" id="{390EE701-E521-A9DC-E616-8ECDACAE0F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1700" y="62631"/>
            <a:ext cx="730250" cy="730250"/>
          </a:xfrm>
          <a:prstGeom prst="rect">
            <a:avLst/>
          </a:prstGeom>
        </p:spPr>
      </p:pic>
      <p:graphicFrame>
        <p:nvGraphicFramePr>
          <p:cNvPr id="6" name="Diagram 5">
            <a:extLst>
              <a:ext uri="{FF2B5EF4-FFF2-40B4-BE49-F238E27FC236}">
                <a16:creationId xmlns:a16="http://schemas.microsoft.com/office/drawing/2014/main" id="{FF738D9D-63E5-A5ED-0DD4-3F1FACD3BF85}"/>
              </a:ext>
            </a:extLst>
          </p:cNvPr>
          <p:cNvGraphicFramePr/>
          <p:nvPr>
            <p:extLst>
              <p:ext uri="{D42A27DB-BD31-4B8C-83A1-F6EECF244321}">
                <p14:modId xmlns:p14="http://schemas.microsoft.com/office/powerpoint/2010/main" val="4093872153"/>
              </p:ext>
            </p:extLst>
          </p:nvPr>
        </p:nvGraphicFramePr>
        <p:xfrm>
          <a:off x="211016" y="1079500"/>
          <a:ext cx="4605867"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7" name="Diagram 6">
            <a:extLst>
              <a:ext uri="{FF2B5EF4-FFF2-40B4-BE49-F238E27FC236}">
                <a16:creationId xmlns:a16="http://schemas.microsoft.com/office/drawing/2014/main" id="{09B9986E-EA7E-D968-1BD8-F409570086F3}"/>
              </a:ext>
            </a:extLst>
          </p:cNvPr>
          <p:cNvGraphicFramePr/>
          <p:nvPr>
            <p:extLst>
              <p:ext uri="{D42A27DB-BD31-4B8C-83A1-F6EECF244321}">
                <p14:modId xmlns:p14="http://schemas.microsoft.com/office/powerpoint/2010/main" val="982826894"/>
              </p:ext>
            </p:extLst>
          </p:nvPr>
        </p:nvGraphicFramePr>
        <p:xfrm>
          <a:off x="3292533" y="1324708"/>
          <a:ext cx="5534944" cy="352864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504827677"/>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209" fill="hold"/>
                                        <p:tgtEl>
                                          <p:spTgt spid="5"/>
                                        </p:tgtEl>
                                      </p:cBhvr>
                                    </p:cmd>
                                  </p:childTnLst>
                                </p:cTn>
                              </p:par>
                              <p:par>
                                <p:cTn id="7" presetID="26" presetClass="entr" presetSubtype="0" fill="hold" grpId="0" nodeType="withEffect">
                                  <p:stCondLst>
                                    <p:cond delay="150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870">
                                          <p:stCondLst>
                                            <p:cond delay="0"/>
                                          </p:stCondLst>
                                        </p:cTn>
                                        <p:tgtEl>
                                          <p:spTgt spid="6"/>
                                        </p:tgtEl>
                                      </p:cBhvr>
                                    </p:animEffect>
                                    <p:anim calcmode="lin" valueType="num">
                                      <p:cBhvr>
                                        <p:cTn id="10" dur="273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1" dur="99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2" dur="996" tmFilter="0, 0; 0.125,0.2665; 0.25,0.4; 0.375,0.465; 0.5,0.5;  0.625,0.535; 0.75,0.6; 0.875,0.7335; 1,1">
                                          <p:stCondLst>
                                            <p:cond delay="996"/>
                                          </p:stCondLst>
                                        </p:cTn>
                                        <p:tgtEl>
                                          <p:spTgt spid="6"/>
                                        </p:tgtEl>
                                        <p:attrNameLst>
                                          <p:attrName>ppt_y</p:attrName>
                                        </p:attrNameLst>
                                      </p:cBhvr>
                                      <p:tavLst>
                                        <p:tav tm="0" fmla="#ppt_y-sin(pi*$)/9">
                                          <p:val>
                                            <p:fltVal val="0"/>
                                          </p:val>
                                        </p:tav>
                                        <p:tav tm="100000">
                                          <p:val>
                                            <p:fltVal val="1"/>
                                          </p:val>
                                        </p:tav>
                                      </p:tavLst>
                                    </p:anim>
                                    <p:anim calcmode="lin" valueType="num">
                                      <p:cBhvr>
                                        <p:cTn id="13" dur="498" tmFilter="0, 0; 0.125,0.2665; 0.25,0.4; 0.375,0.465; 0.5,0.5;  0.625,0.535; 0.75,0.6; 0.875,0.7335; 1,1">
                                          <p:stCondLst>
                                            <p:cond delay="1986"/>
                                          </p:stCondLst>
                                        </p:cTn>
                                        <p:tgtEl>
                                          <p:spTgt spid="6"/>
                                        </p:tgtEl>
                                        <p:attrNameLst>
                                          <p:attrName>ppt_y</p:attrName>
                                        </p:attrNameLst>
                                      </p:cBhvr>
                                      <p:tavLst>
                                        <p:tav tm="0" fmla="#ppt_y-sin(pi*$)/27">
                                          <p:val>
                                            <p:fltVal val="0"/>
                                          </p:val>
                                        </p:tav>
                                        <p:tav tm="100000">
                                          <p:val>
                                            <p:fltVal val="1"/>
                                          </p:val>
                                        </p:tav>
                                      </p:tavLst>
                                    </p:anim>
                                    <p:anim calcmode="lin" valueType="num">
                                      <p:cBhvr>
                                        <p:cTn id="14" dur="246" tmFilter="0, 0; 0.125,0.2665; 0.25,0.4; 0.375,0.465; 0.5,0.5;  0.625,0.535; 0.75,0.6; 0.875,0.7335; 1,1">
                                          <p:stCondLst>
                                            <p:cond delay="2484"/>
                                          </p:stCondLst>
                                        </p:cTn>
                                        <p:tgtEl>
                                          <p:spTgt spid="6"/>
                                        </p:tgtEl>
                                        <p:attrNameLst>
                                          <p:attrName>ppt_y</p:attrName>
                                        </p:attrNameLst>
                                      </p:cBhvr>
                                      <p:tavLst>
                                        <p:tav tm="0" fmla="#ppt_y-sin(pi*$)/81">
                                          <p:val>
                                            <p:fltVal val="0"/>
                                          </p:val>
                                        </p:tav>
                                        <p:tav tm="100000">
                                          <p:val>
                                            <p:fltVal val="1"/>
                                          </p:val>
                                        </p:tav>
                                      </p:tavLst>
                                    </p:anim>
                                    <p:animScale>
                                      <p:cBhvr>
                                        <p:cTn id="15" dur="39">
                                          <p:stCondLst>
                                            <p:cond delay="975"/>
                                          </p:stCondLst>
                                        </p:cTn>
                                        <p:tgtEl>
                                          <p:spTgt spid="6"/>
                                        </p:tgtEl>
                                      </p:cBhvr>
                                      <p:to x="100000" y="60000"/>
                                    </p:animScale>
                                    <p:animScale>
                                      <p:cBhvr>
                                        <p:cTn id="16" dur="249" decel="50000">
                                          <p:stCondLst>
                                            <p:cond delay="1014"/>
                                          </p:stCondLst>
                                        </p:cTn>
                                        <p:tgtEl>
                                          <p:spTgt spid="6"/>
                                        </p:tgtEl>
                                      </p:cBhvr>
                                      <p:to x="100000" y="100000"/>
                                    </p:animScale>
                                    <p:animScale>
                                      <p:cBhvr>
                                        <p:cTn id="17" dur="39">
                                          <p:stCondLst>
                                            <p:cond delay="1968"/>
                                          </p:stCondLst>
                                        </p:cTn>
                                        <p:tgtEl>
                                          <p:spTgt spid="6"/>
                                        </p:tgtEl>
                                      </p:cBhvr>
                                      <p:to x="100000" y="80000"/>
                                    </p:animScale>
                                    <p:animScale>
                                      <p:cBhvr>
                                        <p:cTn id="18" dur="249" decel="50000">
                                          <p:stCondLst>
                                            <p:cond delay="2007"/>
                                          </p:stCondLst>
                                        </p:cTn>
                                        <p:tgtEl>
                                          <p:spTgt spid="6"/>
                                        </p:tgtEl>
                                      </p:cBhvr>
                                      <p:to x="100000" y="100000"/>
                                    </p:animScale>
                                    <p:animScale>
                                      <p:cBhvr>
                                        <p:cTn id="19" dur="39">
                                          <p:stCondLst>
                                            <p:cond delay="2463"/>
                                          </p:stCondLst>
                                        </p:cTn>
                                        <p:tgtEl>
                                          <p:spTgt spid="6"/>
                                        </p:tgtEl>
                                      </p:cBhvr>
                                      <p:to x="100000" y="90000"/>
                                    </p:animScale>
                                    <p:animScale>
                                      <p:cBhvr>
                                        <p:cTn id="20" dur="249" decel="50000">
                                          <p:stCondLst>
                                            <p:cond delay="2502"/>
                                          </p:stCondLst>
                                        </p:cTn>
                                        <p:tgtEl>
                                          <p:spTgt spid="6"/>
                                        </p:tgtEl>
                                      </p:cBhvr>
                                      <p:to x="100000" y="100000"/>
                                    </p:animScale>
                                    <p:animScale>
                                      <p:cBhvr>
                                        <p:cTn id="21" dur="39">
                                          <p:stCondLst>
                                            <p:cond delay="2712"/>
                                          </p:stCondLst>
                                        </p:cTn>
                                        <p:tgtEl>
                                          <p:spTgt spid="6"/>
                                        </p:tgtEl>
                                      </p:cBhvr>
                                      <p:to x="100000" y="95000"/>
                                    </p:animScale>
                                    <p:animScale>
                                      <p:cBhvr>
                                        <p:cTn id="22" dur="249" decel="50000">
                                          <p:stCondLst>
                                            <p:cond delay="2751"/>
                                          </p:stCondLst>
                                        </p:cTn>
                                        <p:tgtEl>
                                          <p:spTgt spid="6"/>
                                        </p:tgtEl>
                                      </p:cBhvr>
                                      <p:to x="100000" y="100000"/>
                                    </p:animScale>
                                  </p:childTnLst>
                                </p:cTn>
                              </p:par>
                              <p:par>
                                <p:cTn id="23" presetID="26" presetClass="entr" presetSubtype="0" fill="hold" grpId="0" nodeType="withEffect">
                                  <p:stCondLst>
                                    <p:cond delay="2600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870">
                                          <p:stCondLst>
                                            <p:cond delay="0"/>
                                          </p:stCondLst>
                                        </p:cTn>
                                        <p:tgtEl>
                                          <p:spTgt spid="7"/>
                                        </p:tgtEl>
                                      </p:cBhvr>
                                    </p:animEffect>
                                    <p:anim calcmode="lin" valueType="num">
                                      <p:cBhvr>
                                        <p:cTn id="26" dur="273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99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996" tmFilter="0, 0; 0.125,0.2665; 0.25,0.4; 0.375,0.465; 0.5,0.5;  0.625,0.535; 0.75,0.6; 0.875,0.7335; 1,1">
                                          <p:stCondLst>
                                            <p:cond delay="996"/>
                                          </p:stCondLst>
                                        </p:cTn>
                                        <p:tgtEl>
                                          <p:spTgt spid="7"/>
                                        </p:tgtEl>
                                        <p:attrNameLst>
                                          <p:attrName>ppt_y</p:attrName>
                                        </p:attrNameLst>
                                      </p:cBhvr>
                                      <p:tavLst>
                                        <p:tav tm="0" fmla="#ppt_y-sin(pi*$)/9">
                                          <p:val>
                                            <p:fltVal val="0"/>
                                          </p:val>
                                        </p:tav>
                                        <p:tav tm="100000">
                                          <p:val>
                                            <p:fltVal val="1"/>
                                          </p:val>
                                        </p:tav>
                                      </p:tavLst>
                                    </p:anim>
                                    <p:anim calcmode="lin" valueType="num">
                                      <p:cBhvr>
                                        <p:cTn id="29" dur="498" tmFilter="0, 0; 0.125,0.2665; 0.25,0.4; 0.375,0.465; 0.5,0.5;  0.625,0.535; 0.75,0.6; 0.875,0.7335; 1,1">
                                          <p:stCondLst>
                                            <p:cond delay="1986"/>
                                          </p:stCondLst>
                                        </p:cTn>
                                        <p:tgtEl>
                                          <p:spTgt spid="7"/>
                                        </p:tgtEl>
                                        <p:attrNameLst>
                                          <p:attrName>ppt_y</p:attrName>
                                        </p:attrNameLst>
                                      </p:cBhvr>
                                      <p:tavLst>
                                        <p:tav tm="0" fmla="#ppt_y-sin(pi*$)/27">
                                          <p:val>
                                            <p:fltVal val="0"/>
                                          </p:val>
                                        </p:tav>
                                        <p:tav tm="100000">
                                          <p:val>
                                            <p:fltVal val="1"/>
                                          </p:val>
                                        </p:tav>
                                      </p:tavLst>
                                    </p:anim>
                                    <p:anim calcmode="lin" valueType="num">
                                      <p:cBhvr>
                                        <p:cTn id="30" dur="246" tmFilter="0, 0; 0.125,0.2665; 0.25,0.4; 0.375,0.465; 0.5,0.5;  0.625,0.535; 0.75,0.6; 0.875,0.7335; 1,1">
                                          <p:stCondLst>
                                            <p:cond delay="2484"/>
                                          </p:stCondLst>
                                        </p:cTn>
                                        <p:tgtEl>
                                          <p:spTgt spid="7"/>
                                        </p:tgtEl>
                                        <p:attrNameLst>
                                          <p:attrName>ppt_y</p:attrName>
                                        </p:attrNameLst>
                                      </p:cBhvr>
                                      <p:tavLst>
                                        <p:tav tm="0" fmla="#ppt_y-sin(pi*$)/81">
                                          <p:val>
                                            <p:fltVal val="0"/>
                                          </p:val>
                                        </p:tav>
                                        <p:tav tm="100000">
                                          <p:val>
                                            <p:fltVal val="1"/>
                                          </p:val>
                                        </p:tav>
                                      </p:tavLst>
                                    </p:anim>
                                    <p:animScale>
                                      <p:cBhvr>
                                        <p:cTn id="31" dur="39">
                                          <p:stCondLst>
                                            <p:cond delay="975"/>
                                          </p:stCondLst>
                                        </p:cTn>
                                        <p:tgtEl>
                                          <p:spTgt spid="7"/>
                                        </p:tgtEl>
                                      </p:cBhvr>
                                      <p:to x="100000" y="60000"/>
                                    </p:animScale>
                                    <p:animScale>
                                      <p:cBhvr>
                                        <p:cTn id="32" dur="249" decel="50000">
                                          <p:stCondLst>
                                            <p:cond delay="1014"/>
                                          </p:stCondLst>
                                        </p:cTn>
                                        <p:tgtEl>
                                          <p:spTgt spid="7"/>
                                        </p:tgtEl>
                                      </p:cBhvr>
                                      <p:to x="100000" y="100000"/>
                                    </p:animScale>
                                    <p:animScale>
                                      <p:cBhvr>
                                        <p:cTn id="33" dur="39">
                                          <p:stCondLst>
                                            <p:cond delay="1968"/>
                                          </p:stCondLst>
                                        </p:cTn>
                                        <p:tgtEl>
                                          <p:spTgt spid="7"/>
                                        </p:tgtEl>
                                      </p:cBhvr>
                                      <p:to x="100000" y="80000"/>
                                    </p:animScale>
                                    <p:animScale>
                                      <p:cBhvr>
                                        <p:cTn id="34" dur="249" decel="50000">
                                          <p:stCondLst>
                                            <p:cond delay="2007"/>
                                          </p:stCondLst>
                                        </p:cTn>
                                        <p:tgtEl>
                                          <p:spTgt spid="7"/>
                                        </p:tgtEl>
                                      </p:cBhvr>
                                      <p:to x="100000" y="100000"/>
                                    </p:animScale>
                                    <p:animScale>
                                      <p:cBhvr>
                                        <p:cTn id="35" dur="39">
                                          <p:stCondLst>
                                            <p:cond delay="2463"/>
                                          </p:stCondLst>
                                        </p:cTn>
                                        <p:tgtEl>
                                          <p:spTgt spid="7"/>
                                        </p:tgtEl>
                                      </p:cBhvr>
                                      <p:to x="100000" y="90000"/>
                                    </p:animScale>
                                    <p:animScale>
                                      <p:cBhvr>
                                        <p:cTn id="36" dur="249" decel="50000">
                                          <p:stCondLst>
                                            <p:cond delay="2502"/>
                                          </p:stCondLst>
                                        </p:cTn>
                                        <p:tgtEl>
                                          <p:spTgt spid="7"/>
                                        </p:tgtEl>
                                      </p:cBhvr>
                                      <p:to x="100000" y="100000"/>
                                    </p:animScale>
                                    <p:animScale>
                                      <p:cBhvr>
                                        <p:cTn id="37" dur="39">
                                          <p:stCondLst>
                                            <p:cond delay="2712"/>
                                          </p:stCondLst>
                                        </p:cTn>
                                        <p:tgtEl>
                                          <p:spTgt spid="7"/>
                                        </p:tgtEl>
                                      </p:cBhvr>
                                      <p:to x="100000" y="95000"/>
                                    </p:animScale>
                                    <p:animScale>
                                      <p:cBhvr>
                                        <p:cTn id="38" dur="249" decel="50000">
                                          <p:stCondLst>
                                            <p:cond delay="2751"/>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9" fill="hold" display="0">
                  <p:stCondLst>
                    <p:cond delay="indefinite"/>
                  </p:stCondLst>
                  <p:endCondLst>
                    <p:cond evt="onStopAudio" delay="0">
                      <p:tgtEl>
                        <p:sldTgt/>
                      </p:tgtEl>
                    </p:cond>
                  </p:endCondLst>
                </p:cTn>
                <p:tgtEl>
                  <p:spTgt spid="5"/>
                </p:tgtEl>
              </p:cMediaNode>
            </p:audio>
          </p:childTnLst>
        </p:cTn>
      </p:par>
    </p:tnLst>
    <p:bldLst>
      <p:bldGraphic spid="6" grpId="0">
        <p:bldAsOne/>
      </p:bldGraphic>
      <p:bldGraphic spid="7"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C4202-4EF8-5B1A-2D11-185FA553E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D10BF4-65CB-F9A1-BEF4-C454492CDD7F}"/>
              </a:ext>
            </a:extLst>
          </p:cNvPr>
          <p:cNvSpPr>
            <a:spLocks noGrp="1"/>
          </p:cNvSpPr>
          <p:nvPr>
            <p:ph type="title"/>
          </p:nvPr>
        </p:nvSpPr>
        <p:spPr/>
        <p:txBody>
          <a:bodyPr/>
          <a:lstStyle/>
          <a:p>
            <a:r>
              <a:rPr lang="en-US">
                <a:latin typeface="Eras Bold ITC"/>
              </a:rPr>
              <a:t>Tensors Introduction</a:t>
            </a:r>
            <a:endParaRPr lang="en-US"/>
          </a:p>
        </p:txBody>
      </p:sp>
      <p:sp>
        <p:nvSpPr>
          <p:cNvPr id="3" name="Text Placeholder 2">
            <a:extLst>
              <a:ext uri="{FF2B5EF4-FFF2-40B4-BE49-F238E27FC236}">
                <a16:creationId xmlns:a16="http://schemas.microsoft.com/office/drawing/2014/main" id="{DD7D1182-E66F-52C1-67E5-29021115EBD1}"/>
              </a:ext>
            </a:extLst>
          </p:cNvPr>
          <p:cNvSpPr>
            <a:spLocks noGrp="1"/>
          </p:cNvSpPr>
          <p:nvPr>
            <p:ph type="body" idx="1"/>
          </p:nvPr>
        </p:nvSpPr>
        <p:spPr>
          <a:xfrm>
            <a:off x="362310" y="1327350"/>
            <a:ext cx="5276014" cy="3707494"/>
          </a:xfrm>
        </p:spPr>
        <p:txBody>
          <a:bodyPr/>
          <a:lstStyle/>
          <a:p>
            <a:r>
              <a:rPr lang="en-US">
                <a:latin typeface="Eras Medium ITC"/>
              </a:rPr>
              <a:t>Multi Dimensional Array</a:t>
            </a:r>
          </a:p>
          <a:p>
            <a:r>
              <a:rPr lang="en-US">
                <a:latin typeface="Eras Medium ITC"/>
              </a:rPr>
              <a:t>Numerical Encoded input</a:t>
            </a:r>
          </a:p>
          <a:p>
            <a:r>
              <a:rPr lang="en-US">
                <a:latin typeface="Eras Medium ITC"/>
              </a:rPr>
              <a:t>Representational Output</a:t>
            </a:r>
          </a:p>
          <a:p>
            <a:r>
              <a:rPr lang="en-US">
                <a:latin typeface="Eras Medium ITC"/>
              </a:rPr>
              <a:t>Over 100 helpful Methods</a:t>
            </a:r>
            <a:endParaRPr lang="en-US"/>
          </a:p>
          <a:p>
            <a:pPr lvl="1">
              <a:buFont typeface="Courier New"/>
              <a:buChar char="o"/>
            </a:pPr>
            <a:r>
              <a:rPr lang="en-US">
                <a:latin typeface="Eras Medium ITC"/>
              </a:rPr>
              <a:t>Manipulation</a:t>
            </a:r>
          </a:p>
          <a:p>
            <a:pPr lvl="1">
              <a:buFont typeface="Courier New"/>
              <a:buChar char="o"/>
            </a:pPr>
            <a:r>
              <a:rPr lang="en-US">
                <a:latin typeface="Eras Medium ITC"/>
              </a:rPr>
              <a:t>Transformation</a:t>
            </a:r>
          </a:p>
          <a:p>
            <a:pPr lvl="1">
              <a:buFont typeface="Courier New"/>
              <a:buChar char="o"/>
            </a:pPr>
            <a:r>
              <a:rPr lang="en-US">
                <a:latin typeface="Eras Medium ITC"/>
              </a:rPr>
              <a:t>Analysis…</a:t>
            </a:r>
          </a:p>
        </p:txBody>
      </p:sp>
      <p:sp>
        <p:nvSpPr>
          <p:cNvPr id="4" name="Slide Number Placeholder 3">
            <a:extLst>
              <a:ext uri="{FF2B5EF4-FFF2-40B4-BE49-F238E27FC236}">
                <a16:creationId xmlns:a16="http://schemas.microsoft.com/office/drawing/2014/main" id="{CCB8DEB7-8A98-C473-D601-3D7AF6DCB9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5" name="Recording (134)">
            <a:hlinkClick r:id="" action="ppaction://media"/>
            <a:extLst>
              <a:ext uri="{FF2B5EF4-FFF2-40B4-BE49-F238E27FC236}">
                <a16:creationId xmlns:a16="http://schemas.microsoft.com/office/drawing/2014/main" id="{1EBE1776-4D9E-2B82-4263-5B297B03A1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65289" y="40941"/>
            <a:ext cx="730250" cy="730250"/>
          </a:xfrm>
          <a:prstGeom prst="rect">
            <a:avLst/>
          </a:prstGeom>
        </p:spPr>
      </p:pic>
      <p:pic>
        <p:nvPicPr>
          <p:cNvPr id="8" name="Picture 7">
            <a:extLst>
              <a:ext uri="{FF2B5EF4-FFF2-40B4-BE49-F238E27FC236}">
                <a16:creationId xmlns:a16="http://schemas.microsoft.com/office/drawing/2014/main" id="{45B0EA7B-B6E7-C1C3-DD5F-68154B186839}"/>
              </a:ext>
            </a:extLst>
          </p:cNvPr>
          <p:cNvPicPr>
            <a:picLocks noGrp="1" noRot="1" noChangeAspect="1" noMove="1" noResize="1" noEditPoints="1" noAdjustHandles="1" noChangeArrowheads="1" noChangeShapeType="1" noCrop="1"/>
          </p:cNvPicPr>
          <p:nvPr/>
        </p:nvPicPr>
        <p:blipFill>
          <a:blip r:embed="rId6">
            <a:extLst>
              <a:ext uri="{BEBA8EAE-BF5A-486C-A8C5-ECC9F3942E4B}">
                <a14:imgProps xmlns:a14="http://schemas.microsoft.com/office/drawing/2010/main">
                  <a14:imgLayer r:embed="rId7">
                    <a14:imgEffect>
                      <a14:backgroundRemoval t="3041" b="98649" l="4235" r="96743">
                        <a14:foregroundMark x1="34202" y1="8784" x2="68078" y2="10811"/>
                        <a14:foregroundMark x1="68078" y1="10811" x2="85668" y2="8446"/>
                        <a14:foregroundMark x1="85668" y1="8446" x2="87622" y2="8446"/>
                        <a14:foregroundMark x1="95440" y1="6081" x2="24756" y2="3716"/>
                        <a14:foregroundMark x1="7818" y1="26351" x2="4560" y2="91554"/>
                        <a14:foregroundMark x1="4560" y1="91554" x2="73290" y2="98649"/>
                        <a14:foregroundMark x1="82984" y1="90541" x2="83388" y2="90203"/>
                        <a14:foregroundMark x1="82177" y1="91216" x2="82984" y2="90541"/>
                        <a14:foregroundMark x1="73290" y1="98649" x2="82177" y2="91216"/>
                        <a14:foregroundMark x1="14332" y1="94257" x2="57003" y2="95608"/>
                        <a14:foregroundMark x1="94463" y1="22973" x2="91857" y2="60811"/>
                        <a14:foregroundMark x1="93485" y1="14865" x2="78502" y2="35811"/>
                        <a14:foregroundMark x1="78502" y1="35811" x2="78176" y2="42905"/>
                        <a14:foregroundMark x1="96743" y1="10473" x2="82410" y2="38851"/>
                        <a14:foregroundMark x1="82410" y1="38851" x2="80782" y2="62500"/>
                        <a14:foregroundMark x1="4235" y1="30743" x2="4235" y2="30743"/>
                        <a14:foregroundMark x1="13029" y1="67230" x2="13029" y2="67230"/>
                        <a14:foregroundMark x1="45603" y1="41892" x2="45603" y2="41892"/>
                        <a14:foregroundMark x1="22801" y1="43581" x2="73616" y2="81757"/>
                        <a14:foregroundMark x1="64169" y1="38176" x2="17264" y2="69932"/>
                        <a14:foregroundMark x1="17264" y1="45270" x2="62541" y2="47297"/>
                        <a14:foregroundMark x1="62541" y1="47297" x2="68730" y2="45608"/>
                        <a14:foregroundMark x1="66775" y1="64527" x2="38762" y2="71622"/>
                        <a14:foregroundMark x1="36156" y1="88176" x2="62866" y2="87838"/>
                        <a14:foregroundMark x1="62866" y1="87838" x2="64169" y2="87838"/>
                        <a14:backgroundMark x1="83713" y1="91216" x2="83713" y2="91216"/>
                        <a14:backgroundMark x1="83713" y1="90541" x2="83713" y2="90541"/>
                      </a14:backgroundRemoval>
                    </a14:imgEffect>
                    <a14:imgEffect>
                      <a14:sharpenSoften amount="25000"/>
                    </a14:imgEffect>
                    <a14:imgEffect>
                      <a14:saturation sat="200000"/>
                    </a14:imgEffect>
                    <a14:imgEffect>
                      <a14:brightnessContrast bright="20000" contrast="-20000"/>
                    </a14:imgEffect>
                  </a14:imgLayer>
                </a14:imgProps>
              </a:ext>
            </a:extLst>
          </a:blip>
          <a:stretch>
            <a:fillRect/>
          </a:stretch>
        </p:blipFill>
        <p:spPr>
          <a:xfrm>
            <a:off x="6449488" y="1327350"/>
            <a:ext cx="2420192" cy="2333476"/>
          </a:xfrm>
          <a:prstGeom prst="rect">
            <a:avLst/>
          </a:prstGeom>
        </p:spPr>
      </p:pic>
      <p:sp>
        <p:nvSpPr>
          <p:cNvPr id="9" name="TextBox 8">
            <a:extLst>
              <a:ext uri="{FF2B5EF4-FFF2-40B4-BE49-F238E27FC236}">
                <a16:creationId xmlns:a16="http://schemas.microsoft.com/office/drawing/2014/main" id="{A83D502B-9945-3E89-AADB-572758299068}"/>
              </a:ext>
            </a:extLst>
          </p:cNvPr>
          <p:cNvSpPr txBox="1"/>
          <p:nvPr/>
        </p:nvSpPr>
        <p:spPr>
          <a:xfrm>
            <a:off x="7580717" y="1050206"/>
            <a:ext cx="780983" cy="307777"/>
          </a:xfrm>
          <a:prstGeom prst="rect">
            <a:avLst/>
          </a:prstGeom>
          <a:noFill/>
        </p:spPr>
        <p:txBody>
          <a:bodyPr wrap="none" rtlCol="0">
            <a:spAutoFit/>
          </a:bodyPr>
          <a:lstStyle/>
          <a:p>
            <a:r>
              <a:rPr lang="en-US">
                <a:latin typeface="Eras Medium ITC" panose="020B0602030504020804" pitchFamily="34" charset="0"/>
              </a:rPr>
              <a:t>[3, 3, 3]</a:t>
            </a:r>
          </a:p>
        </p:txBody>
      </p:sp>
      <p:sp>
        <p:nvSpPr>
          <p:cNvPr id="10" name="TextBox 9">
            <a:extLst>
              <a:ext uri="{FF2B5EF4-FFF2-40B4-BE49-F238E27FC236}">
                <a16:creationId xmlns:a16="http://schemas.microsoft.com/office/drawing/2014/main" id="{361F933A-B51B-BD37-D1A0-4091FCE9FC22}"/>
              </a:ext>
            </a:extLst>
          </p:cNvPr>
          <p:cNvSpPr txBox="1"/>
          <p:nvPr/>
        </p:nvSpPr>
        <p:spPr>
          <a:xfrm>
            <a:off x="6696385" y="3630193"/>
            <a:ext cx="1279517" cy="307777"/>
          </a:xfrm>
          <a:prstGeom prst="rect">
            <a:avLst/>
          </a:prstGeom>
          <a:gradFill flip="none" rotWithShape="1">
            <a:gsLst>
              <a:gs pos="0">
                <a:schemeClr val="bg1">
                  <a:alpha val="73000"/>
                </a:schemeClr>
              </a:gs>
              <a:gs pos="100000">
                <a:schemeClr val="bg1">
                  <a:shade val="100000"/>
                  <a:satMod val="115000"/>
                  <a:alpha val="0"/>
                </a:schemeClr>
              </a:gs>
            </a:gsLst>
            <a:path path="circle">
              <a:fillToRect l="50000" t="50000" r="50000" b="50000"/>
            </a:path>
            <a:tileRect/>
          </a:gradFill>
        </p:spPr>
        <p:txBody>
          <a:bodyPr wrap="none" rtlCol="0">
            <a:spAutoFit/>
          </a:bodyPr>
          <a:lstStyle>
            <a:defPPr marR="0" lvl="0" algn="l" rtl="0">
              <a:lnSpc>
                <a:spcPct val="100000"/>
              </a:lnSpc>
              <a:spcBef>
                <a:spcPts val="0"/>
              </a:spcBef>
              <a:spcAft>
                <a:spcPts val="0"/>
              </a:spcAft>
            </a:defPPr>
            <a:lvl1pPr>
              <a:defRPr>
                <a:latin typeface="Eras Medium ITC" panose="020B0602030504020804" pitchFamily="34" charset="0"/>
              </a:defRPr>
            </a:lvl1pPr>
          </a:lstStyle>
          <a:p>
            <a:r>
              <a:rPr lang="en-US">
                <a:solidFill>
                  <a:srgbClr val="C7D3E6"/>
                </a:solidFill>
                <a:sym typeface="Wingdings" panose="05000000000000000000" pitchFamily="2" charset="2"/>
              </a:rPr>
              <a:t>    </a:t>
            </a:r>
            <a:r>
              <a:rPr lang="en-US">
                <a:solidFill>
                  <a:srgbClr val="C7D3E6"/>
                </a:solidFill>
              </a:rPr>
              <a:t>Rows   </a:t>
            </a:r>
            <a:r>
              <a:rPr lang="en-US">
                <a:solidFill>
                  <a:srgbClr val="C7D3E6"/>
                </a:solidFill>
                <a:sym typeface="Wingdings" panose="05000000000000000000" pitchFamily="2" charset="2"/>
              </a:rPr>
              <a:t></a:t>
            </a:r>
            <a:endParaRPr lang="en-US">
              <a:solidFill>
                <a:srgbClr val="C7D3E6"/>
              </a:solidFill>
            </a:endParaRPr>
          </a:p>
        </p:txBody>
      </p:sp>
      <p:sp>
        <p:nvSpPr>
          <p:cNvPr id="11" name="TextBox 10">
            <a:extLst>
              <a:ext uri="{FF2B5EF4-FFF2-40B4-BE49-F238E27FC236}">
                <a16:creationId xmlns:a16="http://schemas.microsoft.com/office/drawing/2014/main" id="{90144D0B-681B-63AC-191A-A0A45D5EDFFB}"/>
              </a:ext>
            </a:extLst>
          </p:cNvPr>
          <p:cNvSpPr txBox="1"/>
          <p:nvPr/>
        </p:nvSpPr>
        <p:spPr>
          <a:xfrm rot="5400000">
            <a:off x="5545172" y="2731726"/>
            <a:ext cx="1550424" cy="307777"/>
          </a:xfrm>
          <a:prstGeom prst="rect">
            <a:avLst/>
          </a:prstGeom>
          <a:gradFill flip="none" rotWithShape="1">
            <a:gsLst>
              <a:gs pos="0">
                <a:schemeClr val="bg1">
                  <a:alpha val="73000"/>
                </a:schemeClr>
              </a:gs>
              <a:gs pos="100000">
                <a:schemeClr val="bg1">
                  <a:shade val="100000"/>
                  <a:satMod val="115000"/>
                  <a:alpha val="0"/>
                </a:schemeClr>
              </a:gs>
            </a:gsLst>
            <a:path path="circle">
              <a:fillToRect l="50000" t="50000" r="50000" b="50000"/>
            </a:path>
            <a:tileRect/>
          </a:gradFill>
        </p:spPr>
        <p:txBody>
          <a:bodyPr wrap="none" rtlCol="0">
            <a:spAutoFit/>
          </a:bodyPr>
          <a:lstStyle/>
          <a:p>
            <a:r>
              <a:rPr lang="en-US">
                <a:solidFill>
                  <a:srgbClr val="C7D3E6"/>
                </a:solidFill>
                <a:latin typeface="Eras Medium ITC" panose="020B0602030504020804" pitchFamily="34" charset="0"/>
                <a:sym typeface="Wingdings" panose="05000000000000000000" pitchFamily="2" charset="2"/>
              </a:rPr>
              <a:t>    </a:t>
            </a:r>
            <a:r>
              <a:rPr lang="en-US">
                <a:solidFill>
                  <a:srgbClr val="C7D3E6"/>
                </a:solidFill>
                <a:latin typeface="Eras Medium ITC" panose="020B0602030504020804" pitchFamily="34" charset="0"/>
              </a:rPr>
              <a:t>Columns   </a:t>
            </a:r>
            <a:r>
              <a:rPr lang="en-US">
                <a:solidFill>
                  <a:srgbClr val="C7D3E6"/>
                </a:solidFill>
                <a:latin typeface="Eras Medium ITC" panose="020B0602030504020804" pitchFamily="34" charset="0"/>
                <a:sym typeface="Wingdings" panose="05000000000000000000" pitchFamily="2" charset="2"/>
              </a:rPr>
              <a:t></a:t>
            </a:r>
            <a:endParaRPr lang="en-US">
              <a:solidFill>
                <a:srgbClr val="C7D3E6"/>
              </a:solidFill>
              <a:latin typeface="Eras Medium ITC" panose="020B0602030504020804" pitchFamily="34" charset="0"/>
            </a:endParaRPr>
          </a:p>
        </p:txBody>
      </p:sp>
      <p:sp>
        <p:nvSpPr>
          <p:cNvPr id="12" name="TextBox 11">
            <a:extLst>
              <a:ext uri="{FF2B5EF4-FFF2-40B4-BE49-F238E27FC236}">
                <a16:creationId xmlns:a16="http://schemas.microsoft.com/office/drawing/2014/main" id="{8DB4BD18-F44C-4BD8-DF62-09D046E22915}"/>
              </a:ext>
            </a:extLst>
          </p:cNvPr>
          <p:cNvSpPr txBox="1"/>
          <p:nvPr/>
        </p:nvSpPr>
        <p:spPr>
          <a:xfrm rot="18399265">
            <a:off x="8109119" y="3238947"/>
            <a:ext cx="1172116" cy="307777"/>
          </a:xfrm>
          <a:prstGeom prst="rect">
            <a:avLst/>
          </a:prstGeom>
          <a:gradFill flip="none" rotWithShape="1">
            <a:gsLst>
              <a:gs pos="0">
                <a:schemeClr val="bg1">
                  <a:alpha val="73000"/>
                </a:schemeClr>
              </a:gs>
              <a:gs pos="100000">
                <a:schemeClr val="bg1">
                  <a:shade val="100000"/>
                  <a:satMod val="115000"/>
                  <a:alpha val="0"/>
                </a:schemeClr>
              </a:gs>
            </a:gsLst>
            <a:path path="circle">
              <a:fillToRect l="50000" t="50000" r="50000" b="50000"/>
            </a:path>
            <a:tileRect/>
          </a:gradFill>
        </p:spPr>
        <p:txBody>
          <a:bodyPr wrap="none" rtlCol="0">
            <a:spAutoFit/>
          </a:bodyPr>
          <a:lstStyle>
            <a:defPPr marR="0" lvl="0" algn="l" rtl="0">
              <a:lnSpc>
                <a:spcPct val="100000"/>
              </a:lnSpc>
              <a:spcBef>
                <a:spcPts val="0"/>
              </a:spcBef>
              <a:spcAft>
                <a:spcPts val="0"/>
              </a:spcAft>
            </a:defPPr>
            <a:lvl1pPr>
              <a:defRPr>
                <a:latin typeface="Eras Medium ITC" panose="020B0602030504020804" pitchFamily="34" charset="0"/>
              </a:defRPr>
            </a:lvl1pPr>
          </a:lstStyle>
          <a:p>
            <a:r>
              <a:rPr lang="en-US">
                <a:solidFill>
                  <a:srgbClr val="C7D3E6"/>
                </a:solidFill>
                <a:sym typeface="Wingdings" panose="05000000000000000000" pitchFamily="2" charset="2"/>
              </a:rPr>
              <a:t> </a:t>
            </a:r>
            <a:r>
              <a:rPr lang="en-US">
                <a:solidFill>
                  <a:srgbClr val="C7D3E6"/>
                </a:solidFill>
              </a:rPr>
              <a:t>Depth </a:t>
            </a:r>
            <a:r>
              <a:rPr lang="en-US">
                <a:solidFill>
                  <a:srgbClr val="C7D3E6"/>
                </a:solidFill>
                <a:sym typeface="Wingdings" panose="05000000000000000000" pitchFamily="2" charset="2"/>
              </a:rPr>
              <a:t></a:t>
            </a:r>
            <a:endParaRPr lang="en-US">
              <a:solidFill>
                <a:srgbClr val="C7D3E6"/>
              </a:solidFill>
            </a:endParaRPr>
          </a:p>
        </p:txBody>
      </p:sp>
      <p:sp>
        <p:nvSpPr>
          <p:cNvPr id="13" name="Chord 12">
            <a:extLst>
              <a:ext uri="{FF2B5EF4-FFF2-40B4-BE49-F238E27FC236}">
                <a16:creationId xmlns:a16="http://schemas.microsoft.com/office/drawing/2014/main" id="{F3B35932-12E8-112A-3D5D-B3C74B8FF5EC}"/>
              </a:ext>
            </a:extLst>
          </p:cNvPr>
          <p:cNvSpPr/>
          <p:nvPr/>
        </p:nvSpPr>
        <p:spPr>
          <a:xfrm rot="6664274">
            <a:off x="6138126" y="1276136"/>
            <a:ext cx="725741" cy="885064"/>
          </a:xfrm>
          <a:prstGeom prst="chord">
            <a:avLst/>
          </a:prstGeom>
          <a:solidFill>
            <a:srgbClr val="C7D3E6"/>
          </a:solidFill>
          <a:ln>
            <a:solidFill>
              <a:srgbClr val="3F5378"/>
            </a:solidFill>
          </a:ln>
        </p:spPr>
        <p:style>
          <a:lnRef idx="2">
            <a:schemeClr val="accent1">
              <a:shade val="15000"/>
            </a:schemeClr>
          </a:lnRef>
          <a:fillRef idx="1">
            <a:schemeClr val="accent1"/>
          </a:fillRef>
          <a:effectRef idx="0">
            <a:schemeClr val="accent1"/>
          </a:effectRef>
          <a:fontRef idx="minor">
            <a:schemeClr val="lt1"/>
          </a:fontRef>
        </p:style>
        <p:txBody>
          <a:bodyPr vert="vert270" lIns="0" tIns="0" rIns="91440" bIns="0" rtlCol="0" anchor="ctr"/>
          <a:lstStyle/>
          <a:p>
            <a:pPr algn="ctr"/>
            <a:r>
              <a:rPr lang="en-US">
                <a:solidFill>
                  <a:srgbClr val="3F5378"/>
                </a:solidFill>
              </a:rPr>
              <a:t>Slicing</a:t>
            </a:r>
          </a:p>
        </p:txBody>
      </p:sp>
    </p:spTree>
    <p:extLst>
      <p:ext uri="{BB962C8B-B14F-4D97-AF65-F5344CB8AC3E}">
        <p14:creationId xmlns:p14="http://schemas.microsoft.com/office/powerpoint/2010/main" val="2419526730"/>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611" fill="hold"/>
                                        <p:tgtEl>
                                          <p:spTgt spid="5"/>
                                        </p:tgtEl>
                                      </p:cBhvr>
                                    </p:cmd>
                                  </p:childTnLst>
                                </p:cTn>
                              </p:par>
                              <p:par>
                                <p:cTn id="7" presetID="22" presetClass="entr" presetSubtype="1" fill="hold" grpId="0" nodeType="withEffect">
                                  <p:stCondLst>
                                    <p:cond delay="68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3800"/>
                                        <p:tgtEl>
                                          <p:spTgt spid="3">
                                            <p:txEl>
                                              <p:pRg st="0" end="0"/>
                                            </p:txEl>
                                          </p:spTgt>
                                        </p:tgtEl>
                                      </p:cBhvr>
                                    </p:animEffect>
                                  </p:childTnLst>
                                </p:cTn>
                              </p:par>
                              <p:par>
                                <p:cTn id="10" presetID="22" presetClass="entr" presetSubtype="1" fill="hold" grpId="0" nodeType="withEffect">
                                  <p:stCondLst>
                                    <p:cond delay="11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3200"/>
                                        <p:tgtEl>
                                          <p:spTgt spid="3">
                                            <p:txEl>
                                              <p:pRg st="1" end="1"/>
                                            </p:txEl>
                                          </p:spTgt>
                                        </p:tgtEl>
                                      </p:cBhvr>
                                    </p:animEffect>
                                  </p:childTnLst>
                                </p:cTn>
                              </p:par>
                              <p:par>
                                <p:cTn id="13" presetID="22" presetClass="entr" presetSubtype="8" fill="hold" nodeType="withEffect">
                                  <p:stCondLst>
                                    <p:cond delay="14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250"/>
                                        <p:tgtEl>
                                          <p:spTgt spid="8"/>
                                        </p:tgtEl>
                                      </p:cBhvr>
                                    </p:animEffect>
                                  </p:childTnLst>
                                </p:cTn>
                              </p:par>
                              <p:par>
                                <p:cTn id="16" presetID="22" presetClass="entr" presetSubtype="8" fill="hold" grpId="0" nodeType="withEffect">
                                  <p:stCondLst>
                                    <p:cond delay="1510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1000"/>
                                        <p:tgtEl>
                                          <p:spTgt spid="9"/>
                                        </p:tgtEl>
                                      </p:cBhvr>
                                    </p:animEffect>
                                  </p:childTnLst>
                                </p:cTn>
                              </p:par>
                              <p:par>
                                <p:cTn id="19" presetID="22" presetClass="entr" presetSubtype="1" fill="hold" grpId="0" nodeType="withEffect">
                                  <p:stCondLst>
                                    <p:cond delay="1620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1000"/>
                                        <p:tgtEl>
                                          <p:spTgt spid="11"/>
                                        </p:tgtEl>
                                      </p:cBhvr>
                                    </p:animEffect>
                                  </p:childTnLst>
                                </p:cTn>
                              </p:par>
                              <p:par>
                                <p:cTn id="22" presetID="22" presetClass="exit" presetSubtype="1" fill="hold" grpId="1" nodeType="withEffect">
                                  <p:stCondLst>
                                    <p:cond delay="19800"/>
                                  </p:stCondLst>
                                  <p:childTnLst>
                                    <p:animEffect transition="out" filter="wipe(up)">
                                      <p:cBhvr>
                                        <p:cTn id="23" dur="750"/>
                                        <p:tgtEl>
                                          <p:spTgt spid="11"/>
                                        </p:tgtEl>
                                      </p:cBhvr>
                                    </p:animEffect>
                                    <p:set>
                                      <p:cBhvr>
                                        <p:cTn id="24" dur="1" fill="hold">
                                          <p:stCondLst>
                                            <p:cond delay="749"/>
                                          </p:stCondLst>
                                        </p:cTn>
                                        <p:tgtEl>
                                          <p:spTgt spid="11"/>
                                        </p:tgtEl>
                                        <p:attrNameLst>
                                          <p:attrName>style.visibility</p:attrName>
                                        </p:attrNameLst>
                                      </p:cBhvr>
                                      <p:to>
                                        <p:strVal val="hidden"/>
                                      </p:to>
                                    </p:set>
                                  </p:childTnLst>
                                </p:cTn>
                              </p:par>
                              <p:par>
                                <p:cTn id="25" presetID="22" presetClass="entr" presetSubtype="8" fill="hold" grpId="0" nodeType="withEffect">
                                  <p:stCondLst>
                                    <p:cond delay="173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par>
                                <p:cTn id="28" presetID="22" presetClass="exit" presetSubtype="8" fill="hold" grpId="1" nodeType="withEffect">
                                  <p:stCondLst>
                                    <p:cond delay="20600"/>
                                  </p:stCondLst>
                                  <p:childTnLst>
                                    <p:animEffect transition="out" filter="wipe(left)">
                                      <p:cBhvr>
                                        <p:cTn id="29" dur="750"/>
                                        <p:tgtEl>
                                          <p:spTgt spid="10"/>
                                        </p:tgtEl>
                                      </p:cBhvr>
                                    </p:animEffect>
                                    <p:set>
                                      <p:cBhvr>
                                        <p:cTn id="30" dur="1" fill="hold">
                                          <p:stCondLst>
                                            <p:cond delay="749"/>
                                          </p:stCondLst>
                                        </p:cTn>
                                        <p:tgtEl>
                                          <p:spTgt spid="10"/>
                                        </p:tgtEl>
                                        <p:attrNameLst>
                                          <p:attrName>style.visibility</p:attrName>
                                        </p:attrNameLst>
                                      </p:cBhvr>
                                      <p:to>
                                        <p:strVal val="hidden"/>
                                      </p:to>
                                    </p:set>
                                  </p:childTnLst>
                                </p:cTn>
                              </p:par>
                              <p:par>
                                <p:cTn id="31" presetID="22" presetClass="entr" presetSubtype="4" fill="hold" grpId="0" nodeType="withEffect">
                                  <p:stCondLst>
                                    <p:cond delay="1860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1000"/>
                                        <p:tgtEl>
                                          <p:spTgt spid="12"/>
                                        </p:tgtEl>
                                      </p:cBhvr>
                                    </p:animEffect>
                                  </p:childTnLst>
                                </p:cTn>
                              </p:par>
                              <p:par>
                                <p:cTn id="34" presetID="22" presetClass="exit" presetSubtype="4" fill="hold" grpId="1" nodeType="withEffect">
                                  <p:stCondLst>
                                    <p:cond delay="21300"/>
                                  </p:stCondLst>
                                  <p:childTnLst>
                                    <p:animEffect transition="out" filter="wipe(down)">
                                      <p:cBhvr>
                                        <p:cTn id="35" dur="750"/>
                                        <p:tgtEl>
                                          <p:spTgt spid="12"/>
                                        </p:tgtEl>
                                      </p:cBhvr>
                                    </p:animEffect>
                                    <p:set>
                                      <p:cBhvr>
                                        <p:cTn id="36" dur="1" fill="hold">
                                          <p:stCondLst>
                                            <p:cond delay="749"/>
                                          </p:stCondLst>
                                        </p:cTn>
                                        <p:tgtEl>
                                          <p:spTgt spid="12"/>
                                        </p:tgtEl>
                                        <p:attrNameLst>
                                          <p:attrName>style.visibility</p:attrName>
                                        </p:attrNameLst>
                                      </p:cBhvr>
                                      <p:to>
                                        <p:strVal val="hidden"/>
                                      </p:to>
                                    </p:set>
                                  </p:childTnLst>
                                </p:cTn>
                              </p:par>
                              <p:par>
                                <p:cTn id="37" presetID="22" presetClass="entr" presetSubtype="1" fill="hold" grpId="0" nodeType="withEffect">
                                  <p:stCondLst>
                                    <p:cond delay="1800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up)">
                                      <p:cBhvr>
                                        <p:cTn id="39" dur="4200"/>
                                        <p:tgtEl>
                                          <p:spTgt spid="3">
                                            <p:txEl>
                                              <p:pRg st="2" end="2"/>
                                            </p:txEl>
                                          </p:spTgt>
                                        </p:tgtEl>
                                      </p:cBhvr>
                                    </p:animEffect>
                                  </p:childTnLst>
                                </p:cTn>
                              </p:par>
                              <p:par>
                                <p:cTn id="40" presetID="10" presetClass="entr" presetSubtype="0" fill="hold" grpId="0" nodeType="withEffect">
                                  <p:stCondLst>
                                    <p:cond delay="30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63" presetClass="path" presetSubtype="0" accel="50000" decel="50000" fill="hold" grpId="1" nodeType="withEffect">
                                  <p:stCondLst>
                                    <p:cond delay="30500"/>
                                  </p:stCondLst>
                                  <p:childTnLst>
                                    <p:animMotion origin="layout" path="M 0.00034 -0.00062 L 0.20347 -0.00062 " pathEditMode="relative" rAng="0" ptsTypes="AA">
                                      <p:cBhvr>
                                        <p:cTn id="44" dur="2000" fill="hold"/>
                                        <p:tgtEl>
                                          <p:spTgt spid="13"/>
                                        </p:tgtEl>
                                        <p:attrNameLst>
                                          <p:attrName>ppt_x</p:attrName>
                                          <p:attrName>ppt_y</p:attrName>
                                        </p:attrNameLst>
                                      </p:cBhvr>
                                      <p:rCtr x="10156" y="0"/>
                                    </p:animMotion>
                                  </p:childTnLst>
                                </p:cTn>
                              </p:par>
                              <p:par>
                                <p:cTn id="45" presetID="22" presetClass="entr" presetSubtype="1" fill="hold" grpId="0" nodeType="withEffect">
                                  <p:stCondLst>
                                    <p:cond delay="3240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wipe(up)">
                                      <p:cBhvr>
                                        <p:cTn id="47" dur="2000"/>
                                        <p:tgtEl>
                                          <p:spTgt spid="3">
                                            <p:txEl>
                                              <p:pRg st="3" end="3"/>
                                            </p:txEl>
                                          </p:spTgt>
                                        </p:tgtEl>
                                      </p:cBhvr>
                                    </p:animEffect>
                                  </p:childTnLst>
                                </p:cTn>
                              </p:par>
                              <p:par>
                                <p:cTn id="48" presetID="22" presetClass="entr" presetSubtype="1" fill="hold" grpId="0" nodeType="withEffect">
                                  <p:stCondLst>
                                    <p:cond delay="33400"/>
                                  </p:stCondLst>
                                  <p:childTnLst>
                                    <p:set>
                                      <p:cBhvr>
                                        <p:cTn id="49" dur="1" fill="hold">
                                          <p:stCondLst>
                                            <p:cond delay="0"/>
                                          </p:stCondLst>
                                        </p:cTn>
                                        <p:tgtEl>
                                          <p:spTgt spid="3">
                                            <p:txEl>
                                              <p:pRg st="4" end="4"/>
                                            </p:txEl>
                                          </p:spTgt>
                                        </p:tgtEl>
                                        <p:attrNameLst>
                                          <p:attrName>style.visibility</p:attrName>
                                        </p:attrNameLst>
                                      </p:cBhvr>
                                      <p:to>
                                        <p:strVal val="visible"/>
                                      </p:to>
                                    </p:set>
                                    <p:animEffect transition="in" filter="wipe(up)">
                                      <p:cBhvr>
                                        <p:cTn id="50" dur="2000"/>
                                        <p:tgtEl>
                                          <p:spTgt spid="3">
                                            <p:txEl>
                                              <p:pRg st="4" end="4"/>
                                            </p:txEl>
                                          </p:spTgt>
                                        </p:tgtEl>
                                      </p:cBhvr>
                                    </p:animEffect>
                                  </p:childTnLst>
                                </p:cTn>
                              </p:par>
                              <p:par>
                                <p:cTn id="51" presetID="22" presetClass="entr" presetSubtype="1" fill="hold" grpId="0" nodeType="withEffect">
                                  <p:stCondLst>
                                    <p:cond delay="34400"/>
                                  </p:stCondLst>
                                  <p:childTnLst>
                                    <p:set>
                                      <p:cBhvr>
                                        <p:cTn id="52" dur="1" fill="hold">
                                          <p:stCondLst>
                                            <p:cond delay="0"/>
                                          </p:stCondLst>
                                        </p:cTn>
                                        <p:tgtEl>
                                          <p:spTgt spid="3">
                                            <p:txEl>
                                              <p:pRg st="5" end="5"/>
                                            </p:txEl>
                                          </p:spTgt>
                                        </p:tgtEl>
                                        <p:attrNameLst>
                                          <p:attrName>style.visibility</p:attrName>
                                        </p:attrNameLst>
                                      </p:cBhvr>
                                      <p:to>
                                        <p:strVal val="visible"/>
                                      </p:to>
                                    </p:set>
                                    <p:animEffect transition="in" filter="wipe(up)">
                                      <p:cBhvr>
                                        <p:cTn id="53" dur="2000"/>
                                        <p:tgtEl>
                                          <p:spTgt spid="3">
                                            <p:txEl>
                                              <p:pRg st="5" end="5"/>
                                            </p:txEl>
                                          </p:spTgt>
                                        </p:tgtEl>
                                      </p:cBhvr>
                                    </p:animEffect>
                                  </p:childTnLst>
                                </p:cTn>
                              </p:par>
                              <p:par>
                                <p:cTn id="54" presetID="22" presetClass="entr" presetSubtype="1" fill="hold" grpId="0" nodeType="withEffect">
                                  <p:stCondLst>
                                    <p:cond delay="3540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wipe(up)">
                                      <p:cBhvr>
                                        <p:cTn id="5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7" fill="hold" display="0">
                  <p:stCondLst>
                    <p:cond delay="indefinite"/>
                  </p:stCondLst>
                  <p:endCondLst>
                    <p:cond evt="onStopAudio" delay="0">
                      <p:tgtEl>
                        <p:sldTgt/>
                      </p:tgtEl>
                    </p:cond>
                  </p:endCondLst>
                </p:cTn>
                <p:tgtEl>
                  <p:spTgt spid="5"/>
                </p:tgtEl>
              </p:cMediaNode>
            </p:audio>
          </p:childTnLst>
        </p:cTn>
      </p:par>
    </p:tnLst>
    <p:bldLst>
      <p:bldP spid="3" grpId="0" uiExpand="1" build="p"/>
      <p:bldP spid="9" grpId="0"/>
      <p:bldP spid="10" grpId="0" animBg="1"/>
      <p:bldP spid="10" grpId="1" animBg="1"/>
      <p:bldP spid="11" grpId="0" animBg="1"/>
      <p:bldP spid="11" grpId="1" animBg="1"/>
      <p:bldP spid="12" grpId="0" animBg="1"/>
      <p:bldP spid="12" grpId="1" animBg="1"/>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E90359-7F8E-776F-513D-DDC307B227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FD482-39FE-8427-8C44-EE7E07EDBF54}"/>
              </a:ext>
            </a:extLst>
          </p:cNvPr>
          <p:cNvSpPr>
            <a:spLocks noGrp="1"/>
          </p:cNvSpPr>
          <p:nvPr>
            <p:ph type="title"/>
          </p:nvPr>
        </p:nvSpPr>
        <p:spPr/>
        <p:txBody>
          <a:bodyPr/>
          <a:lstStyle/>
          <a:p>
            <a:r>
              <a:rPr lang="en-US">
                <a:latin typeface="Eras Bold ITC"/>
              </a:rPr>
              <a:t>Tensor Example</a:t>
            </a:r>
            <a:endParaRPr lang="en-US"/>
          </a:p>
        </p:txBody>
      </p:sp>
      <p:sp>
        <p:nvSpPr>
          <p:cNvPr id="4" name="Slide Number Placeholder 3">
            <a:extLst>
              <a:ext uri="{FF2B5EF4-FFF2-40B4-BE49-F238E27FC236}">
                <a16:creationId xmlns:a16="http://schemas.microsoft.com/office/drawing/2014/main" id="{6F11904E-E84E-573F-6863-A9CE17FECC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7" name="TextBox 6">
            <a:extLst>
              <a:ext uri="{FF2B5EF4-FFF2-40B4-BE49-F238E27FC236}">
                <a16:creationId xmlns:a16="http://schemas.microsoft.com/office/drawing/2014/main" id="{E45D0068-3061-BC7A-1049-417D6CD3119A}"/>
              </a:ext>
            </a:extLst>
          </p:cNvPr>
          <p:cNvSpPr txBox="1"/>
          <p:nvPr/>
        </p:nvSpPr>
        <p:spPr>
          <a:xfrm>
            <a:off x="838625" y="1530688"/>
            <a:ext cx="185379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Eras Medium ITC" panose="020B0602030504020804" pitchFamily="34" charset="0"/>
              </a:rPr>
              <a:t>[[416.9700, 111.6800], [395.4900, 200.3200], [343.1900, 201.9700], [266.1200, 255.9300]]</a:t>
            </a:r>
          </a:p>
        </p:txBody>
      </p:sp>
      <p:sp>
        <p:nvSpPr>
          <p:cNvPr id="8" name="TextBox 7">
            <a:extLst>
              <a:ext uri="{FF2B5EF4-FFF2-40B4-BE49-F238E27FC236}">
                <a16:creationId xmlns:a16="http://schemas.microsoft.com/office/drawing/2014/main" id="{D3E2B017-8E12-4E6A-F778-CF70FD79F7E0}"/>
              </a:ext>
            </a:extLst>
          </p:cNvPr>
          <p:cNvSpPr txBox="1"/>
          <p:nvPr/>
        </p:nvSpPr>
        <p:spPr>
          <a:xfrm>
            <a:off x="5866150" y="1530688"/>
            <a:ext cx="249555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a:defRPr sz="2000">
                <a:latin typeface="Eras Medium ITC" panose="020B0602030504020804" pitchFamily="34" charset="0"/>
              </a:defRPr>
            </a:lvl1pPr>
          </a:lstStyle>
          <a:p>
            <a:r>
              <a:rPr lang="en-US"/>
              <a:t>[[0.762, </a:t>
            </a:r>
          </a:p>
          <a:p>
            <a:r>
              <a:rPr lang="en-US"/>
              <a:t>  0.134, </a:t>
            </a:r>
          </a:p>
          <a:p>
            <a:r>
              <a:rPr lang="en-US"/>
              <a:t>  0.104], </a:t>
            </a:r>
          </a:p>
          <a:p>
            <a:r>
              <a:rPr lang="en-US"/>
              <a:t> [0.219, </a:t>
            </a:r>
          </a:p>
          <a:p>
            <a:r>
              <a:rPr lang="en-US"/>
              <a:t>  0.811, </a:t>
            </a:r>
          </a:p>
          <a:p>
            <a:r>
              <a:rPr lang="en-US"/>
              <a:t>  0.024], </a:t>
            </a:r>
          </a:p>
          <a:p>
            <a:r>
              <a:rPr lang="en-US"/>
              <a:t> [0.045, </a:t>
            </a:r>
          </a:p>
          <a:p>
            <a:r>
              <a:rPr lang="en-US"/>
              <a:t>  0.057, </a:t>
            </a:r>
          </a:p>
          <a:p>
            <a:r>
              <a:rPr lang="en-US"/>
              <a:t>  0.898]]</a:t>
            </a:r>
          </a:p>
        </p:txBody>
      </p:sp>
      <p:sp>
        <p:nvSpPr>
          <p:cNvPr id="5" name="Arrow: Right 4">
            <a:extLst>
              <a:ext uri="{FF2B5EF4-FFF2-40B4-BE49-F238E27FC236}">
                <a16:creationId xmlns:a16="http://schemas.microsoft.com/office/drawing/2014/main" id="{B5B6F88C-892F-77A1-970C-ABDDF4C822A8}"/>
              </a:ext>
            </a:extLst>
          </p:cNvPr>
          <p:cNvSpPr/>
          <p:nvPr/>
        </p:nvSpPr>
        <p:spPr>
          <a:xfrm>
            <a:off x="2370859" y="2822427"/>
            <a:ext cx="551834" cy="34852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BB8A53D-2134-7001-6507-121AC56DADA8}"/>
              </a:ext>
            </a:extLst>
          </p:cNvPr>
          <p:cNvSpPr/>
          <p:nvPr/>
        </p:nvSpPr>
        <p:spPr>
          <a:xfrm>
            <a:off x="5165033" y="2798525"/>
            <a:ext cx="551834" cy="348527"/>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96BE025F-4903-59AA-7E85-7B8412AA2AAF}"/>
              </a:ext>
            </a:extLst>
          </p:cNvPr>
          <p:cNvGrpSpPr/>
          <p:nvPr/>
        </p:nvGrpSpPr>
        <p:grpSpPr>
          <a:xfrm>
            <a:off x="3193294" y="2160979"/>
            <a:ext cx="1701954" cy="1590570"/>
            <a:chOff x="3193294" y="2160979"/>
            <a:chExt cx="1701954" cy="1590570"/>
          </a:xfrm>
        </p:grpSpPr>
        <p:cxnSp>
          <p:nvCxnSpPr>
            <p:cNvPr id="18" name="Straight Arrow Connector 17">
              <a:extLst>
                <a:ext uri="{FF2B5EF4-FFF2-40B4-BE49-F238E27FC236}">
                  <a16:creationId xmlns:a16="http://schemas.microsoft.com/office/drawing/2014/main" id="{83F5144E-52D0-4F0B-59AC-405F0CECBB03}"/>
                </a:ext>
              </a:extLst>
            </p:cNvPr>
            <p:cNvCxnSpPr>
              <a:cxnSpLocks/>
            </p:cNvCxnSpPr>
            <p:nvPr/>
          </p:nvCxnSpPr>
          <p:spPr>
            <a:xfrm>
              <a:off x="3944977" y="2533344"/>
              <a:ext cx="127128" cy="479739"/>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8784A3E-ABAB-2756-E260-830D14977935}"/>
                </a:ext>
              </a:extLst>
            </p:cNvPr>
            <p:cNvCxnSpPr/>
            <p:nvPr/>
          </p:nvCxnSpPr>
          <p:spPr>
            <a:xfrm flipH="1">
              <a:off x="3560763" y="2397989"/>
              <a:ext cx="256378" cy="419582"/>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7D133F2A-A234-9D1C-A311-FB5E5917F586}"/>
                </a:ext>
              </a:extLst>
            </p:cNvPr>
            <p:cNvSpPr/>
            <p:nvPr/>
          </p:nvSpPr>
          <p:spPr>
            <a:xfrm>
              <a:off x="3663516" y="2160979"/>
              <a:ext cx="472146" cy="4909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AD84487E-E40A-AF1A-2BF9-70B11525B625}"/>
                </a:ext>
              </a:extLst>
            </p:cNvPr>
            <p:cNvCxnSpPr>
              <a:cxnSpLocks/>
            </p:cNvCxnSpPr>
            <p:nvPr/>
          </p:nvCxnSpPr>
          <p:spPr>
            <a:xfrm flipH="1">
              <a:off x="3997884" y="2807961"/>
              <a:ext cx="392416" cy="130902"/>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5D8860E-6D59-9B4A-B2FB-526663BC7314}"/>
                </a:ext>
              </a:extLst>
            </p:cNvPr>
            <p:cNvCxnSpPr>
              <a:cxnSpLocks/>
            </p:cNvCxnSpPr>
            <p:nvPr/>
          </p:nvCxnSpPr>
          <p:spPr>
            <a:xfrm>
              <a:off x="3425431" y="2911869"/>
              <a:ext cx="468544" cy="56681"/>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2785027-BAA4-B962-F9D9-3BCA97C85F2B}"/>
                </a:ext>
              </a:extLst>
            </p:cNvPr>
            <p:cNvCxnSpPr>
              <a:cxnSpLocks/>
            </p:cNvCxnSpPr>
            <p:nvPr/>
          </p:nvCxnSpPr>
          <p:spPr>
            <a:xfrm>
              <a:off x="3499651" y="3015778"/>
              <a:ext cx="127128" cy="479739"/>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A93947AA-5390-91C5-693A-A0BD6C6B62E5}"/>
                </a:ext>
              </a:extLst>
            </p:cNvPr>
            <p:cNvCxnSpPr>
              <a:cxnSpLocks/>
            </p:cNvCxnSpPr>
            <p:nvPr/>
          </p:nvCxnSpPr>
          <p:spPr>
            <a:xfrm>
              <a:off x="4034040" y="2362635"/>
              <a:ext cx="505653" cy="383253"/>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2F7AB24-590A-C5D6-A62A-126932EE938B}"/>
                </a:ext>
              </a:extLst>
            </p:cNvPr>
            <p:cNvCxnSpPr>
              <a:cxnSpLocks/>
            </p:cNvCxnSpPr>
            <p:nvPr/>
          </p:nvCxnSpPr>
          <p:spPr>
            <a:xfrm flipV="1">
              <a:off x="3737157" y="3376765"/>
              <a:ext cx="913868" cy="91760"/>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33D6C4A-CE81-7778-3DED-ED8D67E3264B}"/>
                </a:ext>
              </a:extLst>
            </p:cNvPr>
            <p:cNvCxnSpPr>
              <a:cxnSpLocks/>
            </p:cNvCxnSpPr>
            <p:nvPr/>
          </p:nvCxnSpPr>
          <p:spPr>
            <a:xfrm>
              <a:off x="4501631" y="2763427"/>
              <a:ext cx="127128" cy="479739"/>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4D28C15-540F-39B8-AC3F-A955C347F9B2}"/>
                </a:ext>
              </a:extLst>
            </p:cNvPr>
            <p:cNvCxnSpPr>
              <a:cxnSpLocks/>
            </p:cNvCxnSpPr>
            <p:nvPr/>
          </p:nvCxnSpPr>
          <p:spPr>
            <a:xfrm flipH="1">
              <a:off x="3767800" y="2986090"/>
              <a:ext cx="51001" cy="509427"/>
            </a:xfrm>
            <a:prstGeom prst="straightConnector1">
              <a:avLst/>
            </a:prstGeom>
            <a:ln w="28575"/>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A1C7D4E-B9F1-2D60-8DE8-7F00EBB75B9F}"/>
                </a:ext>
              </a:extLst>
            </p:cNvPr>
            <p:cNvCxnSpPr>
              <a:cxnSpLocks/>
            </p:cNvCxnSpPr>
            <p:nvPr/>
          </p:nvCxnSpPr>
          <p:spPr>
            <a:xfrm>
              <a:off x="4019196" y="3038044"/>
              <a:ext cx="624407" cy="264499"/>
            </a:xfrm>
            <a:prstGeom prst="straightConnector1">
              <a:avLst/>
            </a:prstGeom>
            <a:ln w="28575"/>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C17BDAB7-8260-3908-C1BC-EC2A04BAD12F}"/>
                </a:ext>
              </a:extLst>
            </p:cNvPr>
            <p:cNvSpPr/>
            <p:nvPr/>
          </p:nvSpPr>
          <p:spPr>
            <a:xfrm>
              <a:off x="4232760" y="2454855"/>
              <a:ext cx="472146" cy="4909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38B12F6-4F5D-9ABB-1691-318630A19584}"/>
                </a:ext>
              </a:extLst>
            </p:cNvPr>
            <p:cNvSpPr/>
            <p:nvPr/>
          </p:nvSpPr>
          <p:spPr>
            <a:xfrm>
              <a:off x="3688881" y="2731539"/>
              <a:ext cx="472146" cy="4909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B5AF035-B383-A8C7-152C-5502B1A597D8}"/>
                </a:ext>
              </a:extLst>
            </p:cNvPr>
            <p:cNvSpPr/>
            <p:nvPr/>
          </p:nvSpPr>
          <p:spPr>
            <a:xfrm>
              <a:off x="4423102" y="3014610"/>
              <a:ext cx="472146" cy="4909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C5535CC-2D69-BE00-BBC7-C46764C66ECF}"/>
                </a:ext>
              </a:extLst>
            </p:cNvPr>
            <p:cNvSpPr/>
            <p:nvPr/>
          </p:nvSpPr>
          <p:spPr>
            <a:xfrm>
              <a:off x="3432019" y="3260571"/>
              <a:ext cx="472146" cy="4909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A95273C-69FA-2F92-2511-C899C0B9C413}"/>
                </a:ext>
              </a:extLst>
            </p:cNvPr>
            <p:cNvSpPr/>
            <p:nvPr/>
          </p:nvSpPr>
          <p:spPr>
            <a:xfrm>
              <a:off x="3193294" y="2652902"/>
              <a:ext cx="472146" cy="490978"/>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Recording (136)">
            <a:hlinkClick r:id="" action="ppaction://media"/>
            <a:extLst>
              <a:ext uri="{FF2B5EF4-FFF2-40B4-BE49-F238E27FC236}">
                <a16:creationId xmlns:a16="http://schemas.microsoft.com/office/drawing/2014/main" id="{D546689E-771F-A47E-030B-8BEA221FAC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29725" y="77588"/>
            <a:ext cx="730250" cy="730250"/>
          </a:xfrm>
          <a:prstGeom prst="rect">
            <a:avLst/>
          </a:prstGeom>
        </p:spPr>
      </p:pic>
    </p:spTree>
    <p:extLst>
      <p:ext uri="{BB962C8B-B14F-4D97-AF65-F5344CB8AC3E}">
        <p14:creationId xmlns:p14="http://schemas.microsoft.com/office/powerpoint/2010/main" val="2214149195"/>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709" fill="hold"/>
                                        <p:tgtEl>
                                          <p:spTgt spid="3"/>
                                        </p:tgtEl>
                                      </p:cBhvr>
                                    </p:cmd>
                                  </p:childTnLst>
                                </p:cTn>
                              </p:par>
                              <p:par>
                                <p:cTn id="7" presetID="22" presetClass="entr" presetSubtype="1" fill="hold" grpId="0" nodeType="withEffect">
                                  <p:stCondLst>
                                    <p:cond delay="450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2000"/>
                                        <p:tgtEl>
                                          <p:spTgt spid="7"/>
                                        </p:tgtEl>
                                      </p:cBhvr>
                                    </p:animEffect>
                                  </p:childTnLst>
                                </p:cTn>
                              </p:par>
                              <p:par>
                                <p:cTn id="10" presetID="22" presetClass="entr" presetSubtype="8" fill="hold" grpId="0" nodeType="withEffect">
                                  <p:stCondLst>
                                    <p:cond delay="725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6" presetClass="entr" presetSubtype="0" fill="hold" nodeType="withEffect">
                                  <p:stCondLst>
                                    <p:cond delay="850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1160">
                                          <p:stCondLst>
                                            <p:cond delay="0"/>
                                          </p:stCondLst>
                                        </p:cTn>
                                        <p:tgtEl>
                                          <p:spTgt spid="15"/>
                                        </p:tgtEl>
                                      </p:cBhvr>
                                    </p:animEffect>
                                    <p:anim calcmode="lin" valueType="num">
                                      <p:cBhvr>
                                        <p:cTn id="16" dur="364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 dur="132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 dur="1328" tmFilter="0, 0; 0.125,0.2665; 0.25,0.4; 0.375,0.465; 0.5,0.5;  0.625,0.535; 0.75,0.6; 0.875,0.7335; 1,1">
                                          <p:stCondLst>
                                            <p:cond delay="1328"/>
                                          </p:stCondLst>
                                        </p:cTn>
                                        <p:tgtEl>
                                          <p:spTgt spid="15"/>
                                        </p:tgtEl>
                                        <p:attrNameLst>
                                          <p:attrName>ppt_y</p:attrName>
                                        </p:attrNameLst>
                                      </p:cBhvr>
                                      <p:tavLst>
                                        <p:tav tm="0" fmla="#ppt_y-sin(pi*$)/9">
                                          <p:val>
                                            <p:fltVal val="0"/>
                                          </p:val>
                                        </p:tav>
                                        <p:tav tm="100000">
                                          <p:val>
                                            <p:fltVal val="1"/>
                                          </p:val>
                                        </p:tav>
                                      </p:tavLst>
                                    </p:anim>
                                    <p:anim calcmode="lin" valueType="num">
                                      <p:cBhvr>
                                        <p:cTn id="19" dur="664" tmFilter="0, 0; 0.125,0.2665; 0.25,0.4; 0.375,0.465; 0.5,0.5;  0.625,0.535; 0.75,0.6; 0.875,0.7335; 1,1">
                                          <p:stCondLst>
                                            <p:cond delay="2648"/>
                                          </p:stCondLst>
                                        </p:cTn>
                                        <p:tgtEl>
                                          <p:spTgt spid="15"/>
                                        </p:tgtEl>
                                        <p:attrNameLst>
                                          <p:attrName>ppt_y</p:attrName>
                                        </p:attrNameLst>
                                      </p:cBhvr>
                                      <p:tavLst>
                                        <p:tav tm="0" fmla="#ppt_y-sin(pi*$)/27">
                                          <p:val>
                                            <p:fltVal val="0"/>
                                          </p:val>
                                        </p:tav>
                                        <p:tav tm="100000">
                                          <p:val>
                                            <p:fltVal val="1"/>
                                          </p:val>
                                        </p:tav>
                                      </p:tavLst>
                                    </p:anim>
                                    <p:anim calcmode="lin" valueType="num">
                                      <p:cBhvr>
                                        <p:cTn id="20" dur="328" tmFilter="0, 0; 0.125,0.2665; 0.25,0.4; 0.375,0.465; 0.5,0.5;  0.625,0.535; 0.75,0.6; 0.875,0.7335; 1,1">
                                          <p:stCondLst>
                                            <p:cond delay="3312"/>
                                          </p:stCondLst>
                                        </p:cTn>
                                        <p:tgtEl>
                                          <p:spTgt spid="15"/>
                                        </p:tgtEl>
                                        <p:attrNameLst>
                                          <p:attrName>ppt_y</p:attrName>
                                        </p:attrNameLst>
                                      </p:cBhvr>
                                      <p:tavLst>
                                        <p:tav tm="0" fmla="#ppt_y-sin(pi*$)/81">
                                          <p:val>
                                            <p:fltVal val="0"/>
                                          </p:val>
                                        </p:tav>
                                        <p:tav tm="100000">
                                          <p:val>
                                            <p:fltVal val="1"/>
                                          </p:val>
                                        </p:tav>
                                      </p:tavLst>
                                    </p:anim>
                                    <p:animScale>
                                      <p:cBhvr>
                                        <p:cTn id="21" dur="52">
                                          <p:stCondLst>
                                            <p:cond delay="1300"/>
                                          </p:stCondLst>
                                        </p:cTn>
                                        <p:tgtEl>
                                          <p:spTgt spid="15"/>
                                        </p:tgtEl>
                                      </p:cBhvr>
                                      <p:to x="100000" y="60000"/>
                                    </p:animScale>
                                    <p:animScale>
                                      <p:cBhvr>
                                        <p:cTn id="22" dur="332" decel="50000">
                                          <p:stCondLst>
                                            <p:cond delay="1352"/>
                                          </p:stCondLst>
                                        </p:cTn>
                                        <p:tgtEl>
                                          <p:spTgt spid="15"/>
                                        </p:tgtEl>
                                      </p:cBhvr>
                                      <p:to x="100000" y="100000"/>
                                    </p:animScale>
                                    <p:animScale>
                                      <p:cBhvr>
                                        <p:cTn id="23" dur="52">
                                          <p:stCondLst>
                                            <p:cond delay="2624"/>
                                          </p:stCondLst>
                                        </p:cTn>
                                        <p:tgtEl>
                                          <p:spTgt spid="15"/>
                                        </p:tgtEl>
                                      </p:cBhvr>
                                      <p:to x="100000" y="80000"/>
                                    </p:animScale>
                                    <p:animScale>
                                      <p:cBhvr>
                                        <p:cTn id="24" dur="332" decel="50000">
                                          <p:stCondLst>
                                            <p:cond delay="2676"/>
                                          </p:stCondLst>
                                        </p:cTn>
                                        <p:tgtEl>
                                          <p:spTgt spid="15"/>
                                        </p:tgtEl>
                                      </p:cBhvr>
                                      <p:to x="100000" y="100000"/>
                                    </p:animScale>
                                    <p:animScale>
                                      <p:cBhvr>
                                        <p:cTn id="25" dur="52">
                                          <p:stCondLst>
                                            <p:cond delay="3284"/>
                                          </p:stCondLst>
                                        </p:cTn>
                                        <p:tgtEl>
                                          <p:spTgt spid="15"/>
                                        </p:tgtEl>
                                      </p:cBhvr>
                                      <p:to x="100000" y="90000"/>
                                    </p:animScale>
                                    <p:animScale>
                                      <p:cBhvr>
                                        <p:cTn id="26" dur="332" decel="50000">
                                          <p:stCondLst>
                                            <p:cond delay="3336"/>
                                          </p:stCondLst>
                                        </p:cTn>
                                        <p:tgtEl>
                                          <p:spTgt spid="15"/>
                                        </p:tgtEl>
                                      </p:cBhvr>
                                      <p:to x="100000" y="100000"/>
                                    </p:animScale>
                                    <p:animScale>
                                      <p:cBhvr>
                                        <p:cTn id="27" dur="52">
                                          <p:stCondLst>
                                            <p:cond delay="3616"/>
                                          </p:stCondLst>
                                        </p:cTn>
                                        <p:tgtEl>
                                          <p:spTgt spid="15"/>
                                        </p:tgtEl>
                                      </p:cBhvr>
                                      <p:to x="100000" y="95000"/>
                                    </p:animScale>
                                    <p:animScale>
                                      <p:cBhvr>
                                        <p:cTn id="28" dur="332" decel="50000">
                                          <p:stCondLst>
                                            <p:cond delay="3668"/>
                                          </p:stCondLst>
                                        </p:cTn>
                                        <p:tgtEl>
                                          <p:spTgt spid="15"/>
                                        </p:tgtEl>
                                      </p:cBhvr>
                                      <p:to x="100000" y="100000"/>
                                    </p:animScale>
                                  </p:childTnLst>
                                </p:cTn>
                              </p:par>
                              <p:par>
                                <p:cTn id="29" presetID="22" presetClass="entr" presetSubtype="8" fill="hold" grpId="0" nodeType="withEffect">
                                  <p:stCondLst>
                                    <p:cond delay="1350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1250"/>
                                        <p:tgtEl>
                                          <p:spTgt spid="6"/>
                                        </p:tgtEl>
                                      </p:cBhvr>
                                    </p:animEffect>
                                  </p:childTnLst>
                                </p:cTn>
                              </p:par>
                              <p:par>
                                <p:cTn id="32" presetID="22" presetClass="entr" presetSubtype="1" fill="hold" grpId="0" nodeType="withEffect">
                                  <p:stCondLst>
                                    <p:cond delay="1475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5" fill="hold" display="0">
                  <p:stCondLst>
                    <p:cond delay="indefinite"/>
                  </p:stCondLst>
                  <p:endCondLst>
                    <p:cond evt="onStopAudio" delay="0">
                      <p:tgtEl>
                        <p:sldTgt/>
                      </p:tgtEl>
                    </p:cond>
                  </p:endCondLst>
                </p:cTn>
                <p:tgtEl>
                  <p:spTgt spid="3"/>
                </p:tgtEl>
              </p:cMediaNode>
            </p:audio>
          </p:childTnLst>
        </p:cTn>
      </p:par>
    </p:tnLst>
    <p:bldLst>
      <p:bldP spid="7" grpId="0"/>
      <p:bldP spid="8" grpId="0"/>
      <p:bldP spid="5" grpId="0" animBg="1"/>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8|3.7|1.5|1.9"/>
</p:tagLst>
</file>

<file path=ppt/theme/theme1.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D9F688F31D5241A8203E807516C538" ma:contentTypeVersion="11" ma:contentTypeDescription="Create a new document." ma:contentTypeScope="" ma:versionID="e9e8b681eca9f26bcb8869b59357853e">
  <xsd:schema xmlns:xsd="http://www.w3.org/2001/XMLSchema" xmlns:xs="http://www.w3.org/2001/XMLSchema" xmlns:p="http://schemas.microsoft.com/office/2006/metadata/properties" xmlns:ns2="5f00eb9a-39f7-4d82-a347-bc0a29516571" xmlns:ns3="471fc20f-0e33-4253-9db9-43efecfccd75" targetNamespace="http://schemas.microsoft.com/office/2006/metadata/properties" ma:root="true" ma:fieldsID="e604ef02b52992bd516e0d06fbd402a0" ns2:_="" ns3:_="">
    <xsd:import namespace="5f00eb9a-39f7-4d82-a347-bc0a29516571"/>
    <xsd:import namespace="471fc20f-0e33-4253-9db9-43efecfccd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0eb9a-39f7-4d82-a347-bc0a295165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6a43e1-4e15-4448-a533-0b9301fa17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1fc20f-0e33-4253-9db9-43efecfccd7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68cb33d-d423-42f0-a963-465ab480bfd2}" ma:internalName="TaxCatchAll" ma:showField="CatchAllData" ma:web="471fc20f-0e33-4253-9db9-43efecfccd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00eb9a-39f7-4d82-a347-bc0a29516571">
      <Terms xmlns="http://schemas.microsoft.com/office/infopath/2007/PartnerControls"/>
    </lcf76f155ced4ddcb4097134ff3c332f>
    <TaxCatchAll xmlns="471fc20f-0e33-4253-9db9-43efecfccd75" xsi:nil="true"/>
  </documentManagement>
</p:properties>
</file>

<file path=customXml/itemProps1.xml><?xml version="1.0" encoding="utf-8"?>
<ds:datastoreItem xmlns:ds="http://schemas.openxmlformats.org/officeDocument/2006/customXml" ds:itemID="{929B6A48-1A3B-40FA-A6EB-57503D0C030A}">
  <ds:schemaRefs>
    <ds:schemaRef ds:uri="471fc20f-0e33-4253-9db9-43efecfccd75"/>
    <ds:schemaRef ds:uri="5f00eb9a-39f7-4d82-a347-bc0a2951657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DCD0D5-9F1B-4EB6-BD1E-FFA60E39D8F0}">
  <ds:schemaRefs>
    <ds:schemaRef ds:uri="http://schemas.microsoft.com/sharepoint/v3/contenttype/forms"/>
  </ds:schemaRefs>
</ds:datastoreItem>
</file>

<file path=customXml/itemProps3.xml><?xml version="1.0" encoding="utf-8"?>
<ds:datastoreItem xmlns:ds="http://schemas.openxmlformats.org/officeDocument/2006/customXml" ds:itemID="{A97E360D-5414-4820-A293-54CF50CACD93}">
  <ds:schemaRefs>
    <ds:schemaRef ds:uri="http://purl.org/dc/terms/"/>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471fc20f-0e33-4253-9db9-43efecfccd75"/>
    <ds:schemaRef ds:uri="5f00eb9a-39f7-4d82-a347-bc0a29516571"/>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Facet</Template>
  <TotalTime>1</TotalTime>
  <Words>3506</Words>
  <Application>Microsoft Office PowerPoint</Application>
  <PresentationFormat>On-screen Show (16:9)</PresentationFormat>
  <Paragraphs>375</Paragraphs>
  <Slides>25</Slides>
  <Notes>24</Notes>
  <HiddenSlides>0</HiddenSlides>
  <MMClips>26</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Arial</vt:lpstr>
      <vt:lpstr>Arvo</vt:lpstr>
      <vt:lpstr>Calibri</vt:lpstr>
      <vt:lpstr>Consolas</vt:lpstr>
      <vt:lpstr>Courier New</vt:lpstr>
      <vt:lpstr>Eras Bold ITC</vt:lpstr>
      <vt:lpstr>Eras Light ITC</vt:lpstr>
      <vt:lpstr>Eras Medium ITC</vt:lpstr>
      <vt:lpstr>Roboto Condensed</vt:lpstr>
      <vt:lpstr>Roboto Condensed Light</vt:lpstr>
      <vt:lpstr>Segoe UI</vt:lpstr>
      <vt:lpstr>Wingdings</vt:lpstr>
      <vt:lpstr>Wingdings,Sans-Serif</vt:lpstr>
      <vt:lpstr>Salerio template</vt:lpstr>
      <vt:lpstr>Dance Moves Detector</vt:lpstr>
      <vt:lpstr>Agenda</vt:lpstr>
      <vt:lpstr>Overview and Use Case</vt:lpstr>
      <vt:lpstr>Neural Networks</vt:lpstr>
      <vt:lpstr>Neural Networks Overview</vt:lpstr>
      <vt:lpstr>PyTorch </vt:lpstr>
      <vt:lpstr>Key Features </vt:lpstr>
      <vt:lpstr>Tensors Introduction</vt:lpstr>
      <vt:lpstr>Tensor Example</vt:lpstr>
      <vt:lpstr>Tensor Example</vt:lpstr>
      <vt:lpstr>Datasets &amp; Data Loaders</vt:lpstr>
      <vt:lpstr>Datasets &amp; Data Loaders</vt:lpstr>
      <vt:lpstr>Transform Introduction</vt:lpstr>
      <vt:lpstr>Transform Example</vt:lpstr>
      <vt:lpstr>Building Neural Networks</vt:lpstr>
      <vt:lpstr>Building Neural Networks</vt:lpstr>
      <vt:lpstr>Training Neural Networks</vt:lpstr>
      <vt:lpstr>Optimization</vt:lpstr>
      <vt:lpstr>Training Example</vt:lpstr>
      <vt:lpstr>Save, Load &amp; Use Model</vt:lpstr>
      <vt:lpstr>Tutorial</vt:lpstr>
      <vt:lpstr>Demo</vt:lpstr>
      <vt:lpstr>Applications</vt:lpstr>
      <vt:lpstr>Thank you!</vt:lpstr>
      <vt:lpstr>References</vt:lpstr>
    </vt:vector>
  </TitlesOfParts>
  <Company>City University of Seattle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Dance Moves Detector with Scikit Learn</dc:title>
  <dc:subject>Programming for Computing</dc:subject>
  <dc:creator>Ixius Procopios;Veronica Elze;Hiromi Cota</dc:creator>
  <cp:keywords>CS506</cp:keywords>
  <cp:lastModifiedBy>Veronica Elze</cp:lastModifiedBy>
  <cp:revision>2</cp:revision>
  <cp:lastPrinted>2025-05-23T10:29:24Z</cp:lastPrinted>
  <dcterms:modified xsi:type="dcterms:W3CDTF">2025-10-18T01:48:20Z</dcterms:modified>
  <cp:category>Scikit Learn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0x01010092D9F688F31D5241A8203E807516C538</vt:lpwstr>
  </property>
  <property fmtid="{D5CDD505-2E9C-101B-9397-08002B2CF9AE}" pid="3" name="MediaServiceImageTags">
    <vt:lpwstr/>
  </property>
</Properties>
</file>